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 id="214748369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y="5143500" cx="9144000"/>
  <p:notesSz cx="6858000" cy="9144000"/>
  <p:embeddedFontLst>
    <p:embeddedFont>
      <p:font typeface="Montserrat"/>
      <p:regular r:id="rId73"/>
      <p:bold r:id="rId74"/>
      <p:italic r:id="rId75"/>
      <p:boldItalic r:id="rId76"/>
    </p:embeddedFont>
    <p:embeddedFont>
      <p:font typeface="Quattrocento Sans"/>
      <p:regular r:id="rId77"/>
      <p:bold r:id="rId78"/>
      <p:italic r:id="rId79"/>
      <p:boldItalic r:id="rId80"/>
    </p:embeddedFont>
    <p:embeddedFont>
      <p:font typeface="Montserrat ExtraBold"/>
      <p:bold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59F8BF-2A80-46B5-AE1E-CFCAF066E1C0}">
  <a:tblStyle styleId="{1259F8BF-2A80-46B5-AE1E-CFCAF066E1C0}"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C55F54A-6D28-4562-86D4-D9EC71AD3094}"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AEA"/>
          </a:solidFill>
        </a:fill>
      </a:tcStyle>
    </a:wholeTbl>
    <a:band1H>
      <a:tcTxStyle b="off" i="off"/>
      <a:tcStyle>
        <a:fill>
          <a:solidFill>
            <a:srgbClr val="FFD4D2"/>
          </a:solidFill>
        </a:fill>
      </a:tcStyle>
    </a:band1H>
    <a:band2H>
      <a:tcTxStyle b="off" i="off"/>
    </a:band2H>
    <a:band1V>
      <a:tcTxStyle b="off" i="off"/>
      <a:tcStyle>
        <a:fill>
          <a:solidFill>
            <a:srgbClr val="FFD4D2"/>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QuattrocentoSans-boldItalic.fntdata"/><Relationship Id="rId82" Type="http://schemas.openxmlformats.org/officeDocument/2006/relationships/font" Target="fonts/MontserratExtraBold-boldItalic.fntdata"/><Relationship Id="rId81" Type="http://schemas.openxmlformats.org/officeDocument/2006/relationships/font" Target="fonts/MontserratExtra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regular.fntdata"/><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Montserrat-italic.fntdata"/><Relationship Id="rId30" Type="http://schemas.openxmlformats.org/officeDocument/2006/relationships/slide" Target="slides/slide24.xml"/><Relationship Id="rId74" Type="http://schemas.openxmlformats.org/officeDocument/2006/relationships/font" Target="fonts/Montserrat-bold.fntdata"/><Relationship Id="rId33" Type="http://schemas.openxmlformats.org/officeDocument/2006/relationships/slide" Target="slides/slide27.xml"/><Relationship Id="rId77" Type="http://schemas.openxmlformats.org/officeDocument/2006/relationships/font" Target="fonts/QuattrocentoSans-regular.fntdata"/><Relationship Id="rId32" Type="http://schemas.openxmlformats.org/officeDocument/2006/relationships/slide" Target="slides/slide26.xml"/><Relationship Id="rId76" Type="http://schemas.openxmlformats.org/officeDocument/2006/relationships/font" Target="fonts/Montserrat-boldItalic.fntdata"/><Relationship Id="rId35" Type="http://schemas.openxmlformats.org/officeDocument/2006/relationships/slide" Target="slides/slide29.xml"/><Relationship Id="rId79" Type="http://schemas.openxmlformats.org/officeDocument/2006/relationships/font" Target="fonts/QuattrocentoSans-italic.fntdata"/><Relationship Id="rId34" Type="http://schemas.openxmlformats.org/officeDocument/2006/relationships/slide" Target="slides/slide28.xml"/><Relationship Id="rId78" Type="http://schemas.openxmlformats.org/officeDocument/2006/relationships/font" Target="fonts/QuattrocentoSans-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infectioncontrol/pdf/guidelines/environmental-guidelines-P.pdf" TargetMode="External"/><Relationship Id="rId3" Type="http://schemas.openxmlformats.org/officeDocument/2006/relationships/hyperlink" Target="https://www.cdc.gov/coronavirus/2019-ncov/hcp/faq.html"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gpsc/tools/GPSC-HandRub-Wash.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1" name="Google Shape;49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0" name="Google Shape;50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7" name="Google Shape;50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 name="Google Shape;53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1" name="Google Shape;54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4" name="Google Shape;55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Good microbiological techniques include taking care when opening specimen containers which may have been shaken during transportation to the laboratory</a:t>
            </a:r>
            <a:endParaRPr/>
          </a:p>
          <a:p>
            <a:pPr indent="0" lvl="0" marL="0" rtl="0" algn="l">
              <a:lnSpc>
                <a:spcPct val="100000"/>
              </a:lnSpc>
              <a:spcBef>
                <a:spcPts val="0"/>
              </a:spcBef>
              <a:spcAft>
                <a:spcPts val="0"/>
              </a:spcAft>
              <a:buSzPts val="1100"/>
              <a:buNone/>
            </a:pPr>
            <a:r>
              <a:rPr lang="en-US"/>
              <a:t>Samples need to be transported to the laboratory in an upright position to minimise leakage</a:t>
            </a:r>
            <a:endParaRPr/>
          </a:p>
        </p:txBody>
      </p:sp>
      <p:sp>
        <p:nvSpPr>
          <p:cNvPr id="560" name="Google Shape;56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 name="Google Shape;58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3" name="Google Shape;60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 name="Google Shape;60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 name="Google Shape;61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 name="Google Shape;62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 name="Google Shape;62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u="sng">
                <a:solidFill>
                  <a:schemeClr val="hlink"/>
                </a:solidFill>
                <a:hlinkClick r:id="rId2"/>
              </a:rPr>
              <a:t>https://www.cdc.gov/infectioncontrol/pdf/guidelines/environmental-guidelines-P.pdf</a:t>
            </a:r>
            <a:endParaRPr/>
          </a:p>
          <a:p>
            <a:pPr indent="-298450" lvl="0" marL="457200" marR="0" rtl="0" algn="l">
              <a:lnSpc>
                <a:spcPct val="100000"/>
              </a:lnSpc>
              <a:spcBef>
                <a:spcPts val="0"/>
              </a:spcBef>
              <a:spcAft>
                <a:spcPts val="0"/>
              </a:spcAft>
              <a:buClr>
                <a:srgbClr val="000000"/>
              </a:buClr>
              <a:buSzPts val="1100"/>
              <a:buFont typeface="Arial"/>
              <a:buChar char="●"/>
            </a:pPr>
            <a:r>
              <a:rPr lang="en-US" u="sng">
                <a:solidFill>
                  <a:schemeClr val="hlink"/>
                </a:solidFill>
                <a:hlinkClick r:id="rId3"/>
              </a:rPr>
              <a:t>https://www.cdc.gov/coronavirus/2019-ncov/hcp/faq.html</a:t>
            </a:r>
            <a:endParaRPr/>
          </a:p>
          <a:p>
            <a:pPr indent="0" lvl="0" marL="0" rtl="0" algn="l">
              <a:lnSpc>
                <a:spcPct val="100000"/>
              </a:lnSpc>
              <a:spcBef>
                <a:spcPts val="0"/>
              </a:spcBef>
              <a:spcAft>
                <a:spcPts val="0"/>
              </a:spcAft>
              <a:buSzPts val="1100"/>
              <a:buNone/>
            </a:pPr>
            <a:r>
              <a:t/>
            </a:r>
            <a:endParaRPr/>
          </a:p>
        </p:txBody>
      </p:sp>
      <p:sp>
        <p:nvSpPr>
          <p:cNvPr id="637" name="Google Shape;63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 name="Google Shape;64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6" name="Google Shape;656;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2" name="Google Shape;66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7" name="Google Shape;66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0" name="Google Shape;68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Terminal objective: Explain the process for collecting specimen.</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6" name="Google Shape;68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9" name="Google Shape;69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 name="Google Shape;71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sz="1100">
                <a:latin typeface="Quattrocento Sans"/>
                <a:ea typeface="Quattrocento Sans"/>
                <a:cs typeface="Quattrocento Sans"/>
                <a:sym typeface="Quattrocento Sans"/>
              </a:rPr>
              <a:t>Shannon: Note in the FG we are targeting facilities without UPS, so their ability to store samples for more than a few hours is probably limited.</a:t>
            </a:r>
            <a:endParaRPr sz="1100">
              <a:latin typeface="Arial"/>
              <a:ea typeface="Arial"/>
              <a:cs typeface="Arial"/>
              <a:sym typeface="Arial"/>
            </a:endParaRPr>
          </a:p>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Font typeface="Courier New"/>
              <a:buNone/>
            </a:pPr>
            <a:r>
              <a:rPr b="1" lang="en-US"/>
              <a:t>Facilitator Note:</a:t>
            </a:r>
            <a:endParaRPr/>
          </a:p>
          <a:p>
            <a:pPr indent="0" lvl="0" marL="0" marR="0" rtl="0" algn="l">
              <a:lnSpc>
                <a:spcPct val="107000"/>
              </a:lnSpc>
              <a:spcBef>
                <a:spcPts val="800"/>
              </a:spcBef>
              <a:spcAft>
                <a:spcPts val="0"/>
              </a:spcAft>
              <a:buSzPts val="1100"/>
              <a:buFont typeface="Courier New"/>
              <a:buNone/>
            </a:pPr>
            <a:r>
              <a:t/>
            </a:r>
            <a:endParaRPr sz="1050">
              <a:highlight>
                <a:srgbClr val="FFFF00"/>
              </a:highlight>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100"/>
              <a:buFont typeface="Courier New"/>
              <a:buNone/>
            </a:pPr>
            <a:r>
              <a:rPr lang="en-US"/>
              <a:t>The Facilitator will ask the learners to pair off into groups of 2. Then the Facilitator will give each participant a stack of index cards with steps for properly collecting a specimen. The participants will take turns putting the index cards in the correct order. While one participant is putting the cards in the correct order, the other should observe and follow along with the notes. The observing participant should assist and remind the participants of the steps In the processes as needed. Once finished, they should switch places. </a:t>
            </a:r>
            <a:endParaRPr/>
          </a:p>
          <a:p>
            <a:pPr indent="0" lvl="0" marL="0" marR="0" rtl="0" algn="l">
              <a:lnSpc>
                <a:spcPct val="107000"/>
              </a:lnSpc>
              <a:spcBef>
                <a:spcPts val="800"/>
              </a:spcBef>
              <a:spcAft>
                <a:spcPts val="0"/>
              </a:spcAft>
              <a:buClr>
                <a:srgbClr val="000000"/>
              </a:buClr>
              <a:buSzPts val="1100"/>
              <a:buFont typeface="Courier New"/>
              <a:buNone/>
            </a:pPr>
            <a:r>
              <a:t/>
            </a:r>
            <a:endParaRPr/>
          </a:p>
          <a:p>
            <a:pPr indent="0" lvl="0" marL="0" marR="0" rtl="0" algn="l">
              <a:lnSpc>
                <a:spcPct val="107000"/>
              </a:lnSpc>
              <a:spcBef>
                <a:spcPts val="800"/>
              </a:spcBef>
              <a:spcAft>
                <a:spcPts val="0"/>
              </a:spcAft>
              <a:buClr>
                <a:srgbClr val="000000"/>
              </a:buClr>
              <a:buSzPts val="1800"/>
              <a:buFont typeface="Courier New"/>
              <a:buNone/>
            </a:pPr>
            <a:r>
              <a:rPr lang="en-US" sz="1800">
                <a:latin typeface="Quattrocento Sans"/>
                <a:ea typeface="Quattrocento Sans"/>
                <a:cs typeface="Quattrocento Sans"/>
                <a:sym typeface="Quattrocento Sans"/>
              </a:rPr>
              <a:t>Good activity! Just make sure in the FG, the materials for this are mentioned in the FG.</a:t>
            </a:r>
            <a:endParaRPr/>
          </a:p>
          <a:p>
            <a:pPr indent="0" lvl="0" marL="0" marR="0" rtl="0" algn="l">
              <a:lnSpc>
                <a:spcPct val="107000"/>
              </a:lnSpc>
              <a:spcBef>
                <a:spcPts val="800"/>
              </a:spcBef>
              <a:spcAft>
                <a:spcPts val="0"/>
              </a:spcAft>
              <a:buClr>
                <a:srgbClr val="000000"/>
              </a:buClr>
              <a:buSzPts val="1800"/>
              <a:buFont typeface="Courier New"/>
              <a:buNone/>
            </a:pPr>
            <a:r>
              <a:rPr lang="en-US" sz="1800">
                <a:latin typeface="Quattrocento Sans"/>
                <a:ea typeface="Quattrocento Sans"/>
                <a:cs typeface="Quattrocento Sans"/>
                <a:sym typeface="Quattrocento Sans"/>
              </a:rPr>
              <a:t>maybe this shouldn't be in groups. It seems the 2nd person will relaly know the steps after watching the first person, but having it in groups will reduce the amount of index cards need to create.</a:t>
            </a:r>
            <a:endParaRPr/>
          </a:p>
          <a:p>
            <a:pPr indent="0" lvl="0" marL="0" marR="0" rtl="0" algn="l">
              <a:lnSpc>
                <a:spcPct val="107000"/>
              </a:lnSpc>
              <a:spcBef>
                <a:spcPts val="800"/>
              </a:spcBef>
              <a:spcAft>
                <a:spcPts val="0"/>
              </a:spcAft>
              <a:buClr>
                <a:srgbClr val="000000"/>
              </a:buClr>
              <a:buSzPts val="1800"/>
              <a:buFont typeface="Courier New"/>
              <a:buNone/>
            </a:pPr>
            <a:r>
              <a:rPr lang="en-US" sz="1800">
                <a:latin typeface="Quattrocento Sans"/>
                <a:ea typeface="Quattrocento Sans"/>
                <a:cs typeface="Quattrocento Sans"/>
                <a:sym typeface="Quattrocento Sans"/>
              </a:rPr>
              <a:t>Is ICF creating these printouts? It can be easily created in Word and then once printed just cut out.</a:t>
            </a:r>
            <a:endParaRPr sz="1800">
              <a:latin typeface="Arial"/>
              <a:ea typeface="Arial"/>
              <a:cs typeface="Arial"/>
              <a:sym typeface="Arial"/>
            </a:endParaRPr>
          </a:p>
          <a:p>
            <a:pPr indent="0" lvl="0" marL="0" marR="0" rtl="0" algn="l">
              <a:lnSpc>
                <a:spcPct val="107000"/>
              </a:lnSpc>
              <a:spcBef>
                <a:spcPts val="800"/>
              </a:spcBef>
              <a:spcAft>
                <a:spcPts val="0"/>
              </a:spcAft>
              <a:buClr>
                <a:srgbClr val="000000"/>
              </a:buClr>
              <a:buSzPts val="1800"/>
              <a:buFont typeface="Courier New"/>
              <a:buNone/>
            </a:pPr>
            <a:r>
              <a:t/>
            </a:r>
            <a:endParaRPr sz="1800">
              <a:latin typeface="Arial"/>
              <a:ea typeface="Arial"/>
              <a:cs typeface="Arial"/>
              <a:sym typeface="Arial"/>
            </a:endParaRPr>
          </a:p>
          <a:p>
            <a:pPr indent="0" lvl="0" marL="0" marR="0" rtl="0" algn="l">
              <a:lnSpc>
                <a:spcPct val="107000"/>
              </a:lnSpc>
              <a:spcBef>
                <a:spcPts val="800"/>
              </a:spcBef>
              <a:spcAft>
                <a:spcPts val="0"/>
              </a:spcAft>
              <a:buClr>
                <a:srgbClr val="000000"/>
              </a:buClr>
              <a:buSzPts val="1800"/>
              <a:buFont typeface="Courier New"/>
              <a:buNone/>
            </a:pPr>
            <a:r>
              <a:t/>
            </a:r>
            <a:endParaRPr sz="1800">
              <a:latin typeface="Arial"/>
              <a:ea typeface="Arial"/>
              <a:cs typeface="Arial"/>
              <a:sym typeface="Arial"/>
            </a:endParaRPr>
          </a:p>
          <a:p>
            <a:pPr indent="0" lvl="0" marL="0" marR="0" rtl="0" algn="l">
              <a:lnSpc>
                <a:spcPct val="107000"/>
              </a:lnSpc>
              <a:spcBef>
                <a:spcPts val="800"/>
              </a:spcBef>
              <a:spcAft>
                <a:spcPts val="800"/>
              </a:spcAft>
              <a:buClr>
                <a:srgbClr val="000000"/>
              </a:buClr>
              <a:buSzPts val="1100"/>
              <a:buFont typeface="Courier New"/>
              <a:buNone/>
            </a:pPr>
            <a:r>
              <a:t/>
            </a:r>
            <a:endParaRPr/>
          </a:p>
        </p:txBody>
      </p:sp>
      <p:sp>
        <p:nvSpPr>
          <p:cNvPr id="729" name="Google Shape;729;p5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8" name="Google Shape;73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a:p>
            <a:pPr indent="0" lvl="0" marL="158750" rtl="0" algn="l">
              <a:lnSpc>
                <a:spcPct val="100000"/>
              </a:lnSpc>
              <a:spcBef>
                <a:spcPts val="0"/>
              </a:spcBef>
              <a:spcAft>
                <a:spcPts val="0"/>
              </a:spcAft>
              <a:buSzPts val="1100"/>
              <a:buNone/>
            </a:pPr>
            <a:r>
              <a:rPr b="1" lang="en-US"/>
              <a:t>Share:</a:t>
            </a:r>
            <a:endParaRPr/>
          </a:p>
          <a:p>
            <a:pPr indent="0" lvl="0" marL="158750" marR="0" rtl="0" algn="l">
              <a:lnSpc>
                <a:spcPct val="100000"/>
              </a:lnSpc>
              <a:spcBef>
                <a:spcPts val="0"/>
              </a:spcBef>
              <a:spcAft>
                <a:spcPts val="0"/>
              </a:spcAft>
              <a:buClr>
                <a:srgbClr val="000000"/>
              </a:buClr>
              <a:buSzPts val="1100"/>
              <a:buFont typeface="Arial"/>
              <a:buNone/>
            </a:pPr>
            <a:r>
              <a:rPr b="0" lang="en-US"/>
              <a:t>A specimen referral system may need to be developed for Truenat </a:t>
            </a:r>
            <a:r>
              <a:rPr b="1" lang="en-US"/>
              <a:t>depending on where Truenat is placed in the diagnostic network (e.g., at point of care or in peripheral laboratories).</a:t>
            </a:r>
            <a:endParaRPr/>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Discuss with the participants on Specimen referral system on  each site</a:t>
            </a:r>
            <a:endParaRPr/>
          </a:p>
          <a:p>
            <a:pPr indent="-298450" lvl="0" marL="457200" rtl="0" algn="l">
              <a:lnSpc>
                <a:spcPct val="100000"/>
              </a:lnSpc>
              <a:spcBef>
                <a:spcPts val="0"/>
              </a:spcBef>
              <a:spcAft>
                <a:spcPts val="0"/>
              </a:spcAft>
              <a:buSzPts val="1100"/>
              <a:buChar char="●"/>
            </a:pPr>
            <a:r>
              <a:rPr lang="en-US"/>
              <a:t>Ask questions on C&amp;DST is 2nd sample collected by referring facility? Where are results sent?)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 get answer once the equipment slide is revised.</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100"/>
              <a:t>Answer: 2°C to 8°C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 True</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5" name="Google Shape;81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https://www.who.int/gpsc/tools/GPSC-HandRub-Wash.pdf</a:t>
            </a:r>
            <a:endParaRPr/>
          </a:p>
          <a:p>
            <a:pPr indent="0" lvl="0" marL="0" marR="0" rtl="0" algn="l">
              <a:lnSpc>
                <a:spcPct val="100000"/>
              </a:lnSpc>
              <a:spcBef>
                <a:spcPts val="0"/>
              </a:spcBef>
              <a:spcAft>
                <a:spcPts val="0"/>
              </a:spcAft>
              <a:buClr>
                <a:srgbClr val="000000"/>
              </a:buClr>
              <a:buSzPts val="1100"/>
              <a:buFont typeface="Arial"/>
              <a:buNone/>
            </a:pPr>
            <a:r>
              <a:t/>
            </a:r>
            <a:endParaRPr/>
          </a:p>
        </p:txBody>
      </p:sp>
      <p:sp>
        <p:nvSpPr>
          <p:cNvPr id="403" name="Google Shape;40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2" name="Google Shape;12;p2"/>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 2">
    <p:spTree>
      <p:nvGrpSpPr>
        <p:cNvPr id="53" name="Shape 53"/>
        <p:cNvGrpSpPr/>
        <p:nvPr/>
      </p:nvGrpSpPr>
      <p:grpSpPr>
        <a:xfrm>
          <a:off x="0" y="0"/>
          <a:ext cx="0" cy="0"/>
          <a:chOff x="0" y="0"/>
          <a:chExt cx="0" cy="0"/>
        </a:xfrm>
      </p:grpSpPr>
      <p:sp>
        <p:nvSpPr>
          <p:cNvPr id="54" name="Google Shape;54;p11"/>
          <p:cNvSpPr txBox="1"/>
          <p:nvPr>
            <p:ph idx="1" type="body"/>
          </p:nvPr>
        </p:nvSpPr>
        <p:spPr>
          <a:xfrm>
            <a:off x="12280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55" name="Google Shape;55;p11"/>
          <p:cNvSpPr txBox="1"/>
          <p:nvPr>
            <p:ph idx="2" type="body"/>
          </p:nvPr>
        </p:nvSpPr>
        <p:spPr>
          <a:xfrm>
            <a:off x="50983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56" name="Google Shape;56;p1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59" name="Google Shape;59;p1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60" name="Google Shape;60;p11"/>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61" name="Google Shape;61;p11"/>
          <p:cNvSpPr txBox="1"/>
          <p:nvPr>
            <p:ph idx="3" type="title"/>
          </p:nvPr>
        </p:nvSpPr>
        <p:spPr>
          <a:xfrm>
            <a:off x="1228048" y="1163688"/>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1"/>
          <p:cNvSpPr txBox="1"/>
          <p:nvPr>
            <p:ph idx="4" type="title"/>
          </p:nvPr>
        </p:nvSpPr>
        <p:spPr>
          <a:xfrm>
            <a:off x="5098348" y="1163675"/>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12"/>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 name="Google Shape;66;p12"/>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67" name="Google Shape;67;p12"/>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68" name="Google Shape;68;p12"/>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9" name="Shape 69"/>
        <p:cNvGrpSpPr/>
        <p:nvPr/>
      </p:nvGrpSpPr>
      <p:grpSpPr>
        <a:xfrm>
          <a:off x="0" y="0"/>
          <a:ext cx="0" cy="0"/>
          <a:chOff x="0" y="0"/>
          <a:chExt cx="0" cy="0"/>
        </a:xfrm>
      </p:grpSpPr>
      <p:sp>
        <p:nvSpPr>
          <p:cNvPr id="70" name="Google Shape;70;p13"/>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 name="Google Shape;71;p13"/>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72" name="Google Shape;72;p13"/>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3" name="Google Shape;73;p13"/>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74" name="Google Shape;74;p13"/>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5" name="Shape 75"/>
        <p:cNvGrpSpPr/>
        <p:nvPr/>
      </p:nvGrpSpPr>
      <p:grpSpPr>
        <a:xfrm>
          <a:off x="0" y="0"/>
          <a:ext cx="0" cy="0"/>
          <a:chOff x="0" y="0"/>
          <a:chExt cx="0" cy="0"/>
        </a:xfrm>
      </p:grpSpPr>
      <p:sp>
        <p:nvSpPr>
          <p:cNvPr id="76" name="Google Shape;76;p14"/>
          <p:cNvSpPr txBox="1"/>
          <p:nvPr>
            <p:ph idx="1" type="subTitle"/>
          </p:nvPr>
        </p:nvSpPr>
        <p:spPr>
          <a:xfrm>
            <a:off x="705225" y="1135125"/>
            <a:ext cx="2588100" cy="276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77" name="Google Shape;77;p1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14"/>
          <p:cNvSpPr/>
          <p:nvPr/>
        </p:nvSpPr>
        <p:spPr>
          <a:xfrm>
            <a:off x="4243400" y="625525"/>
            <a:ext cx="4900500"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4"/>
          <p:cNvSpPr txBox="1"/>
          <p:nvPr>
            <p:ph idx="2" type="body"/>
          </p:nvPr>
        </p:nvSpPr>
        <p:spPr>
          <a:xfrm>
            <a:off x="4698575" y="3174475"/>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cxnSp>
        <p:nvCxnSpPr>
          <p:cNvPr id="80" name="Google Shape;80;p14"/>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81" name="Google Shape;81;p1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82" name="Google Shape;82;p14"/>
          <p:cNvCxnSpPr/>
          <p:nvPr/>
        </p:nvCxnSpPr>
        <p:spPr>
          <a:xfrm rot="10800000">
            <a:off x="4248225" y="4940300"/>
            <a:ext cx="43440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2">
    <p:spTree>
      <p:nvGrpSpPr>
        <p:cNvPr id="83" name="Shape 83"/>
        <p:cNvGrpSpPr/>
        <p:nvPr/>
      </p:nvGrpSpPr>
      <p:grpSpPr>
        <a:xfrm>
          <a:off x="0" y="0"/>
          <a:ext cx="0" cy="0"/>
          <a:chOff x="0" y="0"/>
          <a:chExt cx="0" cy="0"/>
        </a:xfrm>
      </p:grpSpPr>
      <p:sp>
        <p:nvSpPr>
          <p:cNvPr id="84" name="Google Shape;84;p15"/>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15"/>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6" name="Google Shape;86;p15"/>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7" name="Google Shape;87;p15"/>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88" name="Google Shape;88;p1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2">
    <p:spTree>
      <p:nvGrpSpPr>
        <p:cNvPr id="89" name="Shape 89"/>
        <p:cNvGrpSpPr/>
        <p:nvPr/>
      </p:nvGrpSpPr>
      <p:grpSpPr>
        <a:xfrm>
          <a:off x="0" y="0"/>
          <a:ext cx="0" cy="0"/>
          <a:chOff x="0" y="0"/>
          <a:chExt cx="0" cy="0"/>
        </a:xfrm>
      </p:grpSpPr>
      <p:sp>
        <p:nvSpPr>
          <p:cNvPr id="90" name="Google Shape;90;p16"/>
          <p:cNvSpPr txBox="1"/>
          <p:nvPr>
            <p:ph idx="1" type="subTitle"/>
          </p:nvPr>
        </p:nvSpPr>
        <p:spPr>
          <a:xfrm>
            <a:off x="705225" y="1135125"/>
            <a:ext cx="2588100" cy="276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91" name="Google Shape;91;p1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16"/>
          <p:cNvSpPr/>
          <p:nvPr/>
        </p:nvSpPr>
        <p:spPr>
          <a:xfrm>
            <a:off x="4243400" y="625525"/>
            <a:ext cx="4900500"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6"/>
          <p:cNvSpPr txBox="1"/>
          <p:nvPr>
            <p:ph idx="2" type="body"/>
          </p:nvPr>
        </p:nvSpPr>
        <p:spPr>
          <a:xfrm>
            <a:off x="4698575" y="3174475"/>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cxnSp>
        <p:nvCxnSpPr>
          <p:cNvPr id="94" name="Google Shape;94;p16"/>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95" name="Google Shape;95;p1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96" name="Google Shape;96;p16"/>
          <p:cNvCxnSpPr/>
          <p:nvPr/>
        </p:nvCxnSpPr>
        <p:spPr>
          <a:xfrm rot="10800000">
            <a:off x="4248225" y="4940300"/>
            <a:ext cx="43440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7" name="Shape 97"/>
        <p:cNvGrpSpPr/>
        <p:nvPr/>
      </p:nvGrpSpPr>
      <p:grpSpPr>
        <a:xfrm>
          <a:off x="0" y="0"/>
          <a:ext cx="0" cy="0"/>
          <a:chOff x="0" y="0"/>
          <a:chExt cx="0" cy="0"/>
        </a:xfrm>
      </p:grpSpPr>
      <p:sp>
        <p:nvSpPr>
          <p:cNvPr id="98" name="Google Shape;98;p1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99" name="Google Shape;99;p1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00" name="Google Shape;100;p1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11823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3" name="Google Shape;103;p18"/>
          <p:cNvSpPr txBox="1"/>
          <p:nvPr>
            <p:ph idx="1" type="body"/>
          </p:nvPr>
        </p:nvSpPr>
        <p:spPr>
          <a:xfrm>
            <a:off x="311700" y="3076025"/>
            <a:ext cx="8520600" cy="4833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104" name="Google Shape;104;p18"/>
          <p:cNvSpPr/>
          <p:nvPr/>
        </p:nvSpPr>
        <p:spPr>
          <a:xfrm>
            <a:off x="0" y="-9525"/>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8"/>
          <p:cNvSpPr/>
          <p:nvPr/>
        </p:nvSpPr>
        <p:spPr>
          <a:xfrm>
            <a:off x="7715100" y="1756800"/>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2">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11823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8" name="Google Shape;108;p19"/>
          <p:cNvSpPr txBox="1"/>
          <p:nvPr>
            <p:ph idx="1" type="body"/>
          </p:nvPr>
        </p:nvSpPr>
        <p:spPr>
          <a:xfrm>
            <a:off x="311700" y="3076025"/>
            <a:ext cx="8520600" cy="4833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109" name="Google Shape;109;p19"/>
          <p:cNvSpPr/>
          <p:nvPr/>
        </p:nvSpPr>
        <p:spPr>
          <a:xfrm>
            <a:off x="0" y="-9525"/>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9"/>
          <p:cNvSpPr/>
          <p:nvPr/>
        </p:nvSpPr>
        <p:spPr>
          <a:xfrm>
            <a:off x="7715100" y="1756800"/>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11" name="Shape 111"/>
        <p:cNvGrpSpPr/>
        <p:nvPr/>
      </p:nvGrpSpPr>
      <p:grpSpPr>
        <a:xfrm>
          <a:off x="0" y="0"/>
          <a:ext cx="0" cy="0"/>
          <a:chOff x="0" y="0"/>
          <a:chExt cx="0" cy="0"/>
        </a:xfrm>
      </p:grpSpPr>
      <p:sp>
        <p:nvSpPr>
          <p:cNvPr id="112" name="Google Shape;112;p20"/>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3" name="Google Shape;113;p20"/>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4" name="Google Shape;114;p20"/>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15" name="Google Shape;115;p20"/>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6" name="Google Shape;116;p20"/>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7" name="Google Shape;117;p20"/>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18" name="Google Shape;118;p20"/>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9" name="Google Shape;119;p20"/>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20" name="Google Shape;120;p20"/>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21" name="Google Shape;121;p20"/>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22" name="Google Shape;122;p20"/>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23" name="Google Shape;123;p20"/>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24" name="Google Shape;124;p20"/>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25" name="Google Shape;125;p20"/>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26" name="Google Shape;126;p20"/>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27" name="Google Shape;127;p20"/>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8" name="Google Shape;128;p20"/>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29" name="Google Shape;129;p2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130" name="Google Shape;130;p20"/>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15" name="Google Shape;15;p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 + Four Columns ">
    <p:spTree>
      <p:nvGrpSpPr>
        <p:cNvPr id="131" name="Shape 131"/>
        <p:cNvGrpSpPr/>
        <p:nvPr/>
      </p:nvGrpSpPr>
      <p:grpSpPr>
        <a:xfrm>
          <a:off x="0" y="0"/>
          <a:ext cx="0" cy="0"/>
          <a:chOff x="0" y="0"/>
          <a:chExt cx="0" cy="0"/>
        </a:xfrm>
      </p:grpSpPr>
      <p:sp>
        <p:nvSpPr>
          <p:cNvPr id="132" name="Google Shape;132;p2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21"/>
          <p:cNvSpPr txBox="1"/>
          <p:nvPr>
            <p:ph idx="2" type="title"/>
          </p:nvPr>
        </p:nvSpPr>
        <p:spPr>
          <a:xfrm>
            <a:off x="89930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4" name="Google Shape;134;p21"/>
          <p:cNvSpPr txBox="1"/>
          <p:nvPr>
            <p:ph idx="1" type="subTitle"/>
          </p:nvPr>
        </p:nvSpPr>
        <p:spPr>
          <a:xfrm>
            <a:off x="89930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5" name="Google Shape;135;p21"/>
          <p:cNvSpPr txBox="1"/>
          <p:nvPr>
            <p:ph idx="3" type="title"/>
          </p:nvPr>
        </p:nvSpPr>
        <p:spPr>
          <a:xfrm>
            <a:off x="279952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6" name="Google Shape;136;p21"/>
          <p:cNvSpPr txBox="1"/>
          <p:nvPr>
            <p:ph idx="4" type="subTitle"/>
          </p:nvPr>
        </p:nvSpPr>
        <p:spPr>
          <a:xfrm>
            <a:off x="279952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7" name="Google Shape;137;p21"/>
          <p:cNvSpPr txBox="1"/>
          <p:nvPr>
            <p:ph idx="5" type="title"/>
          </p:nvPr>
        </p:nvSpPr>
        <p:spPr>
          <a:xfrm>
            <a:off x="469975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8" name="Google Shape;138;p21"/>
          <p:cNvSpPr txBox="1"/>
          <p:nvPr>
            <p:ph idx="6" type="subTitle"/>
          </p:nvPr>
        </p:nvSpPr>
        <p:spPr>
          <a:xfrm>
            <a:off x="469975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21"/>
          <p:cNvSpPr txBox="1"/>
          <p:nvPr>
            <p:ph idx="7" type="title"/>
          </p:nvPr>
        </p:nvSpPr>
        <p:spPr>
          <a:xfrm>
            <a:off x="659997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40" name="Google Shape;140;p21"/>
          <p:cNvSpPr txBox="1"/>
          <p:nvPr>
            <p:ph idx="8" type="subTitle"/>
          </p:nvPr>
        </p:nvSpPr>
        <p:spPr>
          <a:xfrm>
            <a:off x="659997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1" name="Google Shape;141;p21"/>
          <p:cNvSpPr/>
          <p:nvPr/>
        </p:nvSpPr>
        <p:spPr>
          <a:xfrm>
            <a:off x="-13950" y="1309000"/>
            <a:ext cx="9205200" cy="123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2" name="Google Shape;142;p21"/>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43" name="Google Shape;143;p2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 + Design">
    <p:spTree>
      <p:nvGrpSpPr>
        <p:cNvPr id="144" name="Shape 144"/>
        <p:cNvGrpSpPr/>
        <p:nvPr/>
      </p:nvGrpSpPr>
      <p:grpSpPr>
        <a:xfrm>
          <a:off x="0" y="0"/>
          <a:ext cx="0" cy="0"/>
          <a:chOff x="0" y="0"/>
          <a:chExt cx="0" cy="0"/>
        </a:xfrm>
      </p:grpSpPr>
      <p:sp>
        <p:nvSpPr>
          <p:cNvPr id="145" name="Google Shape;145;p2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 + Two Columns ">
    <p:spTree>
      <p:nvGrpSpPr>
        <p:cNvPr id="146" name="Shape 146"/>
        <p:cNvGrpSpPr/>
        <p:nvPr/>
      </p:nvGrpSpPr>
      <p:grpSpPr>
        <a:xfrm>
          <a:off x="0" y="0"/>
          <a:ext cx="0" cy="0"/>
          <a:chOff x="0" y="0"/>
          <a:chExt cx="0" cy="0"/>
        </a:xfrm>
      </p:grpSpPr>
      <p:sp>
        <p:nvSpPr>
          <p:cNvPr id="147" name="Google Shape;147;p2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23"/>
          <p:cNvSpPr txBox="1"/>
          <p:nvPr>
            <p:ph idx="2" type="title"/>
          </p:nvPr>
        </p:nvSpPr>
        <p:spPr>
          <a:xfrm>
            <a:off x="12956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49" name="Google Shape;149;p23"/>
          <p:cNvSpPr txBox="1"/>
          <p:nvPr>
            <p:ph idx="1" type="subTitle"/>
          </p:nvPr>
        </p:nvSpPr>
        <p:spPr>
          <a:xfrm>
            <a:off x="12956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0" name="Google Shape;150;p23"/>
          <p:cNvSpPr txBox="1"/>
          <p:nvPr>
            <p:ph idx="3" type="title"/>
          </p:nvPr>
        </p:nvSpPr>
        <p:spPr>
          <a:xfrm>
            <a:off x="50440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51" name="Google Shape;151;p23"/>
          <p:cNvSpPr txBox="1"/>
          <p:nvPr>
            <p:ph idx="4" type="subTitle"/>
          </p:nvPr>
        </p:nvSpPr>
        <p:spPr>
          <a:xfrm>
            <a:off x="50440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2" name="Google Shape;152;p2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3" name="Google Shape;153;p2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54" name="Google Shape;154;p23"/>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55" name="Google Shape;155;p23"/>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156" name="Google Shape;156;p23"/>
          <p:cNvSpPr/>
          <p:nvPr/>
        </p:nvSpPr>
        <p:spPr>
          <a:xfrm>
            <a:off x="4522375" y="0"/>
            <a:ext cx="4634100" cy="147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57" name="Shape 157"/>
        <p:cNvGrpSpPr/>
        <p:nvPr/>
      </p:nvGrpSpPr>
      <p:grpSpPr>
        <a:xfrm>
          <a:off x="0" y="0"/>
          <a:ext cx="0" cy="0"/>
          <a:chOff x="0" y="0"/>
          <a:chExt cx="0" cy="0"/>
        </a:xfrm>
      </p:grpSpPr>
      <p:sp>
        <p:nvSpPr>
          <p:cNvPr id="158" name="Google Shape;158;p24"/>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24"/>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60" name="Google Shape;160;p24"/>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161" name="Google Shape;161;p24"/>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
        <p:nvSpPr>
          <p:cNvPr id="162" name="Google Shape;162;p2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63" name="Google Shape;163;p24"/>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2">
    <p:spTree>
      <p:nvGrpSpPr>
        <p:cNvPr id="164" name="Shape 164"/>
        <p:cNvGrpSpPr/>
        <p:nvPr/>
      </p:nvGrpSpPr>
      <p:grpSpPr>
        <a:xfrm>
          <a:off x="0" y="0"/>
          <a:ext cx="0" cy="0"/>
          <a:chOff x="0" y="0"/>
          <a:chExt cx="0" cy="0"/>
        </a:xfrm>
      </p:grpSpPr>
      <p:sp>
        <p:nvSpPr>
          <p:cNvPr id="165" name="Google Shape;165;p25"/>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6" name="Google Shape;166;p25"/>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67" name="Google Shape;167;p25"/>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168" name="Google Shape;168;p25"/>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
        <p:nvSpPr>
          <p:cNvPr id="169" name="Google Shape;169;p2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70" name="Google Shape;170;p25"/>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 + Six Columns ">
    <p:spTree>
      <p:nvGrpSpPr>
        <p:cNvPr id="171" name="Shape 171"/>
        <p:cNvGrpSpPr/>
        <p:nvPr/>
      </p:nvGrpSpPr>
      <p:grpSpPr>
        <a:xfrm>
          <a:off x="0" y="0"/>
          <a:ext cx="0" cy="0"/>
          <a:chOff x="0" y="0"/>
          <a:chExt cx="0" cy="0"/>
        </a:xfrm>
      </p:grpSpPr>
      <p:sp>
        <p:nvSpPr>
          <p:cNvPr id="172" name="Google Shape;172;p26"/>
          <p:cNvSpPr/>
          <p:nvPr/>
        </p:nvSpPr>
        <p:spPr>
          <a:xfrm>
            <a:off x="0" y="1348375"/>
            <a:ext cx="8620200" cy="165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p2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p26"/>
          <p:cNvSpPr txBox="1"/>
          <p:nvPr>
            <p:ph idx="2" type="title"/>
          </p:nvPr>
        </p:nvSpPr>
        <p:spPr>
          <a:xfrm>
            <a:off x="10064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75" name="Google Shape;175;p26"/>
          <p:cNvSpPr txBox="1"/>
          <p:nvPr>
            <p:ph idx="1" type="subTitle"/>
          </p:nvPr>
        </p:nvSpPr>
        <p:spPr>
          <a:xfrm>
            <a:off x="10064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6" name="Google Shape;176;p26"/>
          <p:cNvSpPr txBox="1"/>
          <p:nvPr>
            <p:ph idx="3" type="title"/>
          </p:nvPr>
        </p:nvSpPr>
        <p:spPr>
          <a:xfrm>
            <a:off x="360300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77" name="Google Shape;177;p26"/>
          <p:cNvSpPr txBox="1"/>
          <p:nvPr>
            <p:ph idx="4" type="subTitle"/>
          </p:nvPr>
        </p:nvSpPr>
        <p:spPr>
          <a:xfrm>
            <a:off x="360300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8" name="Google Shape;178;p26"/>
          <p:cNvSpPr txBox="1"/>
          <p:nvPr>
            <p:ph idx="5" type="title"/>
          </p:nvPr>
        </p:nvSpPr>
        <p:spPr>
          <a:xfrm>
            <a:off x="61995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79" name="Google Shape;179;p26"/>
          <p:cNvSpPr txBox="1"/>
          <p:nvPr>
            <p:ph idx="6" type="subTitle"/>
          </p:nvPr>
        </p:nvSpPr>
        <p:spPr>
          <a:xfrm>
            <a:off x="61995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0" name="Google Shape;180;p26"/>
          <p:cNvSpPr txBox="1"/>
          <p:nvPr>
            <p:ph idx="7" type="title"/>
          </p:nvPr>
        </p:nvSpPr>
        <p:spPr>
          <a:xfrm>
            <a:off x="10064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181" name="Google Shape;181;p26"/>
          <p:cNvSpPr txBox="1"/>
          <p:nvPr>
            <p:ph idx="8" type="subTitle"/>
          </p:nvPr>
        </p:nvSpPr>
        <p:spPr>
          <a:xfrm>
            <a:off x="10064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182" name="Google Shape;182;p26"/>
          <p:cNvSpPr txBox="1"/>
          <p:nvPr>
            <p:ph idx="9" type="title"/>
          </p:nvPr>
        </p:nvSpPr>
        <p:spPr>
          <a:xfrm>
            <a:off x="360300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183" name="Google Shape;183;p26"/>
          <p:cNvSpPr txBox="1"/>
          <p:nvPr>
            <p:ph idx="13" type="subTitle"/>
          </p:nvPr>
        </p:nvSpPr>
        <p:spPr>
          <a:xfrm>
            <a:off x="360300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184" name="Google Shape;184;p26"/>
          <p:cNvSpPr txBox="1"/>
          <p:nvPr>
            <p:ph idx="14" type="title"/>
          </p:nvPr>
        </p:nvSpPr>
        <p:spPr>
          <a:xfrm>
            <a:off x="61995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185" name="Google Shape;185;p26"/>
          <p:cNvSpPr txBox="1"/>
          <p:nvPr>
            <p:ph idx="15" type="subTitle"/>
          </p:nvPr>
        </p:nvSpPr>
        <p:spPr>
          <a:xfrm>
            <a:off x="61995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186" name="Google Shape;186;p26"/>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7" name="Google Shape;187;p26"/>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88" name="Google Shape;188;p2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89" name="Google Shape;189;p26"/>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 + Design 1">
    <p:spTree>
      <p:nvGrpSpPr>
        <p:cNvPr id="190" name="Shape 190"/>
        <p:cNvGrpSpPr/>
        <p:nvPr/>
      </p:nvGrpSpPr>
      <p:grpSpPr>
        <a:xfrm>
          <a:off x="0" y="0"/>
          <a:ext cx="0" cy="0"/>
          <a:chOff x="0" y="0"/>
          <a:chExt cx="0" cy="0"/>
        </a:xfrm>
      </p:grpSpPr>
      <p:sp>
        <p:nvSpPr>
          <p:cNvPr id="191" name="Google Shape;191;p2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92" name="Google Shape;192;p2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93" name="Google Shape;193;p2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194" name="Google Shape;194;p27"/>
          <p:cNvSpPr/>
          <p:nvPr/>
        </p:nvSpPr>
        <p:spPr>
          <a:xfrm>
            <a:off x="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7"/>
          <p:cNvSpPr/>
          <p:nvPr/>
        </p:nvSpPr>
        <p:spPr>
          <a:xfrm>
            <a:off x="493875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 + Four Columns 1">
    <p:spTree>
      <p:nvGrpSpPr>
        <p:cNvPr id="196" name="Shape 196"/>
        <p:cNvGrpSpPr/>
        <p:nvPr/>
      </p:nvGrpSpPr>
      <p:grpSpPr>
        <a:xfrm>
          <a:off x="0" y="0"/>
          <a:ext cx="0" cy="0"/>
          <a:chOff x="0" y="0"/>
          <a:chExt cx="0" cy="0"/>
        </a:xfrm>
      </p:grpSpPr>
      <p:sp>
        <p:nvSpPr>
          <p:cNvPr id="197" name="Google Shape;197;p2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98" name="Google Shape;198;p2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99" name="Google Shape;199;p2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00" name="Google Shape;200;p28"/>
          <p:cNvSpPr txBox="1"/>
          <p:nvPr>
            <p:ph idx="2" type="title"/>
          </p:nvPr>
        </p:nvSpPr>
        <p:spPr>
          <a:xfrm>
            <a:off x="5746088" y="1725825"/>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1" name="Google Shape;201;p28"/>
          <p:cNvSpPr txBox="1"/>
          <p:nvPr>
            <p:ph idx="1" type="subTitle"/>
          </p:nvPr>
        </p:nvSpPr>
        <p:spPr>
          <a:xfrm>
            <a:off x="5746087" y="2001025"/>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2" name="Google Shape;202;p28"/>
          <p:cNvSpPr txBox="1"/>
          <p:nvPr>
            <p:ph idx="3" type="title"/>
          </p:nvPr>
        </p:nvSpPr>
        <p:spPr>
          <a:xfrm>
            <a:off x="5746088" y="3347598"/>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3" name="Google Shape;203;p28"/>
          <p:cNvSpPr txBox="1"/>
          <p:nvPr>
            <p:ph idx="4" type="subTitle"/>
          </p:nvPr>
        </p:nvSpPr>
        <p:spPr>
          <a:xfrm>
            <a:off x="5746087" y="3622800"/>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4" name="Google Shape;204;p28"/>
          <p:cNvSpPr txBox="1"/>
          <p:nvPr>
            <p:ph idx="5" type="title"/>
          </p:nvPr>
        </p:nvSpPr>
        <p:spPr>
          <a:xfrm>
            <a:off x="722513" y="1725825"/>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05" name="Google Shape;205;p28"/>
          <p:cNvSpPr txBox="1"/>
          <p:nvPr>
            <p:ph idx="6" type="subTitle"/>
          </p:nvPr>
        </p:nvSpPr>
        <p:spPr>
          <a:xfrm>
            <a:off x="869137" y="2001025"/>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06" name="Google Shape;206;p28"/>
          <p:cNvSpPr txBox="1"/>
          <p:nvPr>
            <p:ph idx="7" type="title"/>
          </p:nvPr>
        </p:nvSpPr>
        <p:spPr>
          <a:xfrm>
            <a:off x="722513" y="3347598"/>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07" name="Google Shape;207;p28"/>
          <p:cNvSpPr txBox="1"/>
          <p:nvPr>
            <p:ph idx="8" type="subTitle"/>
          </p:nvPr>
        </p:nvSpPr>
        <p:spPr>
          <a:xfrm>
            <a:off x="869137" y="3622800"/>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08" name="Google Shape;208;p28"/>
          <p:cNvSpPr/>
          <p:nvPr/>
        </p:nvSpPr>
        <p:spPr>
          <a:xfrm>
            <a:off x="3738600" y="1533525"/>
            <a:ext cx="1666800" cy="2800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text">
  <p:cSld name="Title + Two text">
    <p:spTree>
      <p:nvGrpSpPr>
        <p:cNvPr id="209" name="Shape 209"/>
        <p:cNvGrpSpPr/>
        <p:nvPr/>
      </p:nvGrpSpPr>
      <p:grpSpPr>
        <a:xfrm>
          <a:off x="0" y="0"/>
          <a:ext cx="0" cy="0"/>
          <a:chOff x="0" y="0"/>
          <a:chExt cx="0" cy="0"/>
        </a:xfrm>
      </p:grpSpPr>
      <p:sp>
        <p:nvSpPr>
          <p:cNvPr id="210" name="Google Shape;210;p29"/>
          <p:cNvSpPr/>
          <p:nvPr/>
        </p:nvSpPr>
        <p:spPr>
          <a:xfrm>
            <a:off x="-13950" y="2683850"/>
            <a:ext cx="3056700" cy="2459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9"/>
          <p:cNvSpPr/>
          <p:nvPr/>
        </p:nvSpPr>
        <p:spPr>
          <a:xfrm>
            <a:off x="6490450" y="0"/>
            <a:ext cx="2653500" cy="2868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13" name="Google Shape;213;p2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14" name="Google Shape;214;p2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15" name="Google Shape;215;p29"/>
          <p:cNvSpPr txBox="1"/>
          <p:nvPr>
            <p:ph idx="1" type="subTitle"/>
          </p:nvPr>
        </p:nvSpPr>
        <p:spPr>
          <a:xfrm>
            <a:off x="705225" y="1241225"/>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6" name="Google Shape;216;p29"/>
          <p:cNvSpPr txBox="1"/>
          <p:nvPr>
            <p:ph idx="2" type="subTitle"/>
          </p:nvPr>
        </p:nvSpPr>
        <p:spPr>
          <a:xfrm>
            <a:off x="5643600" y="3318500"/>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 + Bullet Points">
    <p:spTree>
      <p:nvGrpSpPr>
        <p:cNvPr id="217" name="Shape 217"/>
        <p:cNvGrpSpPr/>
        <p:nvPr/>
      </p:nvGrpSpPr>
      <p:grpSpPr>
        <a:xfrm>
          <a:off x="0" y="0"/>
          <a:ext cx="0" cy="0"/>
          <a:chOff x="0" y="0"/>
          <a:chExt cx="0" cy="0"/>
        </a:xfrm>
      </p:grpSpPr>
      <p:sp>
        <p:nvSpPr>
          <p:cNvPr id="218" name="Google Shape;218;p30"/>
          <p:cNvSpPr/>
          <p:nvPr/>
        </p:nvSpPr>
        <p:spPr>
          <a:xfrm>
            <a:off x="5792550" y="0"/>
            <a:ext cx="33516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30"/>
          <p:cNvSpPr txBox="1"/>
          <p:nvPr>
            <p:ph idx="1" type="body"/>
          </p:nvPr>
        </p:nvSpPr>
        <p:spPr>
          <a:xfrm>
            <a:off x="705225" y="1497050"/>
            <a:ext cx="4366800" cy="3071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20" name="Google Shape;220;p3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p3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22" name="Google Shape;222;p30"/>
          <p:cNvCxnSpPr/>
          <p:nvPr/>
        </p:nvCxnSpPr>
        <p:spPr>
          <a:xfrm rot="10800000">
            <a:off x="5757525" y="4940300"/>
            <a:ext cx="28347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16" name="Shape 16"/>
        <p:cNvGrpSpPr/>
        <p:nvPr/>
      </p:nvGrpSpPr>
      <p:grpSpPr>
        <a:xfrm>
          <a:off x="0" y="0"/>
          <a:ext cx="0" cy="0"/>
          <a:chOff x="0" y="0"/>
          <a:chExt cx="0" cy="0"/>
        </a:xfrm>
      </p:grpSpPr>
      <p:grpSp>
        <p:nvGrpSpPr>
          <p:cNvPr id="17" name="Google Shape;17;p4"/>
          <p:cNvGrpSpPr/>
          <p:nvPr/>
        </p:nvGrpSpPr>
        <p:grpSpPr>
          <a:xfrm>
            <a:off x="0" y="0"/>
            <a:ext cx="9144000" cy="5143475"/>
            <a:chOff x="0" y="0"/>
            <a:chExt cx="9144000" cy="5143475"/>
          </a:xfrm>
        </p:grpSpPr>
        <p:grpSp>
          <p:nvGrpSpPr>
            <p:cNvPr id="18" name="Google Shape;18;p4"/>
            <p:cNvGrpSpPr/>
            <p:nvPr/>
          </p:nvGrpSpPr>
          <p:grpSpPr>
            <a:xfrm>
              <a:off x="0" y="0"/>
              <a:ext cx="9144000" cy="5143475"/>
              <a:chOff x="0" y="0"/>
              <a:chExt cx="9144000" cy="5143475"/>
            </a:xfrm>
          </p:grpSpPr>
          <p:sp>
            <p:nvSpPr>
              <p:cNvPr id="19" name="Google Shape;19;p4"/>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4"/>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4"/>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 + Bullet Points 2">
    <p:spTree>
      <p:nvGrpSpPr>
        <p:cNvPr id="223" name="Shape 223"/>
        <p:cNvGrpSpPr/>
        <p:nvPr/>
      </p:nvGrpSpPr>
      <p:grpSpPr>
        <a:xfrm>
          <a:off x="0" y="0"/>
          <a:ext cx="0" cy="0"/>
          <a:chOff x="0" y="0"/>
          <a:chExt cx="0" cy="0"/>
        </a:xfrm>
      </p:grpSpPr>
      <p:sp>
        <p:nvSpPr>
          <p:cNvPr id="224" name="Google Shape;224;p31"/>
          <p:cNvSpPr/>
          <p:nvPr/>
        </p:nvSpPr>
        <p:spPr>
          <a:xfrm>
            <a:off x="5792550" y="0"/>
            <a:ext cx="33516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31"/>
          <p:cNvSpPr txBox="1"/>
          <p:nvPr>
            <p:ph idx="1" type="body"/>
          </p:nvPr>
        </p:nvSpPr>
        <p:spPr>
          <a:xfrm>
            <a:off x="705225" y="1497050"/>
            <a:ext cx="4366800" cy="3071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26" name="Google Shape;226;p3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7" name="Google Shape;227;p3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28" name="Google Shape;228;p31"/>
          <p:cNvCxnSpPr/>
          <p:nvPr/>
        </p:nvCxnSpPr>
        <p:spPr>
          <a:xfrm rot="10800000">
            <a:off x="5757525" y="4940300"/>
            <a:ext cx="28347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 + Two Columns  1">
    <p:spTree>
      <p:nvGrpSpPr>
        <p:cNvPr id="229" name="Shape 229"/>
        <p:cNvGrpSpPr/>
        <p:nvPr/>
      </p:nvGrpSpPr>
      <p:grpSpPr>
        <a:xfrm>
          <a:off x="0" y="0"/>
          <a:ext cx="0" cy="0"/>
          <a:chOff x="0" y="0"/>
          <a:chExt cx="0" cy="0"/>
        </a:xfrm>
      </p:grpSpPr>
      <p:sp>
        <p:nvSpPr>
          <p:cNvPr id="230" name="Google Shape;230;p3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1" name="Google Shape;231;p32"/>
          <p:cNvSpPr txBox="1"/>
          <p:nvPr>
            <p:ph idx="2" type="title"/>
          </p:nvPr>
        </p:nvSpPr>
        <p:spPr>
          <a:xfrm>
            <a:off x="1670763"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2" name="Google Shape;232;p32"/>
          <p:cNvSpPr txBox="1"/>
          <p:nvPr>
            <p:ph idx="1" type="subTitle"/>
          </p:nvPr>
        </p:nvSpPr>
        <p:spPr>
          <a:xfrm>
            <a:off x="1670763"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33" name="Google Shape;233;p32"/>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4" name="Google Shape;234;p32"/>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35" name="Google Shape;235;p32"/>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36" name="Google Shape;236;p32"/>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37" name="Google Shape;237;p32"/>
          <p:cNvSpPr txBox="1"/>
          <p:nvPr>
            <p:ph idx="3" type="title"/>
          </p:nvPr>
        </p:nvSpPr>
        <p:spPr>
          <a:xfrm>
            <a:off x="5265838"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8" name="Google Shape;238;p32"/>
          <p:cNvSpPr txBox="1"/>
          <p:nvPr>
            <p:ph idx="4" type="subTitle"/>
          </p:nvPr>
        </p:nvSpPr>
        <p:spPr>
          <a:xfrm>
            <a:off x="5265838"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p:spTree>
      <p:nvGrpSpPr>
        <p:cNvPr id="239" name="Shape 239"/>
        <p:cNvGrpSpPr/>
        <p:nvPr/>
      </p:nvGrpSpPr>
      <p:grpSpPr>
        <a:xfrm>
          <a:off x="0" y="0"/>
          <a:ext cx="0" cy="0"/>
          <a:chOff x="0" y="0"/>
          <a:chExt cx="0" cy="0"/>
        </a:xfrm>
      </p:grpSpPr>
      <p:sp>
        <p:nvSpPr>
          <p:cNvPr id="240" name="Google Shape;240;p33"/>
          <p:cNvSpPr/>
          <p:nvPr/>
        </p:nvSpPr>
        <p:spPr>
          <a:xfrm flipH="1">
            <a:off x="275" y="0"/>
            <a:ext cx="5300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p33"/>
          <p:cNvSpPr txBox="1"/>
          <p:nvPr>
            <p:ph type="title"/>
          </p:nvPr>
        </p:nvSpPr>
        <p:spPr>
          <a:xfrm>
            <a:off x="705222" y="7615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42" name="Google Shape;242;p33"/>
          <p:cNvSpPr txBox="1"/>
          <p:nvPr>
            <p:ph idx="1" type="body"/>
          </p:nvPr>
        </p:nvSpPr>
        <p:spPr>
          <a:xfrm>
            <a:off x="705225" y="1517250"/>
            <a:ext cx="2808000" cy="1247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Char char="●"/>
              <a:defRPr sz="1200">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243" name="Google Shape;243;p33"/>
          <p:cNvSpPr txBox="1"/>
          <p:nvPr/>
        </p:nvSpPr>
        <p:spPr>
          <a:xfrm>
            <a:off x="705225" y="2839250"/>
            <a:ext cx="2574900" cy="8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CREDITS: This presentation template was created by </a:t>
            </a:r>
            <a:r>
              <a:rPr b="0" i="0" lang="en-US" sz="1000" u="none" cap="none" strike="noStrike">
                <a:solidFill>
                  <a:schemeClr val="hlink"/>
                </a:solidFill>
                <a:uFill>
                  <a:noFill/>
                </a:uFill>
                <a:latin typeface="Montserrat"/>
                <a:ea typeface="Montserrat"/>
                <a:cs typeface="Montserrat"/>
                <a:sym typeface="Montserrat"/>
                <a:hlinkClick r:id="rId2"/>
              </a:rPr>
              <a:t>Slidesgo</a:t>
            </a:r>
            <a:r>
              <a:rPr b="0" i="0" lang="en-US" sz="1000" u="none" cap="none" strike="noStrike">
                <a:solidFill>
                  <a:schemeClr val="lt1"/>
                </a:solidFill>
                <a:latin typeface="Montserrat"/>
                <a:ea typeface="Montserrat"/>
                <a:cs typeface="Montserrat"/>
                <a:sym typeface="Montserrat"/>
              </a:rPr>
              <a:t>, including icons by </a:t>
            </a:r>
            <a:r>
              <a:rPr b="0" i="0" lang="en-US" sz="1000" u="none" cap="none" strike="noStrike">
                <a:solidFill>
                  <a:schemeClr val="hlink"/>
                </a:solidFill>
                <a:uFill>
                  <a:noFill/>
                </a:uFill>
                <a:latin typeface="Montserrat"/>
                <a:ea typeface="Montserrat"/>
                <a:cs typeface="Montserrat"/>
                <a:sym typeface="Montserrat"/>
                <a:hlinkClick r:id="rId3"/>
              </a:rPr>
              <a:t>Flaticon</a:t>
            </a:r>
            <a:r>
              <a:rPr b="0" i="0" lang="en-US" sz="1000" u="none" cap="none" strike="noStrike">
                <a:solidFill>
                  <a:schemeClr val="lt1"/>
                </a:solidFill>
                <a:latin typeface="Montserrat"/>
                <a:ea typeface="Montserrat"/>
                <a:cs typeface="Montserrat"/>
                <a:sym typeface="Montserrat"/>
              </a:rPr>
              <a:t>, and infographics &amp; images by </a:t>
            </a:r>
            <a:r>
              <a:rPr b="0" i="0" lang="en-US" sz="1000" u="none" cap="none" strike="noStrike">
                <a:solidFill>
                  <a:schemeClr val="hlink"/>
                </a:solidFill>
                <a:uFill>
                  <a:noFill/>
                </a:uFill>
                <a:latin typeface="Montserrat"/>
                <a:ea typeface="Montserrat"/>
                <a:cs typeface="Montserrat"/>
                <a:sym typeface="Montserrat"/>
                <a:hlinkClick r:id="rId4"/>
              </a:rPr>
              <a:t>Freepik</a:t>
            </a:r>
            <a:r>
              <a:rPr b="0" i="0" lang="en-US" sz="1000" u="none" cap="none" strike="noStrike">
                <a:solidFill>
                  <a:schemeClr val="lt1"/>
                </a:solidFill>
                <a:latin typeface="Montserrat"/>
                <a:ea typeface="Montserrat"/>
                <a:cs typeface="Montserrat"/>
                <a:sym typeface="Montserrat"/>
              </a:rPr>
              <a:t>. </a:t>
            </a:r>
            <a:endParaRPr b="0" i="0" sz="1000" u="none" cap="none" strike="noStrike">
              <a:solidFill>
                <a:schemeClr val="lt1"/>
              </a:solidFill>
              <a:latin typeface="Montserrat"/>
              <a:ea typeface="Montserrat"/>
              <a:cs typeface="Montserrat"/>
              <a:sym typeface="Montserra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p:spTree>
      <p:nvGrpSpPr>
        <p:cNvPr id="244" name="Shape 244"/>
        <p:cNvGrpSpPr/>
        <p:nvPr/>
      </p:nvGrpSpPr>
      <p:grpSpPr>
        <a:xfrm>
          <a:off x="0" y="0"/>
          <a:ext cx="0" cy="0"/>
          <a:chOff x="0" y="0"/>
          <a:chExt cx="0" cy="0"/>
        </a:xfrm>
      </p:grpSpPr>
      <p:sp>
        <p:nvSpPr>
          <p:cNvPr id="245" name="Google Shape;245;p34"/>
          <p:cNvSpPr/>
          <p:nvPr/>
        </p:nvSpPr>
        <p:spPr>
          <a:xfrm>
            <a:off x="2207650" y="1307425"/>
            <a:ext cx="69366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34"/>
          <p:cNvSpPr txBox="1"/>
          <p:nvPr>
            <p:ph idx="1" type="body"/>
          </p:nvPr>
        </p:nvSpPr>
        <p:spPr>
          <a:xfrm>
            <a:off x="2577375" y="1699975"/>
            <a:ext cx="4366800" cy="30717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Clr>
                <a:schemeClr val="lt1"/>
              </a:buClr>
              <a:buSzPts val="1300"/>
              <a:buChar char="●"/>
              <a:defRPr sz="1300">
                <a:solidFill>
                  <a:schemeClr val="lt1"/>
                </a:solidFill>
              </a:defRPr>
            </a:lvl1pPr>
            <a:lvl2pPr indent="-311150" lvl="1" marL="914400" algn="l">
              <a:lnSpc>
                <a:spcPct val="100000"/>
              </a:lnSpc>
              <a:spcBef>
                <a:spcPts val="1600"/>
              </a:spcBef>
              <a:spcAft>
                <a:spcPts val="0"/>
              </a:spcAft>
              <a:buClr>
                <a:schemeClr val="lt1"/>
              </a:buClr>
              <a:buSzPts val="1300"/>
              <a:buChar char="○"/>
              <a:defRPr sz="1300">
                <a:solidFill>
                  <a:schemeClr val="lt1"/>
                </a:solidFill>
              </a:defRPr>
            </a:lvl2pPr>
            <a:lvl3pPr indent="-311150" lvl="2" marL="1371600" algn="l">
              <a:lnSpc>
                <a:spcPct val="100000"/>
              </a:lnSpc>
              <a:spcBef>
                <a:spcPts val="1600"/>
              </a:spcBef>
              <a:spcAft>
                <a:spcPts val="0"/>
              </a:spcAft>
              <a:buClr>
                <a:schemeClr val="lt1"/>
              </a:buClr>
              <a:buSzPts val="1300"/>
              <a:buChar char="■"/>
              <a:defRPr sz="1300">
                <a:solidFill>
                  <a:schemeClr val="lt1"/>
                </a:solidFill>
              </a:defRPr>
            </a:lvl3pPr>
            <a:lvl4pPr indent="-311150" lvl="3" marL="1828800" algn="l">
              <a:lnSpc>
                <a:spcPct val="100000"/>
              </a:lnSpc>
              <a:spcBef>
                <a:spcPts val="1600"/>
              </a:spcBef>
              <a:spcAft>
                <a:spcPts val="0"/>
              </a:spcAft>
              <a:buClr>
                <a:schemeClr val="lt1"/>
              </a:buClr>
              <a:buSzPts val="1300"/>
              <a:buChar char="●"/>
              <a:defRPr sz="1300">
                <a:solidFill>
                  <a:schemeClr val="lt1"/>
                </a:solidFill>
              </a:defRPr>
            </a:lvl4pPr>
            <a:lvl5pPr indent="-311150" lvl="4" marL="2286000" algn="l">
              <a:lnSpc>
                <a:spcPct val="100000"/>
              </a:lnSpc>
              <a:spcBef>
                <a:spcPts val="1600"/>
              </a:spcBef>
              <a:spcAft>
                <a:spcPts val="0"/>
              </a:spcAft>
              <a:buClr>
                <a:schemeClr val="lt1"/>
              </a:buClr>
              <a:buSzPts val="1300"/>
              <a:buChar char="○"/>
              <a:defRPr sz="1300">
                <a:solidFill>
                  <a:schemeClr val="lt1"/>
                </a:solidFill>
              </a:defRPr>
            </a:lvl5pPr>
            <a:lvl6pPr indent="-311150" lvl="5" marL="2743200" algn="l">
              <a:lnSpc>
                <a:spcPct val="100000"/>
              </a:lnSpc>
              <a:spcBef>
                <a:spcPts val="1600"/>
              </a:spcBef>
              <a:spcAft>
                <a:spcPts val="0"/>
              </a:spcAft>
              <a:buClr>
                <a:schemeClr val="lt1"/>
              </a:buClr>
              <a:buSzPts val="1300"/>
              <a:buChar char="■"/>
              <a:defRPr sz="1300">
                <a:solidFill>
                  <a:schemeClr val="lt1"/>
                </a:solidFill>
              </a:defRPr>
            </a:lvl6pPr>
            <a:lvl7pPr indent="-311150" lvl="6" marL="3200400" algn="l">
              <a:lnSpc>
                <a:spcPct val="100000"/>
              </a:lnSpc>
              <a:spcBef>
                <a:spcPts val="1600"/>
              </a:spcBef>
              <a:spcAft>
                <a:spcPts val="0"/>
              </a:spcAft>
              <a:buClr>
                <a:schemeClr val="lt1"/>
              </a:buClr>
              <a:buSzPts val="1300"/>
              <a:buChar char="●"/>
              <a:defRPr sz="1300">
                <a:solidFill>
                  <a:schemeClr val="lt1"/>
                </a:solidFill>
              </a:defRPr>
            </a:lvl7pPr>
            <a:lvl8pPr indent="-311150" lvl="7" marL="3657600" algn="l">
              <a:lnSpc>
                <a:spcPct val="100000"/>
              </a:lnSpc>
              <a:spcBef>
                <a:spcPts val="1600"/>
              </a:spcBef>
              <a:spcAft>
                <a:spcPts val="0"/>
              </a:spcAft>
              <a:buClr>
                <a:schemeClr val="lt1"/>
              </a:buClr>
              <a:buSzPts val="1300"/>
              <a:buChar char="○"/>
              <a:defRPr sz="1300">
                <a:solidFill>
                  <a:schemeClr val="lt1"/>
                </a:solidFill>
              </a:defRPr>
            </a:lvl8pPr>
            <a:lvl9pPr indent="-311150" lvl="8" marL="4114800" algn="l">
              <a:lnSpc>
                <a:spcPct val="100000"/>
              </a:lnSpc>
              <a:spcBef>
                <a:spcPts val="1600"/>
              </a:spcBef>
              <a:spcAft>
                <a:spcPts val="1600"/>
              </a:spcAft>
              <a:buClr>
                <a:schemeClr val="lt1"/>
              </a:buClr>
              <a:buSzPts val="1300"/>
              <a:buChar char="■"/>
              <a:defRPr sz="1300">
                <a:solidFill>
                  <a:schemeClr val="lt1"/>
                </a:solidFill>
              </a:defRPr>
            </a:lvl9pPr>
          </a:lstStyle>
          <a:p/>
        </p:txBody>
      </p:sp>
      <p:sp>
        <p:nvSpPr>
          <p:cNvPr id="247" name="Google Shape;247;p3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2">
    <p:spTree>
      <p:nvGrpSpPr>
        <p:cNvPr id="248" name="Shape 248"/>
        <p:cNvGrpSpPr/>
        <p:nvPr/>
      </p:nvGrpSpPr>
      <p:grpSpPr>
        <a:xfrm>
          <a:off x="0" y="0"/>
          <a:ext cx="0" cy="0"/>
          <a:chOff x="0" y="0"/>
          <a:chExt cx="0" cy="0"/>
        </a:xfrm>
      </p:grpSpPr>
      <p:sp>
        <p:nvSpPr>
          <p:cNvPr id="249" name="Google Shape;249;p35"/>
          <p:cNvSpPr/>
          <p:nvPr/>
        </p:nvSpPr>
        <p:spPr>
          <a:xfrm flipH="1">
            <a:off x="275" y="0"/>
            <a:ext cx="5300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p35"/>
          <p:cNvSpPr txBox="1"/>
          <p:nvPr>
            <p:ph type="title"/>
          </p:nvPr>
        </p:nvSpPr>
        <p:spPr>
          <a:xfrm>
            <a:off x="705222" y="7615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51" name="Google Shape;251;p35"/>
          <p:cNvSpPr txBox="1"/>
          <p:nvPr>
            <p:ph idx="1" type="body"/>
          </p:nvPr>
        </p:nvSpPr>
        <p:spPr>
          <a:xfrm>
            <a:off x="705225" y="1517250"/>
            <a:ext cx="2808000" cy="1247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Char char="●"/>
              <a:defRPr sz="1200">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252" name="Google Shape;252;p35"/>
          <p:cNvSpPr txBox="1"/>
          <p:nvPr/>
        </p:nvSpPr>
        <p:spPr>
          <a:xfrm>
            <a:off x="705225" y="2839250"/>
            <a:ext cx="2574900" cy="8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CREDITS: This presentation template was created by </a:t>
            </a:r>
            <a:r>
              <a:rPr b="0" i="0" lang="en-US" sz="1000" u="none" cap="none" strike="noStrike">
                <a:solidFill>
                  <a:schemeClr val="hlink"/>
                </a:solidFill>
                <a:uFill>
                  <a:noFill/>
                </a:uFill>
                <a:latin typeface="Montserrat"/>
                <a:ea typeface="Montserrat"/>
                <a:cs typeface="Montserrat"/>
                <a:sym typeface="Montserrat"/>
                <a:hlinkClick r:id="rId2"/>
              </a:rPr>
              <a:t>Slidesgo</a:t>
            </a:r>
            <a:r>
              <a:rPr b="0" i="0" lang="en-US" sz="1000" u="none" cap="none" strike="noStrike">
                <a:solidFill>
                  <a:schemeClr val="lt1"/>
                </a:solidFill>
                <a:latin typeface="Montserrat"/>
                <a:ea typeface="Montserrat"/>
                <a:cs typeface="Montserrat"/>
                <a:sym typeface="Montserrat"/>
              </a:rPr>
              <a:t>, including icons by </a:t>
            </a:r>
            <a:r>
              <a:rPr b="0" i="0" lang="en-US" sz="1000" u="none" cap="none" strike="noStrike">
                <a:solidFill>
                  <a:schemeClr val="hlink"/>
                </a:solidFill>
                <a:uFill>
                  <a:noFill/>
                </a:uFill>
                <a:latin typeface="Montserrat"/>
                <a:ea typeface="Montserrat"/>
                <a:cs typeface="Montserrat"/>
                <a:sym typeface="Montserrat"/>
                <a:hlinkClick r:id="rId3"/>
              </a:rPr>
              <a:t>Flaticon</a:t>
            </a:r>
            <a:r>
              <a:rPr b="0" i="0" lang="en-US" sz="1000" u="none" cap="none" strike="noStrike">
                <a:solidFill>
                  <a:schemeClr val="lt1"/>
                </a:solidFill>
                <a:latin typeface="Montserrat"/>
                <a:ea typeface="Montserrat"/>
                <a:cs typeface="Montserrat"/>
                <a:sym typeface="Montserrat"/>
              </a:rPr>
              <a:t>, and infographics &amp; images by </a:t>
            </a:r>
            <a:r>
              <a:rPr b="0" i="0" lang="en-US" sz="1000" u="none" cap="none" strike="noStrike">
                <a:solidFill>
                  <a:schemeClr val="hlink"/>
                </a:solidFill>
                <a:uFill>
                  <a:noFill/>
                </a:uFill>
                <a:latin typeface="Montserrat"/>
                <a:ea typeface="Montserrat"/>
                <a:cs typeface="Montserrat"/>
                <a:sym typeface="Montserrat"/>
                <a:hlinkClick r:id="rId4"/>
              </a:rPr>
              <a:t>Freepik</a:t>
            </a:r>
            <a:r>
              <a:rPr b="0" i="0" lang="en-US" sz="1000" u="none" cap="none" strike="noStrike">
                <a:solidFill>
                  <a:schemeClr val="lt1"/>
                </a:solidFill>
                <a:latin typeface="Montserrat"/>
                <a:ea typeface="Montserrat"/>
                <a:cs typeface="Montserrat"/>
                <a:sym typeface="Montserrat"/>
              </a:rPr>
              <a:t>. </a:t>
            </a:r>
            <a:endParaRPr b="0" i="0" sz="1000" u="none" cap="none" strike="noStrike">
              <a:solidFill>
                <a:schemeClr val="lt1"/>
              </a:solidFill>
              <a:latin typeface="Montserrat"/>
              <a:ea typeface="Montserrat"/>
              <a:cs typeface="Montserrat"/>
              <a:sym typeface="Montserra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2">
    <p:spTree>
      <p:nvGrpSpPr>
        <p:cNvPr id="253" name="Shape 253"/>
        <p:cNvGrpSpPr/>
        <p:nvPr/>
      </p:nvGrpSpPr>
      <p:grpSpPr>
        <a:xfrm>
          <a:off x="0" y="0"/>
          <a:ext cx="0" cy="0"/>
          <a:chOff x="0" y="0"/>
          <a:chExt cx="0" cy="0"/>
        </a:xfrm>
      </p:grpSpPr>
      <p:sp>
        <p:nvSpPr>
          <p:cNvPr id="254" name="Google Shape;254;p36"/>
          <p:cNvSpPr/>
          <p:nvPr/>
        </p:nvSpPr>
        <p:spPr>
          <a:xfrm>
            <a:off x="2207650" y="1307425"/>
            <a:ext cx="69366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5" name="Google Shape;255;p36"/>
          <p:cNvSpPr txBox="1"/>
          <p:nvPr>
            <p:ph idx="1" type="body"/>
          </p:nvPr>
        </p:nvSpPr>
        <p:spPr>
          <a:xfrm>
            <a:off x="2577375" y="1699975"/>
            <a:ext cx="4366800" cy="30717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Clr>
                <a:schemeClr val="lt1"/>
              </a:buClr>
              <a:buSzPts val="1300"/>
              <a:buChar char="●"/>
              <a:defRPr sz="1300">
                <a:solidFill>
                  <a:schemeClr val="lt1"/>
                </a:solidFill>
              </a:defRPr>
            </a:lvl1pPr>
            <a:lvl2pPr indent="-311150" lvl="1" marL="914400" algn="l">
              <a:lnSpc>
                <a:spcPct val="100000"/>
              </a:lnSpc>
              <a:spcBef>
                <a:spcPts val="1600"/>
              </a:spcBef>
              <a:spcAft>
                <a:spcPts val="0"/>
              </a:spcAft>
              <a:buClr>
                <a:schemeClr val="lt1"/>
              </a:buClr>
              <a:buSzPts val="1300"/>
              <a:buChar char="○"/>
              <a:defRPr sz="1300">
                <a:solidFill>
                  <a:schemeClr val="lt1"/>
                </a:solidFill>
              </a:defRPr>
            </a:lvl2pPr>
            <a:lvl3pPr indent="-311150" lvl="2" marL="1371600" algn="l">
              <a:lnSpc>
                <a:spcPct val="100000"/>
              </a:lnSpc>
              <a:spcBef>
                <a:spcPts val="1600"/>
              </a:spcBef>
              <a:spcAft>
                <a:spcPts val="0"/>
              </a:spcAft>
              <a:buClr>
                <a:schemeClr val="lt1"/>
              </a:buClr>
              <a:buSzPts val="1300"/>
              <a:buChar char="■"/>
              <a:defRPr sz="1300">
                <a:solidFill>
                  <a:schemeClr val="lt1"/>
                </a:solidFill>
              </a:defRPr>
            </a:lvl3pPr>
            <a:lvl4pPr indent="-311150" lvl="3" marL="1828800" algn="l">
              <a:lnSpc>
                <a:spcPct val="100000"/>
              </a:lnSpc>
              <a:spcBef>
                <a:spcPts val="1600"/>
              </a:spcBef>
              <a:spcAft>
                <a:spcPts val="0"/>
              </a:spcAft>
              <a:buClr>
                <a:schemeClr val="lt1"/>
              </a:buClr>
              <a:buSzPts val="1300"/>
              <a:buChar char="●"/>
              <a:defRPr sz="1300">
                <a:solidFill>
                  <a:schemeClr val="lt1"/>
                </a:solidFill>
              </a:defRPr>
            </a:lvl4pPr>
            <a:lvl5pPr indent="-311150" lvl="4" marL="2286000" algn="l">
              <a:lnSpc>
                <a:spcPct val="100000"/>
              </a:lnSpc>
              <a:spcBef>
                <a:spcPts val="1600"/>
              </a:spcBef>
              <a:spcAft>
                <a:spcPts val="0"/>
              </a:spcAft>
              <a:buClr>
                <a:schemeClr val="lt1"/>
              </a:buClr>
              <a:buSzPts val="1300"/>
              <a:buChar char="○"/>
              <a:defRPr sz="1300">
                <a:solidFill>
                  <a:schemeClr val="lt1"/>
                </a:solidFill>
              </a:defRPr>
            </a:lvl5pPr>
            <a:lvl6pPr indent="-311150" lvl="5" marL="2743200" algn="l">
              <a:lnSpc>
                <a:spcPct val="100000"/>
              </a:lnSpc>
              <a:spcBef>
                <a:spcPts val="1600"/>
              </a:spcBef>
              <a:spcAft>
                <a:spcPts val="0"/>
              </a:spcAft>
              <a:buClr>
                <a:schemeClr val="lt1"/>
              </a:buClr>
              <a:buSzPts val="1300"/>
              <a:buChar char="■"/>
              <a:defRPr sz="1300">
                <a:solidFill>
                  <a:schemeClr val="lt1"/>
                </a:solidFill>
              </a:defRPr>
            </a:lvl6pPr>
            <a:lvl7pPr indent="-311150" lvl="6" marL="3200400" algn="l">
              <a:lnSpc>
                <a:spcPct val="100000"/>
              </a:lnSpc>
              <a:spcBef>
                <a:spcPts val="1600"/>
              </a:spcBef>
              <a:spcAft>
                <a:spcPts val="0"/>
              </a:spcAft>
              <a:buClr>
                <a:schemeClr val="lt1"/>
              </a:buClr>
              <a:buSzPts val="1300"/>
              <a:buChar char="●"/>
              <a:defRPr sz="1300">
                <a:solidFill>
                  <a:schemeClr val="lt1"/>
                </a:solidFill>
              </a:defRPr>
            </a:lvl7pPr>
            <a:lvl8pPr indent="-311150" lvl="7" marL="3657600" algn="l">
              <a:lnSpc>
                <a:spcPct val="100000"/>
              </a:lnSpc>
              <a:spcBef>
                <a:spcPts val="1600"/>
              </a:spcBef>
              <a:spcAft>
                <a:spcPts val="0"/>
              </a:spcAft>
              <a:buClr>
                <a:schemeClr val="lt1"/>
              </a:buClr>
              <a:buSzPts val="1300"/>
              <a:buChar char="○"/>
              <a:defRPr sz="1300">
                <a:solidFill>
                  <a:schemeClr val="lt1"/>
                </a:solidFill>
              </a:defRPr>
            </a:lvl8pPr>
            <a:lvl9pPr indent="-311150" lvl="8" marL="4114800" algn="l">
              <a:lnSpc>
                <a:spcPct val="100000"/>
              </a:lnSpc>
              <a:spcBef>
                <a:spcPts val="1600"/>
              </a:spcBef>
              <a:spcAft>
                <a:spcPts val="1600"/>
              </a:spcAft>
              <a:buClr>
                <a:schemeClr val="lt1"/>
              </a:buClr>
              <a:buSzPts val="1300"/>
              <a:buChar char="■"/>
              <a:defRPr sz="1300">
                <a:solidFill>
                  <a:schemeClr val="lt1"/>
                </a:solidFill>
              </a:defRPr>
            </a:lvl9pPr>
          </a:lstStyle>
          <a:p/>
        </p:txBody>
      </p:sp>
      <p:sp>
        <p:nvSpPr>
          <p:cNvPr id="256" name="Google Shape;256;p3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 + Text">
    <p:spTree>
      <p:nvGrpSpPr>
        <p:cNvPr id="262" name="Shape 262"/>
        <p:cNvGrpSpPr/>
        <p:nvPr/>
      </p:nvGrpSpPr>
      <p:grpSpPr>
        <a:xfrm>
          <a:off x="0" y="0"/>
          <a:ext cx="0" cy="0"/>
          <a:chOff x="0" y="0"/>
          <a:chExt cx="0" cy="0"/>
        </a:xfrm>
      </p:grpSpPr>
      <p:sp>
        <p:nvSpPr>
          <p:cNvPr id="263" name="Google Shape;263;p3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b="1"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p38"/>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5" name="Google Shape;265;p38"/>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266" name="Google Shape;266;p38"/>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67" name="Google Shape;267;p38"/>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268" name="Shape 268"/>
        <p:cNvGrpSpPr/>
        <p:nvPr/>
      </p:nvGrpSpPr>
      <p:grpSpPr>
        <a:xfrm>
          <a:off x="0" y="0"/>
          <a:ext cx="0" cy="0"/>
          <a:chOff x="0" y="0"/>
          <a:chExt cx="0" cy="0"/>
        </a:xfrm>
      </p:grpSpPr>
      <p:sp>
        <p:nvSpPr>
          <p:cNvPr id="269" name="Google Shape;269;p39"/>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0" name="Google Shape;270;p39"/>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1" name="Google Shape;271;p39"/>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72" name="Google Shape;272;p39"/>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3" name="Google Shape;273;p39"/>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4" name="Google Shape;274;p39"/>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75" name="Google Shape;275;p39"/>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6" name="Google Shape;276;p39"/>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7" name="Google Shape;277;p39"/>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78" name="Google Shape;278;p39"/>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9" name="Google Shape;279;p39"/>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80" name="Google Shape;280;p39"/>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81" name="Google Shape;281;p39"/>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82" name="Google Shape;282;p39"/>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83" name="Google Shape;283;p39"/>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84" name="Google Shape;284;p39"/>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5" name="Google Shape;285;p3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286" name="Google Shape;286;p39"/>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287" name="Shape 287"/>
        <p:cNvGrpSpPr/>
        <p:nvPr/>
      </p:nvGrpSpPr>
      <p:grpSpPr>
        <a:xfrm>
          <a:off x="0" y="0"/>
          <a:ext cx="0" cy="0"/>
          <a:chOff x="0" y="0"/>
          <a:chExt cx="0" cy="0"/>
        </a:xfrm>
      </p:grpSpPr>
      <p:grpSp>
        <p:nvGrpSpPr>
          <p:cNvPr id="288" name="Google Shape;288;p40"/>
          <p:cNvGrpSpPr/>
          <p:nvPr/>
        </p:nvGrpSpPr>
        <p:grpSpPr>
          <a:xfrm>
            <a:off x="0" y="0"/>
            <a:ext cx="9144000" cy="5143475"/>
            <a:chOff x="0" y="0"/>
            <a:chExt cx="9144000" cy="5143475"/>
          </a:xfrm>
        </p:grpSpPr>
        <p:grpSp>
          <p:nvGrpSpPr>
            <p:cNvPr id="289" name="Google Shape;289;p40"/>
            <p:cNvGrpSpPr/>
            <p:nvPr/>
          </p:nvGrpSpPr>
          <p:grpSpPr>
            <a:xfrm>
              <a:off x="0" y="0"/>
              <a:ext cx="9144000" cy="5143475"/>
              <a:chOff x="0" y="0"/>
              <a:chExt cx="9144000" cy="5143475"/>
            </a:xfrm>
          </p:grpSpPr>
          <p:sp>
            <p:nvSpPr>
              <p:cNvPr id="290" name="Google Shape;290;p40"/>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0"/>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0"/>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0"/>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4" name="Google Shape;294;p40"/>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5" name="Google Shape;295;p40"/>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_COLUMN_TEXT_1">
    <p:spTree>
      <p:nvGrpSpPr>
        <p:cNvPr id="296" name="Shape 296"/>
        <p:cNvGrpSpPr/>
        <p:nvPr/>
      </p:nvGrpSpPr>
      <p:grpSpPr>
        <a:xfrm>
          <a:off x="0" y="0"/>
          <a:ext cx="0" cy="0"/>
          <a:chOff x="0" y="0"/>
          <a:chExt cx="0" cy="0"/>
        </a:xfrm>
      </p:grpSpPr>
      <p:sp>
        <p:nvSpPr>
          <p:cNvPr id="297" name="Google Shape;297;p41"/>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p41"/>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99" name="Google Shape;299;p41"/>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300" name="Google Shape;300;p41"/>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cxnSp>
        <p:nvCxnSpPr>
          <p:cNvPr id="301" name="Google Shape;301;p41"/>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Title + Two Lists">
    <p:spTree>
      <p:nvGrpSpPr>
        <p:cNvPr id="25" name="Shape 25"/>
        <p:cNvGrpSpPr/>
        <p:nvPr/>
      </p:nvGrpSpPr>
      <p:grpSpPr>
        <a:xfrm>
          <a:off x="0" y="0"/>
          <a:ext cx="0" cy="0"/>
          <a:chOff x="0" y="0"/>
          <a:chExt cx="0" cy="0"/>
        </a:xfrm>
      </p:grpSpPr>
      <p:sp>
        <p:nvSpPr>
          <p:cNvPr id="26" name="Google Shape;26;p5"/>
          <p:cNvSpPr txBox="1"/>
          <p:nvPr>
            <p:ph idx="1" type="body"/>
          </p:nvPr>
        </p:nvSpPr>
        <p:spPr>
          <a:xfrm>
            <a:off x="96667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27" name="Google Shape;27;p5"/>
          <p:cNvSpPr txBox="1"/>
          <p:nvPr>
            <p:ph idx="2" type="body"/>
          </p:nvPr>
        </p:nvSpPr>
        <p:spPr>
          <a:xfrm>
            <a:off x="490062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28" name="Google Shape;28;p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2" name="Shape 302"/>
        <p:cNvGrpSpPr/>
        <p:nvPr/>
      </p:nvGrpSpPr>
      <p:grpSpPr>
        <a:xfrm>
          <a:off x="0" y="0"/>
          <a:ext cx="0" cy="0"/>
          <a:chOff x="0" y="0"/>
          <a:chExt cx="0" cy="0"/>
        </a:xfrm>
      </p:grpSpPr>
      <p:sp>
        <p:nvSpPr>
          <p:cNvPr id="303" name="Google Shape;303;p42"/>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2"/>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305" name="Google Shape;305;p42"/>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6" name="Shape 306"/>
        <p:cNvGrpSpPr/>
        <p:nvPr/>
      </p:nvGrpSpPr>
      <p:grpSpPr>
        <a:xfrm>
          <a:off x="0" y="0"/>
          <a:ext cx="0" cy="0"/>
          <a:chOff x="0" y="0"/>
          <a:chExt cx="0" cy="0"/>
        </a:xfrm>
      </p:grpSpPr>
      <p:sp>
        <p:nvSpPr>
          <p:cNvPr id="307" name="Google Shape;307;p43"/>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8" name="Google Shape;308;p43"/>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09" name="Google Shape;309;p43"/>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0" name="Google Shape;310;p43"/>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311" name="Shape 311"/>
        <p:cNvGrpSpPr/>
        <p:nvPr/>
      </p:nvGrpSpPr>
      <p:grpSpPr>
        <a:xfrm>
          <a:off x="0" y="0"/>
          <a:ext cx="0" cy="0"/>
          <a:chOff x="0" y="0"/>
          <a:chExt cx="0" cy="0"/>
        </a:xfrm>
      </p:grpSpPr>
      <p:sp>
        <p:nvSpPr>
          <p:cNvPr id="312" name="Google Shape;312;p44"/>
          <p:cNvSpPr txBox="1"/>
          <p:nvPr>
            <p:ph type="title"/>
          </p:nvPr>
        </p:nvSpPr>
        <p:spPr>
          <a:xfrm>
            <a:off x="687158" y="10041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3" name="Google Shape;313;p44"/>
          <p:cNvSpPr txBox="1"/>
          <p:nvPr>
            <p:ph idx="1" type="body"/>
          </p:nvPr>
        </p:nvSpPr>
        <p:spPr>
          <a:xfrm>
            <a:off x="687158" y="183810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14" name="Google Shape;314;p44"/>
          <p:cNvSpPr/>
          <p:nvPr/>
        </p:nvSpPr>
        <p:spPr>
          <a:xfrm>
            <a:off x="4603700" y="0"/>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5" name="Google Shape;315;p44"/>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umn">
  <p:cSld name="3_column">
    <p:bg>
      <p:bgPr>
        <a:solidFill>
          <a:schemeClr val="lt1"/>
        </a:solidFill>
      </p:bgPr>
    </p:bg>
    <p:spTree>
      <p:nvGrpSpPr>
        <p:cNvPr id="316" name="Shape 316"/>
        <p:cNvGrpSpPr/>
        <p:nvPr/>
      </p:nvGrpSpPr>
      <p:grpSpPr>
        <a:xfrm>
          <a:off x="0" y="0"/>
          <a:ext cx="0" cy="0"/>
          <a:chOff x="0" y="0"/>
          <a:chExt cx="0" cy="0"/>
        </a:xfrm>
      </p:grpSpPr>
      <p:sp>
        <p:nvSpPr>
          <p:cNvPr id="317" name="Google Shape;317;p45"/>
          <p:cNvSpPr txBox="1"/>
          <p:nvPr>
            <p:ph type="title"/>
          </p:nvPr>
        </p:nvSpPr>
        <p:spPr>
          <a:xfrm>
            <a:off x="235301" y="280679"/>
            <a:ext cx="8322911"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18" name="Google Shape;318;p45"/>
          <p:cNvCxnSpPr/>
          <p:nvPr/>
        </p:nvCxnSpPr>
        <p:spPr>
          <a:xfrm>
            <a:off x="171450" y="1332887"/>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19" name="Google Shape;319;p45"/>
          <p:cNvSpPr txBox="1"/>
          <p:nvPr>
            <p:ph idx="1" type="body"/>
          </p:nvPr>
        </p:nvSpPr>
        <p:spPr>
          <a:xfrm>
            <a:off x="171450" y="1725738"/>
            <a:ext cx="2436018"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6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20" name="Google Shape;320;p45"/>
          <p:cNvSpPr txBox="1"/>
          <p:nvPr>
            <p:ph idx="2" type="body"/>
          </p:nvPr>
        </p:nvSpPr>
        <p:spPr>
          <a:xfrm>
            <a:off x="171450"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321" name="Google Shape;321;p45"/>
          <p:cNvCxnSpPr/>
          <p:nvPr/>
        </p:nvCxnSpPr>
        <p:spPr>
          <a:xfrm>
            <a:off x="3024187" y="1332887"/>
            <a:ext cx="1600200" cy="2994"/>
          </a:xfrm>
          <a:prstGeom prst="straightConnector1">
            <a:avLst/>
          </a:prstGeom>
          <a:noFill/>
          <a:ln cap="flat" cmpd="sng" w="101600">
            <a:solidFill>
              <a:schemeClr val="accent1"/>
            </a:solidFill>
            <a:prstDash val="solid"/>
            <a:round/>
            <a:headEnd len="sm" w="sm" type="none"/>
            <a:tailEnd len="sm" w="sm" type="none"/>
          </a:ln>
        </p:spPr>
      </p:cxnSp>
      <p:cxnSp>
        <p:nvCxnSpPr>
          <p:cNvPr id="322" name="Google Shape;322;p45"/>
          <p:cNvCxnSpPr/>
          <p:nvPr/>
        </p:nvCxnSpPr>
        <p:spPr>
          <a:xfrm>
            <a:off x="6010275" y="1329893"/>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23" name="Google Shape;323;p45"/>
          <p:cNvSpPr txBox="1"/>
          <p:nvPr>
            <p:ph idx="3" type="body"/>
          </p:nvPr>
        </p:nvSpPr>
        <p:spPr>
          <a:xfrm>
            <a:off x="3024187" y="1725738"/>
            <a:ext cx="2436018"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6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24" name="Google Shape;324;p45"/>
          <p:cNvSpPr txBox="1"/>
          <p:nvPr>
            <p:ph idx="4" type="body"/>
          </p:nvPr>
        </p:nvSpPr>
        <p:spPr>
          <a:xfrm>
            <a:off x="3024187"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25" name="Google Shape;325;p45"/>
          <p:cNvSpPr txBox="1"/>
          <p:nvPr>
            <p:ph idx="5" type="body"/>
          </p:nvPr>
        </p:nvSpPr>
        <p:spPr>
          <a:xfrm>
            <a:off x="6010274" y="1725738"/>
            <a:ext cx="2962275" cy="3031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6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326" name="Google Shape;326;p45"/>
          <p:cNvSpPr txBox="1"/>
          <p:nvPr>
            <p:ph idx="6" type="body"/>
          </p:nvPr>
        </p:nvSpPr>
        <p:spPr>
          <a:xfrm>
            <a:off x="6010275"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327" name="Shape 327"/>
        <p:cNvGrpSpPr/>
        <p:nvPr/>
      </p:nvGrpSpPr>
      <p:grpSpPr>
        <a:xfrm>
          <a:off x="0" y="0"/>
          <a:ext cx="0" cy="0"/>
          <a:chOff x="0" y="0"/>
          <a:chExt cx="0" cy="0"/>
        </a:xfrm>
      </p:grpSpPr>
      <p:sp>
        <p:nvSpPr>
          <p:cNvPr id="328" name="Google Shape;328;p46"/>
          <p:cNvSpPr/>
          <p:nvPr>
            <p:ph idx="2" type="pic"/>
          </p:nvPr>
        </p:nvSpPr>
        <p:spPr>
          <a:xfrm>
            <a:off x="4572000" y="-16908"/>
            <a:ext cx="4572000" cy="5177315"/>
          </a:xfrm>
          <a:prstGeom prst="rect">
            <a:avLst/>
          </a:prstGeom>
          <a:noFill/>
          <a:ln>
            <a:noFill/>
          </a:ln>
        </p:spPr>
      </p:sp>
      <p:sp>
        <p:nvSpPr>
          <p:cNvPr id="329" name="Google Shape;329;p46"/>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30" name="Google Shape;330;p46"/>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331" name="Google Shape;331;p46"/>
          <p:cNvSpPr txBox="1"/>
          <p:nvPr>
            <p:ph idx="1" type="body"/>
          </p:nvPr>
        </p:nvSpPr>
        <p:spPr>
          <a:xfrm>
            <a:off x="714375" y="1717022"/>
            <a:ext cx="3429001" cy="20964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200">
                <a:solidFill>
                  <a:schemeClr val="lt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2" name="Shape 332"/>
        <p:cNvGrpSpPr/>
        <p:nvPr/>
      </p:nvGrpSpPr>
      <p:grpSpPr>
        <a:xfrm>
          <a:off x="0" y="0"/>
          <a:ext cx="0" cy="0"/>
          <a:chOff x="0" y="0"/>
          <a:chExt cx="0" cy="0"/>
        </a:xfrm>
      </p:grpSpPr>
      <p:sp>
        <p:nvSpPr>
          <p:cNvPr id="333" name="Google Shape;333;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 2">
    <p:spTree>
      <p:nvGrpSpPr>
        <p:cNvPr id="29" name="Shape 29"/>
        <p:cNvGrpSpPr/>
        <p:nvPr/>
      </p:nvGrpSpPr>
      <p:grpSpPr>
        <a:xfrm>
          <a:off x="0" y="0"/>
          <a:ext cx="0" cy="0"/>
          <a:chOff x="0" y="0"/>
          <a:chExt cx="0" cy="0"/>
        </a:xfrm>
      </p:grpSpPr>
      <p:sp>
        <p:nvSpPr>
          <p:cNvPr id="30" name="Google Shape;30;p6"/>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31" name="Google Shape;31;p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Title + Two Lists 2">
    <p:spTree>
      <p:nvGrpSpPr>
        <p:cNvPr id="33" name="Shape 33"/>
        <p:cNvGrpSpPr/>
        <p:nvPr/>
      </p:nvGrpSpPr>
      <p:grpSpPr>
        <a:xfrm>
          <a:off x="0" y="0"/>
          <a:ext cx="0" cy="0"/>
          <a:chOff x="0" y="0"/>
          <a:chExt cx="0" cy="0"/>
        </a:xfrm>
      </p:grpSpPr>
      <p:sp>
        <p:nvSpPr>
          <p:cNvPr id="34" name="Google Shape;34;p8"/>
          <p:cNvSpPr txBox="1"/>
          <p:nvPr>
            <p:ph idx="1" type="body"/>
          </p:nvPr>
        </p:nvSpPr>
        <p:spPr>
          <a:xfrm>
            <a:off x="96667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35" name="Google Shape;35;p8"/>
          <p:cNvSpPr txBox="1"/>
          <p:nvPr>
            <p:ph idx="2" type="body"/>
          </p:nvPr>
        </p:nvSpPr>
        <p:spPr>
          <a:xfrm>
            <a:off x="490062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36" name="Google Shape;36;p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9"/>
          <p:cNvSpPr/>
          <p:nvPr/>
        </p:nvSpPr>
        <p:spPr>
          <a:xfrm>
            <a:off x="4961200" y="-75"/>
            <a:ext cx="418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9"/>
          <p:cNvSpPr/>
          <p:nvPr/>
        </p:nvSpPr>
        <p:spPr>
          <a:xfrm>
            <a:off x="0" y="-75"/>
            <a:ext cx="453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9"/>
          <p:cNvSpPr txBox="1"/>
          <p:nvPr>
            <p:ph type="title"/>
          </p:nvPr>
        </p:nvSpPr>
        <p:spPr>
          <a:xfrm>
            <a:off x="311700" y="23032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1" name="Google Shape;41;p9"/>
          <p:cNvSpPr txBox="1"/>
          <p:nvPr>
            <p:ph idx="2" type="title"/>
          </p:nvPr>
        </p:nvSpPr>
        <p:spPr>
          <a:xfrm>
            <a:off x="1921688" y="1703819"/>
            <a:ext cx="35460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42" name="Google Shape;42;p9"/>
          <p:cNvSpPr txBox="1"/>
          <p:nvPr>
            <p:ph idx="1" type="subTitle"/>
          </p:nvPr>
        </p:nvSpPr>
        <p:spPr>
          <a:xfrm>
            <a:off x="4947031" y="3080756"/>
            <a:ext cx="24051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10"/>
          <p:cNvSpPr txBox="1"/>
          <p:nvPr>
            <p:ph idx="1" type="body"/>
          </p:nvPr>
        </p:nvSpPr>
        <p:spPr>
          <a:xfrm>
            <a:off x="12280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5" name="Google Shape;45;p10"/>
          <p:cNvSpPr txBox="1"/>
          <p:nvPr>
            <p:ph idx="2" type="body"/>
          </p:nvPr>
        </p:nvSpPr>
        <p:spPr>
          <a:xfrm>
            <a:off x="50983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6" name="Google Shape;46;p1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0"/>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49" name="Google Shape;49;p10"/>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50" name="Google Shape;50;p10"/>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51" name="Google Shape;51;p10"/>
          <p:cNvSpPr txBox="1"/>
          <p:nvPr>
            <p:ph idx="3" type="title"/>
          </p:nvPr>
        </p:nvSpPr>
        <p:spPr>
          <a:xfrm>
            <a:off x="1228048" y="1163688"/>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52" name="Google Shape;52;p10"/>
          <p:cNvSpPr txBox="1"/>
          <p:nvPr>
            <p:ph idx="4" type="title"/>
          </p:nvPr>
        </p:nvSpPr>
        <p:spPr>
          <a:xfrm>
            <a:off x="5098348" y="1163675"/>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11" Type="http://schemas.openxmlformats.org/officeDocument/2006/relationships/theme" Target="../theme/theme3.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57" name="Shape 257"/>
        <p:cNvGrpSpPr/>
        <p:nvPr/>
      </p:nvGrpSpPr>
      <p:grpSpPr>
        <a:xfrm>
          <a:off x="0" y="0"/>
          <a:ext cx="0" cy="0"/>
          <a:chOff x="0" y="0"/>
          <a:chExt cx="0" cy="0"/>
        </a:xfrm>
      </p:grpSpPr>
      <p:sp>
        <p:nvSpPr>
          <p:cNvPr id="258" name="Google Shape;258;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259" name="Google Shape;259;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260" name="Google Shape;260;p37"/>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1" name="Google Shape;261;p37"/>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stoptb.org/sites/default/files/Truenat_Implementation_Guide.pdf" TargetMode="External"/><Relationship Id="rId4" Type="http://schemas.openxmlformats.org/officeDocument/2006/relationships/image" Target="../media/image18.png"/><Relationship Id="rId5" Type="http://schemas.openxmlformats.org/officeDocument/2006/relationships/image" Target="../media/image13.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msdh.ms.gov/msdhsite/index.cfm/14,4530,188,547,pdf/Donning_Personal_Protective_Equipmen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hyperlink" Target="http://www.stoptb.org/wg/gli/assets/documents/TB%20Safety_RGB_lo_res%20%20pdf%20FINAL.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apps.who.int/iris/bitstream/handle/10665/77949/9789241504638_eng.pdf?sequence=1&amp;isAllowed=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who.int/publications/i/item/9789241504638" TargetMode="External"/><Relationship Id="rId4" Type="http://schemas.openxmlformats.org/officeDocument/2006/relationships/hyperlink" Target="https://www.who.int/publications/i/item/9789240011311" TargetMode="External"/><Relationship Id="rId5" Type="http://schemas.openxmlformats.org/officeDocument/2006/relationships/hyperlink" Target="https://www.cdc.gov/labs/pdf/SF__19_308133-A_BMBL6_00-BOOK-WEB-final-3.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1.jpg"/><Relationship Id="rId4" Type="http://schemas.openxmlformats.org/officeDocument/2006/relationships/image" Target="../media/image30.jpg"/><Relationship Id="rId5"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5.xml"/><Relationship Id="rId3"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8.xml"/><Relationship Id="rId3" Type="http://schemas.openxmlformats.org/officeDocument/2006/relationships/hyperlink" Target="http://stoptb.org/wg/gli/assets/documents/GLI_Guide_specimens_web_ready.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24.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8.png"/><Relationship Id="rId4" Type="http://schemas.openxmlformats.org/officeDocument/2006/relationships/image" Target="../media/image13.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who.int/gpsc/tools/GPSC-HandRub-Wash.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p:nvPr/>
        </p:nvSpPr>
        <p:spPr>
          <a:xfrm>
            <a:off x="-55300" y="1731750"/>
            <a:ext cx="5081400" cy="168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8"/>
          <p:cNvSpPr txBox="1"/>
          <p:nvPr>
            <p:ph type="ctrTitle"/>
          </p:nvPr>
        </p:nvSpPr>
        <p:spPr>
          <a:xfrm>
            <a:off x="235525" y="2056650"/>
            <a:ext cx="4706590" cy="1030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3600"/>
              <a:buNone/>
            </a:pPr>
            <a:r>
              <a:rPr lang="en-US" sz="2800">
                <a:solidFill>
                  <a:schemeClr val="accent1"/>
                </a:solidFill>
              </a:rPr>
              <a:t>MODULE 6: BIOSAFETY AND SPECIMEN COLLECTION AND REFERRAL</a:t>
            </a:r>
            <a:endParaRPr/>
          </a:p>
        </p:txBody>
      </p:sp>
      <p:sp>
        <p:nvSpPr>
          <p:cNvPr id="340" name="Google Shape;340;p48"/>
          <p:cNvSpPr txBox="1"/>
          <p:nvPr>
            <p:ph idx="1" type="subTitle"/>
          </p:nvPr>
        </p:nvSpPr>
        <p:spPr>
          <a:xfrm>
            <a:off x="888324" y="4348462"/>
            <a:ext cx="5679389" cy="37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Truenat</a:t>
            </a:r>
            <a:r>
              <a:rPr baseline="30000" lang="en-US">
                <a:latin typeface="Montserrat"/>
                <a:ea typeface="Montserrat"/>
                <a:cs typeface="Montserrat"/>
                <a:sym typeface="Montserrat"/>
              </a:rPr>
              <a:t>®</a:t>
            </a:r>
            <a:r>
              <a:rPr lang="en-US"/>
              <a:t> Tests for the Detection of TB and Rifampicin Resistance Central-Level Training​</a:t>
            </a:r>
            <a:endParaRPr/>
          </a:p>
        </p:txBody>
      </p:sp>
      <p:cxnSp>
        <p:nvCxnSpPr>
          <p:cNvPr id="341" name="Google Shape;341;p48"/>
          <p:cNvCxnSpPr/>
          <p:nvPr/>
        </p:nvCxnSpPr>
        <p:spPr>
          <a:xfrm rot="10800000">
            <a:off x="981700" y="4940300"/>
            <a:ext cx="5530800" cy="0"/>
          </a:xfrm>
          <a:prstGeom prst="straightConnector1">
            <a:avLst/>
          </a:prstGeom>
          <a:noFill/>
          <a:ln cap="flat" cmpd="sng" w="19050">
            <a:solidFill>
              <a:schemeClr val="lt1"/>
            </a:solidFill>
            <a:prstDash val="solid"/>
            <a:round/>
            <a:headEnd len="sm" w="sm" type="none"/>
            <a:tailEnd len="sm" w="sm" type="none"/>
          </a:ln>
        </p:spPr>
      </p:cxnSp>
      <p:cxnSp>
        <p:nvCxnSpPr>
          <p:cNvPr id="342" name="Google Shape;342;p48"/>
          <p:cNvCxnSpPr/>
          <p:nvPr/>
        </p:nvCxnSpPr>
        <p:spPr>
          <a:xfrm rot="10800000">
            <a:off x="4348475" y="203200"/>
            <a:ext cx="4203300" cy="0"/>
          </a:xfrm>
          <a:prstGeom prst="straightConnector1">
            <a:avLst/>
          </a:prstGeom>
          <a:noFill/>
          <a:ln cap="flat" cmpd="sng" w="19050">
            <a:solidFill>
              <a:schemeClr val="accent1"/>
            </a:solidFill>
            <a:prstDash val="solid"/>
            <a:round/>
            <a:headEnd len="sm" w="sm" type="none"/>
            <a:tailEnd len="sm" w="sm" type="none"/>
          </a:ln>
        </p:spPr>
      </p:cxnSp>
      <p:cxnSp>
        <p:nvCxnSpPr>
          <p:cNvPr id="343" name="Google Shape;343;p48"/>
          <p:cNvCxnSpPr/>
          <p:nvPr/>
        </p:nvCxnSpPr>
        <p:spPr>
          <a:xfrm rot="10800000">
            <a:off x="4355425" y="203200"/>
            <a:ext cx="2979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7"/>
          <p:cNvSpPr txBox="1"/>
          <p:nvPr>
            <p:ph idx="1" type="body"/>
          </p:nvPr>
        </p:nvSpPr>
        <p:spPr>
          <a:xfrm>
            <a:off x="966675" y="1468475"/>
            <a:ext cx="6986982" cy="29814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lang="en-US" sz="1800"/>
              <a:t>This module will help you:</a:t>
            </a:r>
            <a:endParaRPr/>
          </a:p>
          <a:p>
            <a:pPr indent="-311150" lvl="0" marL="457200" rtl="0" algn="l">
              <a:lnSpc>
                <a:spcPct val="100000"/>
              </a:lnSpc>
              <a:spcBef>
                <a:spcPts val="0"/>
              </a:spcBef>
              <a:spcAft>
                <a:spcPts val="0"/>
              </a:spcAft>
              <a:buSzPts val="1300"/>
              <a:buChar char="●"/>
            </a:pPr>
            <a:r>
              <a:rPr lang="en-US" sz="1800"/>
              <a:t>Understand and assess the risks</a:t>
            </a:r>
            <a:endParaRPr/>
          </a:p>
          <a:p>
            <a:pPr indent="-311150" lvl="0" marL="457200" rtl="0" algn="l">
              <a:lnSpc>
                <a:spcPct val="100000"/>
              </a:lnSpc>
              <a:spcBef>
                <a:spcPts val="0"/>
              </a:spcBef>
              <a:spcAft>
                <a:spcPts val="0"/>
              </a:spcAft>
              <a:buSzPts val="1300"/>
              <a:buChar char="●"/>
            </a:pPr>
            <a:r>
              <a:rPr lang="en-US" sz="1800"/>
              <a:t>Laboratory infrastructure, design and layout</a:t>
            </a:r>
            <a:endParaRPr/>
          </a:p>
          <a:p>
            <a:pPr indent="-311150" lvl="0" marL="457200" rtl="0" algn="l">
              <a:lnSpc>
                <a:spcPct val="100000"/>
              </a:lnSpc>
              <a:spcBef>
                <a:spcPts val="0"/>
              </a:spcBef>
              <a:spcAft>
                <a:spcPts val="0"/>
              </a:spcAft>
              <a:buSzPts val="1300"/>
              <a:buChar char="●"/>
            </a:pPr>
            <a:r>
              <a:rPr lang="en-US" sz="1800"/>
              <a:t>Personal protective equipment</a:t>
            </a:r>
            <a:endParaRPr/>
          </a:p>
          <a:p>
            <a:pPr indent="-311150" lvl="0" marL="457200" rtl="0" algn="l">
              <a:lnSpc>
                <a:spcPct val="100000"/>
              </a:lnSpc>
              <a:spcBef>
                <a:spcPts val="0"/>
              </a:spcBef>
              <a:spcAft>
                <a:spcPts val="0"/>
              </a:spcAft>
              <a:buSzPts val="1300"/>
              <a:buChar char="●"/>
            </a:pPr>
            <a:r>
              <a:rPr lang="en-US" sz="1800"/>
              <a:t>Biological safety cabinets</a:t>
            </a:r>
            <a:endParaRPr/>
          </a:p>
          <a:p>
            <a:pPr indent="-311150" lvl="0" marL="457200" rtl="0" algn="l">
              <a:lnSpc>
                <a:spcPct val="100000"/>
              </a:lnSpc>
              <a:spcBef>
                <a:spcPts val="0"/>
              </a:spcBef>
              <a:spcAft>
                <a:spcPts val="0"/>
              </a:spcAft>
              <a:buSzPts val="1300"/>
              <a:buChar char="●"/>
            </a:pPr>
            <a:r>
              <a:rPr lang="en-US" sz="1800"/>
              <a:t>Generation and prevention of aerosols</a:t>
            </a:r>
            <a:endParaRPr/>
          </a:p>
          <a:p>
            <a:pPr indent="-311150" lvl="0" marL="457200" rtl="0" algn="l">
              <a:lnSpc>
                <a:spcPct val="100000"/>
              </a:lnSpc>
              <a:spcBef>
                <a:spcPts val="0"/>
              </a:spcBef>
              <a:spcAft>
                <a:spcPts val="0"/>
              </a:spcAft>
              <a:buSzPts val="1300"/>
              <a:buChar char="●"/>
            </a:pPr>
            <a:r>
              <a:rPr lang="en-US" sz="1800"/>
              <a:t>Spills</a:t>
            </a:r>
            <a:endParaRPr/>
          </a:p>
          <a:p>
            <a:pPr indent="-311150" lvl="0" marL="457200" rtl="0" algn="l">
              <a:lnSpc>
                <a:spcPct val="100000"/>
              </a:lnSpc>
              <a:spcBef>
                <a:spcPts val="0"/>
              </a:spcBef>
              <a:spcAft>
                <a:spcPts val="0"/>
              </a:spcAft>
              <a:buSzPts val="1300"/>
              <a:buChar char="●"/>
            </a:pPr>
            <a:r>
              <a:rPr lang="en-US" sz="1800"/>
              <a:t>Waste management</a:t>
            </a:r>
            <a:endParaRPr/>
          </a:p>
          <a:p>
            <a:pPr indent="-228600" lvl="0" marL="457200" rtl="0" algn="l">
              <a:lnSpc>
                <a:spcPct val="100000"/>
              </a:lnSpc>
              <a:spcBef>
                <a:spcPts val="0"/>
              </a:spcBef>
              <a:spcAft>
                <a:spcPts val="0"/>
              </a:spcAft>
              <a:buSzPts val="1300"/>
              <a:buNone/>
            </a:pPr>
            <a:r>
              <a:t/>
            </a:r>
            <a:endParaRPr sz="1800"/>
          </a:p>
        </p:txBody>
      </p:sp>
      <p:sp>
        <p:nvSpPr>
          <p:cNvPr id="413" name="Google Shape;413;p5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ADDRESSING BIOSAFETY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8"/>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solidFill>
                  <a:schemeClr val="dk1"/>
                </a:solidFill>
              </a:rPr>
              <a:t>ASSESSING RISK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9"/>
          <p:cNvSpPr txBox="1"/>
          <p:nvPr>
            <p:ph idx="1" type="body"/>
          </p:nvPr>
        </p:nvSpPr>
        <p:spPr>
          <a:xfrm>
            <a:off x="575336" y="1129057"/>
            <a:ext cx="4732513" cy="3569418"/>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chemeClr val="dk1"/>
              </a:buClr>
              <a:buSzPts val="1600"/>
              <a:buFont typeface="Arial"/>
              <a:buChar char="•"/>
            </a:pPr>
            <a:r>
              <a:rPr b="0" i="0" lang="en-US" sz="1600" u="none" cap="none" strike="noStrike">
                <a:solidFill>
                  <a:schemeClr val="dk1"/>
                </a:solidFill>
              </a:rPr>
              <a:t>There are four biosafety levels (BSLs).</a:t>
            </a:r>
            <a:endParaRPr b="0" i="0" sz="1600" u="none" cap="none" strike="noStrike">
              <a:solidFill>
                <a:schemeClr val="dk1"/>
              </a:solidFill>
            </a:endParaRPr>
          </a:p>
          <a:p>
            <a:pPr indent="-171450" lvl="0" marL="171450" marR="0" rtl="0" algn="l">
              <a:lnSpc>
                <a:spcPct val="90000"/>
              </a:lnSpc>
              <a:spcBef>
                <a:spcPts val="750"/>
              </a:spcBef>
              <a:spcAft>
                <a:spcPts val="0"/>
              </a:spcAft>
              <a:buClr>
                <a:schemeClr val="dk1"/>
              </a:buClr>
              <a:buSzPts val="1600"/>
              <a:buFont typeface="Arial"/>
              <a:buChar char="•"/>
            </a:pPr>
            <a:r>
              <a:rPr b="0" i="0" lang="en-US" sz="1600" u="none" cap="none" strike="noStrike">
                <a:solidFill>
                  <a:schemeClr val="dk1"/>
                </a:solidFill>
              </a:rPr>
              <a:t>Each level has specific controls (laboratory practices, safety equipment, and facility construction) for containment of microbes and biological agents.</a:t>
            </a:r>
            <a:endParaRPr b="0" i="0" sz="1600" u="none" cap="none" strike="noStrike">
              <a:solidFill>
                <a:schemeClr val="dk1"/>
              </a:solidFill>
            </a:endParaRPr>
          </a:p>
          <a:p>
            <a:pPr indent="-171450" lvl="0" marL="171450" marR="0" rtl="0" algn="l">
              <a:lnSpc>
                <a:spcPct val="90000"/>
              </a:lnSpc>
              <a:spcBef>
                <a:spcPts val="750"/>
              </a:spcBef>
              <a:spcAft>
                <a:spcPts val="0"/>
              </a:spcAft>
              <a:buClr>
                <a:schemeClr val="dk1"/>
              </a:buClr>
              <a:buSzPts val="1600"/>
              <a:buFont typeface="Arial"/>
              <a:buChar char="•"/>
            </a:pPr>
            <a:r>
              <a:rPr b="0" i="0" lang="en-US" sz="1600" u="none" cap="none" strike="noStrike">
                <a:solidFill>
                  <a:schemeClr val="dk1"/>
                </a:solidFill>
              </a:rPr>
              <a:t>The primary risks that determine levels of containment are:</a:t>
            </a:r>
            <a:endParaRPr b="0" i="0" sz="1600" u="none" cap="none" strike="noStrike">
              <a:solidFill>
                <a:schemeClr val="dk1"/>
              </a:solidFill>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latin typeface="Montserrat"/>
                <a:ea typeface="Montserrat"/>
                <a:cs typeface="Montserrat"/>
                <a:sym typeface="Montserrat"/>
              </a:rPr>
              <a:t>Infectivity </a:t>
            </a:r>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latin typeface="Montserrat"/>
                <a:ea typeface="Montserrat"/>
                <a:cs typeface="Montserrat"/>
                <a:sym typeface="Montserrat"/>
              </a:rPr>
              <a:t>Severity of disease</a:t>
            </a:r>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latin typeface="Montserrat"/>
                <a:ea typeface="Montserrat"/>
                <a:cs typeface="Montserrat"/>
                <a:sym typeface="Montserrat"/>
              </a:rPr>
              <a:t>Transmissibility</a:t>
            </a:r>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latin typeface="Montserrat"/>
                <a:ea typeface="Montserrat"/>
                <a:cs typeface="Montserrat"/>
                <a:sym typeface="Montserrat"/>
              </a:rPr>
              <a:t>Nature of the work conducted</a:t>
            </a:r>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rPr>
              <a:t>Origin of the microbe or the agent in question</a:t>
            </a:r>
            <a:endParaRPr b="0" i="0" sz="1400" u="none" cap="none" strike="noStrike">
              <a:solidFill>
                <a:schemeClr val="dk1"/>
              </a:solidFill>
            </a:endParaRPr>
          </a:p>
          <a:p>
            <a:pPr indent="-171450" lvl="1" marL="514350" marR="0" rtl="0" algn="l">
              <a:lnSpc>
                <a:spcPct val="90000"/>
              </a:lnSpc>
              <a:spcBef>
                <a:spcPts val="375"/>
              </a:spcBef>
              <a:spcAft>
                <a:spcPts val="0"/>
              </a:spcAft>
              <a:buClr>
                <a:schemeClr val="dk1"/>
              </a:buClr>
              <a:buSzPts val="1400"/>
              <a:buFont typeface="Arial"/>
              <a:buChar char="•"/>
            </a:pPr>
            <a:r>
              <a:rPr b="0" i="0" lang="en-US" sz="1400" u="none" cap="none" strike="noStrike">
                <a:solidFill>
                  <a:schemeClr val="dk1"/>
                </a:solidFill>
                <a:latin typeface="Montserrat"/>
                <a:ea typeface="Montserrat"/>
                <a:cs typeface="Montserrat"/>
                <a:sym typeface="Montserrat"/>
              </a:rPr>
              <a:t>Route of exposure</a:t>
            </a:r>
            <a:endParaRPr/>
          </a:p>
          <a:p>
            <a:pPr indent="-228600" lvl="0" marL="457200" rtl="0" algn="l">
              <a:lnSpc>
                <a:spcPct val="100000"/>
              </a:lnSpc>
              <a:spcBef>
                <a:spcPts val="720"/>
              </a:spcBef>
              <a:spcAft>
                <a:spcPts val="0"/>
              </a:spcAft>
              <a:buSzPts val="1300"/>
              <a:buNone/>
            </a:pPr>
            <a:r>
              <a:t/>
            </a:r>
            <a:endParaRPr/>
          </a:p>
        </p:txBody>
      </p:sp>
      <p:sp>
        <p:nvSpPr>
          <p:cNvPr id="424" name="Google Shape;424;p5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RISK BIOSAFETY LEVELS</a:t>
            </a:r>
            <a:endParaRPr b="1">
              <a:solidFill>
                <a:srgbClr val="00B050"/>
              </a:solidFill>
            </a:endParaRPr>
          </a:p>
        </p:txBody>
      </p:sp>
      <p:grpSp>
        <p:nvGrpSpPr>
          <p:cNvPr id="425" name="Google Shape;425;p59"/>
          <p:cNvGrpSpPr/>
          <p:nvPr/>
        </p:nvGrpSpPr>
        <p:grpSpPr>
          <a:xfrm>
            <a:off x="5862174" y="571962"/>
            <a:ext cx="3039553" cy="3999575"/>
            <a:chOff x="0" y="0"/>
            <a:chExt cx="3039553" cy="3999575"/>
          </a:xfrm>
        </p:grpSpPr>
        <p:sp>
          <p:nvSpPr>
            <p:cNvPr id="426" name="Google Shape;426;p59"/>
            <p:cNvSpPr/>
            <p:nvPr/>
          </p:nvSpPr>
          <p:spPr>
            <a:xfrm>
              <a:off x="1124887" y="0"/>
              <a:ext cx="789778" cy="1071885"/>
            </a:xfrm>
            <a:prstGeom prst="trapezoid">
              <a:avLst>
                <a:gd fmla="val 51571" name="adj"/>
              </a:avLst>
            </a:prstGeom>
            <a:solidFill>
              <a:srgbClr val="FF66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9"/>
            <p:cNvSpPr txBox="1"/>
            <p:nvPr/>
          </p:nvSpPr>
          <p:spPr>
            <a:xfrm>
              <a:off x="1124887" y="0"/>
              <a:ext cx="789778" cy="1071885"/>
            </a:xfrm>
            <a:prstGeom prst="rect">
              <a:avLst/>
            </a:prstGeom>
            <a:noFill/>
            <a:ln>
              <a:noFill/>
            </a:ln>
          </p:spPr>
          <p:txBody>
            <a:bodyPr anchorCtr="0" anchor="b"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BSL-4</a:t>
              </a:r>
              <a:endParaRPr b="0" i="0" sz="1400" u="none" cap="none" strike="noStrike">
                <a:solidFill>
                  <a:srgbClr val="000000"/>
                </a:solidFill>
                <a:latin typeface="Arial"/>
                <a:ea typeface="Arial"/>
                <a:cs typeface="Arial"/>
                <a:sym typeface="Arial"/>
              </a:endParaRPr>
            </a:p>
          </p:txBody>
        </p:sp>
        <p:sp>
          <p:nvSpPr>
            <p:cNvPr id="428" name="Google Shape;428;p59"/>
            <p:cNvSpPr/>
            <p:nvPr/>
          </p:nvSpPr>
          <p:spPr>
            <a:xfrm>
              <a:off x="741651" y="1071885"/>
              <a:ext cx="1556250" cy="975896"/>
            </a:xfrm>
            <a:prstGeom prst="trapezoid">
              <a:avLst>
                <a:gd fmla="val 37998" name="adj"/>
              </a:avLst>
            </a:prstGeom>
            <a:solidFill>
              <a:srgbClr val="FF996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9"/>
            <p:cNvSpPr txBox="1"/>
            <p:nvPr/>
          </p:nvSpPr>
          <p:spPr>
            <a:xfrm>
              <a:off x="1013994" y="1071885"/>
              <a:ext cx="1011563" cy="975896"/>
            </a:xfrm>
            <a:prstGeom prst="rect">
              <a:avLst/>
            </a:prstGeom>
            <a:noFill/>
            <a:ln>
              <a:noFill/>
            </a:ln>
          </p:spPr>
          <p:txBody>
            <a:bodyPr anchorCtr="0" anchor="b"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BSL-3</a:t>
              </a:r>
              <a:endParaRPr b="0" i="0" sz="1400" u="none" cap="none" strike="noStrike">
                <a:solidFill>
                  <a:srgbClr val="000000"/>
                </a:solidFill>
                <a:latin typeface="Arial"/>
                <a:ea typeface="Arial"/>
                <a:cs typeface="Arial"/>
                <a:sym typeface="Arial"/>
              </a:endParaRPr>
            </a:p>
          </p:txBody>
        </p:sp>
        <p:sp>
          <p:nvSpPr>
            <p:cNvPr id="430" name="Google Shape;430;p59"/>
            <p:cNvSpPr/>
            <p:nvPr/>
          </p:nvSpPr>
          <p:spPr>
            <a:xfrm>
              <a:off x="343848" y="2076073"/>
              <a:ext cx="2297901" cy="975896"/>
            </a:xfrm>
            <a:prstGeom prst="trapezoid">
              <a:avLst>
                <a:gd fmla="val 37998" name="adj"/>
              </a:avLst>
            </a:prstGeom>
            <a:solidFill>
              <a:srgbClr val="FFCC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9"/>
            <p:cNvSpPr txBox="1"/>
            <p:nvPr/>
          </p:nvSpPr>
          <p:spPr>
            <a:xfrm>
              <a:off x="745980" y="2076073"/>
              <a:ext cx="1493636" cy="975896"/>
            </a:xfrm>
            <a:prstGeom prst="rect">
              <a:avLst/>
            </a:prstGeom>
            <a:noFill/>
            <a:ln>
              <a:noFill/>
            </a:ln>
          </p:spPr>
          <p:txBody>
            <a:bodyPr anchorCtr="0" anchor="b"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BSL-2</a:t>
              </a:r>
              <a:endParaRPr b="0" i="0" sz="1400" u="none" cap="none" strike="noStrike">
                <a:solidFill>
                  <a:srgbClr val="000000"/>
                </a:solidFill>
                <a:latin typeface="Arial"/>
                <a:ea typeface="Arial"/>
                <a:cs typeface="Arial"/>
                <a:sym typeface="Arial"/>
              </a:endParaRPr>
            </a:p>
          </p:txBody>
        </p:sp>
        <p:sp>
          <p:nvSpPr>
            <p:cNvPr id="432" name="Google Shape;432;p59"/>
            <p:cNvSpPr/>
            <p:nvPr/>
          </p:nvSpPr>
          <p:spPr>
            <a:xfrm>
              <a:off x="0" y="3023679"/>
              <a:ext cx="3039553" cy="975896"/>
            </a:xfrm>
            <a:prstGeom prst="trapezoid">
              <a:avLst>
                <a:gd fmla="val 37998"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9"/>
            <p:cNvSpPr txBox="1"/>
            <p:nvPr/>
          </p:nvSpPr>
          <p:spPr>
            <a:xfrm>
              <a:off x="531921" y="3023679"/>
              <a:ext cx="1975709" cy="975896"/>
            </a:xfrm>
            <a:prstGeom prst="rect">
              <a:avLst/>
            </a:prstGeom>
            <a:noFill/>
            <a:ln>
              <a:noFill/>
            </a:ln>
          </p:spPr>
          <p:txBody>
            <a:bodyPr anchorCtr="0" anchor="b"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BSL-1</a:t>
              </a:r>
              <a:endParaRPr b="0" i="0" sz="1400" u="none" cap="none" strike="noStrike">
                <a:solidFill>
                  <a:srgbClr val="000000"/>
                </a:solidFill>
                <a:latin typeface="Arial"/>
                <a:ea typeface="Arial"/>
                <a:cs typeface="Arial"/>
                <a:sym typeface="Arial"/>
              </a:endParaRPr>
            </a:p>
          </p:txBody>
        </p:sp>
      </p:grpSp>
      <p:grpSp>
        <p:nvGrpSpPr>
          <p:cNvPr id="434" name="Google Shape;434;p59"/>
          <p:cNvGrpSpPr/>
          <p:nvPr/>
        </p:nvGrpSpPr>
        <p:grpSpPr>
          <a:xfrm>
            <a:off x="4708820" y="640724"/>
            <a:ext cx="2506800" cy="4081483"/>
            <a:chOff x="5805358" y="1299766"/>
            <a:chExt cx="3342401" cy="5441976"/>
          </a:xfrm>
        </p:grpSpPr>
        <p:cxnSp>
          <p:nvCxnSpPr>
            <p:cNvPr id="435" name="Google Shape;435;p59"/>
            <p:cNvCxnSpPr/>
            <p:nvPr/>
          </p:nvCxnSpPr>
          <p:spPr>
            <a:xfrm flipH="1" rot="10800000">
              <a:off x="7218658" y="1299766"/>
              <a:ext cx="1800801" cy="5071998"/>
            </a:xfrm>
            <a:prstGeom prst="straightConnector1">
              <a:avLst/>
            </a:prstGeom>
            <a:noFill/>
            <a:ln cap="flat" cmpd="sng" w="57150">
              <a:solidFill>
                <a:srgbClr val="FF6600"/>
              </a:solidFill>
              <a:prstDash val="solid"/>
              <a:round/>
              <a:headEnd len="sm" w="sm" type="none"/>
              <a:tailEnd len="med" w="med" type="triangle"/>
            </a:ln>
            <a:effectLst>
              <a:outerShdw blurRad="40000" rotWithShape="0" dir="5400000" dist="23000">
                <a:srgbClr val="000000">
                  <a:alpha val="34509"/>
                </a:srgbClr>
              </a:outerShdw>
            </a:effectLst>
          </p:spPr>
        </p:cxnSp>
        <p:sp>
          <p:nvSpPr>
            <p:cNvPr id="436" name="Google Shape;436;p59"/>
            <p:cNvSpPr/>
            <p:nvPr/>
          </p:nvSpPr>
          <p:spPr>
            <a:xfrm>
              <a:off x="7090357" y="1406569"/>
              <a:ext cx="2057402" cy="299107"/>
            </a:xfrm>
            <a:prstGeom prst="rect">
              <a:avLst/>
            </a:prstGeom>
            <a:no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Montserrat"/>
                  <a:ea typeface="Montserrat"/>
                  <a:cs typeface="Montserrat"/>
                  <a:sym typeface="Montserrat"/>
                </a:rPr>
                <a:t>High Risk</a:t>
              </a:r>
              <a:endParaRPr b="0" i="0" sz="1400" u="none" cap="none" strike="noStrike">
                <a:solidFill>
                  <a:srgbClr val="000000"/>
                </a:solidFill>
                <a:latin typeface="Arial"/>
                <a:ea typeface="Arial"/>
                <a:cs typeface="Arial"/>
                <a:sym typeface="Arial"/>
              </a:endParaRPr>
            </a:p>
          </p:txBody>
        </p:sp>
        <p:sp>
          <p:nvSpPr>
            <p:cNvPr id="437" name="Google Shape;437;p59"/>
            <p:cNvSpPr/>
            <p:nvPr/>
          </p:nvSpPr>
          <p:spPr>
            <a:xfrm>
              <a:off x="5805358" y="5791270"/>
              <a:ext cx="1442475" cy="950472"/>
            </a:xfrm>
            <a:prstGeom prst="rect">
              <a:avLst/>
            </a:prstGeom>
            <a:no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Montserrat"/>
                  <a:ea typeface="Montserrat"/>
                  <a:cs typeface="Montserrat"/>
                  <a:sym typeface="Montserrat"/>
                </a:rPr>
                <a:t>Low Risk</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0"/>
          <p:cNvSpPr txBox="1"/>
          <p:nvPr>
            <p:ph type="title"/>
          </p:nvPr>
        </p:nvSpPr>
        <p:spPr>
          <a:xfrm>
            <a:off x="606969" y="367575"/>
            <a:ext cx="7930061"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CHARACTERISTICS OF BIOSAFETY LEVELS</a:t>
            </a:r>
            <a:endParaRPr b="1">
              <a:solidFill>
                <a:srgbClr val="00B050"/>
              </a:solidFill>
            </a:endParaRPr>
          </a:p>
        </p:txBody>
      </p:sp>
      <p:graphicFrame>
        <p:nvGraphicFramePr>
          <p:cNvPr id="443" name="Google Shape;443;p60"/>
          <p:cNvGraphicFramePr/>
          <p:nvPr/>
        </p:nvGraphicFramePr>
        <p:xfrm>
          <a:off x="606969" y="940275"/>
          <a:ext cx="3000000" cy="3000000"/>
        </p:xfrm>
        <a:graphic>
          <a:graphicData uri="http://schemas.openxmlformats.org/drawingml/2006/table">
            <a:tbl>
              <a:tblPr bandRow="1" firstRow="1">
                <a:noFill/>
                <a:tableStyleId>{1259F8BF-2A80-46B5-AE1E-CFCAF066E1C0}</a:tableStyleId>
              </a:tblPr>
              <a:tblGrid>
                <a:gridCol w="644775"/>
                <a:gridCol w="5876775"/>
                <a:gridCol w="1408525"/>
              </a:tblGrid>
              <a:tr h="278125">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Biosafety level</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Examples</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5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Montserrat"/>
                          <a:ea typeface="Montserrat"/>
                          <a:cs typeface="Montserrat"/>
                          <a:sym typeface="Montserrat"/>
                        </a:rPr>
                        <a:t>BSL-4</a:t>
                      </a:r>
                      <a:endParaRPr sz="1400" u="none" cap="none" strike="noStrike">
                        <a:solidFill>
                          <a:srgbClr val="00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SzPts val="1200"/>
                        <a:buFont typeface="Arial"/>
                        <a:buChar char="•"/>
                      </a:pPr>
                      <a:r>
                        <a:rPr lang="en-US" sz="1200" u="none" cap="none" strike="noStrike">
                          <a:solidFill>
                            <a:srgbClr val="000000"/>
                          </a:solidFill>
                          <a:latin typeface="Montserrat"/>
                          <a:ea typeface="Montserrat"/>
                          <a:cs typeface="Montserrat"/>
                          <a:sym typeface="Montserrat"/>
                        </a:rPr>
                        <a:t>Microbes are dangerous and exotic, posing a high risk of aerosol-transmitted infections.</a:t>
                      </a:r>
                      <a:endParaRPr sz="1400" u="none" cap="none" strike="noStrike">
                        <a:solidFill>
                          <a:srgbClr val="000000"/>
                        </a:solidFill>
                      </a:endParaRPr>
                    </a:p>
                    <a:p>
                      <a:pPr indent="-285750" lvl="0" marL="285750" marR="0" rtl="0" algn="l">
                        <a:lnSpc>
                          <a:spcPct val="100000"/>
                        </a:lnSpc>
                        <a:spcBef>
                          <a:spcPts val="0"/>
                        </a:spcBef>
                        <a:spcAft>
                          <a:spcPts val="0"/>
                        </a:spcAft>
                        <a:buSzPts val="1200"/>
                        <a:buFont typeface="Arial"/>
                        <a:buChar char="•"/>
                      </a:pPr>
                      <a:r>
                        <a:rPr lang="en-US" sz="1200" u="none" cap="none" strike="noStrike">
                          <a:solidFill>
                            <a:srgbClr val="000000"/>
                          </a:solidFill>
                          <a:latin typeface="Montserrat"/>
                          <a:ea typeface="Montserrat"/>
                          <a:cs typeface="Montserrat"/>
                          <a:sym typeface="Montserrat"/>
                        </a:rPr>
                        <a:t>Infections are frequently fatal without treatment or vaccines.</a:t>
                      </a:r>
                      <a:endParaRPr sz="1400" u="none" cap="none" strike="noStrike">
                        <a:solidFill>
                          <a:srgbClr val="000000"/>
                        </a:solidFill>
                      </a:endParaRPr>
                    </a:p>
                    <a:p>
                      <a:pPr indent="-285750" lvl="0" marL="285750" marR="0" rtl="0" algn="l">
                        <a:lnSpc>
                          <a:spcPct val="100000"/>
                        </a:lnSpc>
                        <a:spcBef>
                          <a:spcPts val="0"/>
                        </a:spcBef>
                        <a:spcAft>
                          <a:spcPts val="0"/>
                        </a:spcAft>
                        <a:buSzPts val="1200"/>
                        <a:buFont typeface="Arial"/>
                        <a:buChar char="•"/>
                      </a:pPr>
                      <a:r>
                        <a:rPr lang="en-US" sz="1200" u="none" cap="none" strike="noStrike">
                          <a:solidFill>
                            <a:srgbClr val="000000"/>
                          </a:solidFill>
                          <a:latin typeface="Montserrat"/>
                          <a:ea typeface="Montserrat"/>
                          <a:cs typeface="Montserrat"/>
                          <a:sym typeface="Montserrat"/>
                        </a:rPr>
                        <a:t>All work with the microbe must be performed within an appropriate Class III Biological Safety Cabinets (BSC), or by wearing a full body protection suit with gloves, mask, and eye protection.</a:t>
                      </a:r>
                      <a:endParaRPr sz="1400" u="none" cap="none" strike="noStrike">
                        <a:solidFill>
                          <a:srgbClr val="00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SzPts val="1200"/>
                        <a:buFont typeface="Arial"/>
                        <a:buChar char="•"/>
                      </a:pPr>
                      <a:r>
                        <a:rPr lang="en-US" sz="1200" u="none" cap="none" strike="noStrike">
                          <a:solidFill>
                            <a:srgbClr val="000000"/>
                          </a:solidFill>
                          <a:latin typeface="Montserrat"/>
                          <a:ea typeface="Montserrat"/>
                          <a:cs typeface="Montserrat"/>
                          <a:sym typeface="Montserrat"/>
                        </a:rPr>
                        <a:t>Ebola</a:t>
                      </a:r>
                      <a:endParaRPr sz="1400" u="none" cap="none" strike="noStrike">
                        <a:solidFill>
                          <a:srgbClr val="000000"/>
                        </a:solidFill>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solidFill>
                          <a:srgbClr val="000000"/>
                        </a:solidFill>
                        <a:latin typeface="Montserrat"/>
                        <a:ea typeface="Montserrat"/>
                        <a:cs typeface="Montserrat"/>
                        <a:sym typeface="Montserrat"/>
                      </a:endParaRPr>
                    </a:p>
                    <a:p>
                      <a:pPr indent="-171450" lvl="0" marL="171450" marR="0" rtl="0" algn="l">
                        <a:lnSpc>
                          <a:spcPct val="100000"/>
                        </a:lnSpc>
                        <a:spcBef>
                          <a:spcPts val="0"/>
                        </a:spcBef>
                        <a:spcAft>
                          <a:spcPts val="0"/>
                        </a:spcAft>
                        <a:buSzPts val="1200"/>
                        <a:buFont typeface="Arial"/>
                        <a:buChar char="•"/>
                      </a:pPr>
                      <a:r>
                        <a:rPr lang="en-US" sz="1200" u="none" cap="none" strike="noStrike">
                          <a:solidFill>
                            <a:srgbClr val="000000"/>
                          </a:solidFill>
                          <a:latin typeface="Montserrat"/>
                          <a:ea typeface="Montserrat"/>
                          <a:cs typeface="Montserrat"/>
                          <a:sym typeface="Montserrat"/>
                        </a:rPr>
                        <a:t>Marburg viruses</a:t>
                      </a:r>
                      <a:endParaRPr sz="1400" u="none" cap="none" strike="noStrike">
                        <a:solidFill>
                          <a:srgbClr val="00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65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BSL-3</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Microbes can be either indigenous or exotic.</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They can cause serious or potentially lethal disease through respiratory transmission.</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Laboratorians are under medical surveillance and might receive immunizations for microbes they work with.</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Access to the laboratory is restricted and controlled at all times.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Tuberculosis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17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BSL-2</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Microbes pose moderate hazards to laboratorians and the environment.</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Microbes are typically indigenous and associated with diseases of varying severity.</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COVID-19</a:t>
                      </a:r>
                      <a:endParaRPr sz="1400" u="none" cap="none" strike="noStrike"/>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HIV</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01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BSL-1</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Non-pathogenic organisms or non-aerosol pathogens.</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Wear personal protective equipment (PPE), work on open laboratory bench, follow standard microbiological practices.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Non-pathogenic strain of E.coli</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txBox="1"/>
          <p:nvPr>
            <p:ph type="title"/>
          </p:nvPr>
        </p:nvSpPr>
        <p:spPr>
          <a:xfrm>
            <a:off x="516449" y="296528"/>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BIOSAFETY MEASURES ACCORDING TO RISK LEVELS</a:t>
            </a:r>
            <a:endParaRPr b="1">
              <a:solidFill>
                <a:srgbClr val="00B050"/>
              </a:solidFill>
            </a:endParaRPr>
          </a:p>
        </p:txBody>
      </p:sp>
      <p:graphicFrame>
        <p:nvGraphicFramePr>
          <p:cNvPr id="449" name="Google Shape;449;p61"/>
          <p:cNvGraphicFramePr/>
          <p:nvPr/>
        </p:nvGraphicFramePr>
        <p:xfrm>
          <a:off x="110971" y="891726"/>
          <a:ext cx="3000000" cy="3000000"/>
        </p:xfrm>
        <a:graphic>
          <a:graphicData uri="http://schemas.openxmlformats.org/drawingml/2006/table">
            <a:tbl>
              <a:tblPr bandRow="1" firstRow="1">
                <a:noFill/>
                <a:tableStyleId>{1259F8BF-2A80-46B5-AE1E-CFCAF066E1C0}</a:tableStyleId>
              </a:tblPr>
              <a:tblGrid>
                <a:gridCol w="725450"/>
                <a:gridCol w="1303100"/>
                <a:gridCol w="1109700"/>
                <a:gridCol w="2364750"/>
                <a:gridCol w="1568050"/>
                <a:gridCol w="1851000"/>
              </a:tblGrid>
              <a:tr h="2989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PPE</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BSC</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Facility</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Lab access</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465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BSL-4</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Wearing full body protection and air supplies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All work performed within an appropriate Class III BSC </a:t>
                      </a:r>
                      <a:r>
                        <a:rPr i="1" lang="en-US" sz="1000" u="none" cap="none" strike="noStrike">
                          <a:latin typeface="Montserrat"/>
                          <a:ea typeface="Montserrat"/>
                          <a:cs typeface="Montserrat"/>
                          <a:sym typeface="Montserrat"/>
                        </a:rPr>
                        <a:t>or</a:t>
                      </a:r>
                      <a:endParaRPr sz="1400" u="none" cap="none" strike="noStrike"/>
                    </a:p>
                    <a:p>
                      <a:pPr indent="-285750" lvl="0" marL="285750" marR="0" rtl="0" algn="l">
                        <a:lnSpc>
                          <a:spcPct val="100000"/>
                        </a:lnSpc>
                        <a:spcBef>
                          <a:spcPts val="0"/>
                        </a:spcBef>
                        <a:spcAft>
                          <a:spcPts val="0"/>
                        </a:spcAft>
                        <a:buClr>
                          <a:srgbClr val="000000"/>
                        </a:buClr>
                        <a:buSzPts val="1000"/>
                        <a:buFont typeface="Arial"/>
                        <a:buChar char="•"/>
                      </a:pPr>
                      <a:r>
                        <a:rPr i="0" lang="en-US" sz="1000" u="none" cap="none" strike="noStrike">
                          <a:latin typeface="Montserrat"/>
                          <a:ea typeface="Montserrat"/>
                          <a:cs typeface="Montserrat"/>
                          <a:sym typeface="Montserrat"/>
                        </a:rPr>
                        <a:t>Wearing a full body suite and air supplies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solidFill>
                            <a:schemeClr val="dk1"/>
                          </a:solidFill>
                          <a:latin typeface="Montserrat"/>
                          <a:ea typeface="Montserrat"/>
                          <a:cs typeface="Montserrat"/>
                          <a:sym typeface="Montserrat"/>
                        </a:rPr>
                        <a:t>Change clothing before entering</a:t>
                      </a:r>
                      <a:endParaRPr sz="1400" u="none" cap="none" strike="noStrike"/>
                    </a:p>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solidFill>
                            <a:schemeClr val="dk1"/>
                          </a:solidFill>
                          <a:latin typeface="Montserrat"/>
                          <a:ea typeface="Montserrat"/>
                          <a:cs typeface="Montserrat"/>
                          <a:sym typeface="Montserrat"/>
                        </a:rPr>
                        <a:t>Shower upon exiting</a:t>
                      </a:r>
                      <a:endParaRPr sz="1400" u="none" cap="none" strike="noStrike"/>
                    </a:p>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solidFill>
                            <a:schemeClr val="dk1"/>
                          </a:solidFill>
                          <a:latin typeface="Montserrat"/>
                          <a:ea typeface="Montserrat"/>
                          <a:cs typeface="Montserrat"/>
                          <a:sym typeface="Montserrat"/>
                        </a:rPr>
                        <a:t>Decontaminate all materials before exiting</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07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BSL-3</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Yes + face shield and respirator</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22250" lvl="0" marL="28575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All work done under the Class II BSC</a:t>
                      </a:r>
                      <a:endParaRPr sz="1400" u="none" cap="none" strike="noStrike"/>
                    </a:p>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Autoclave or an alternative method of decontamination for proper disposal</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Hands-free sink eyewash near exit</a:t>
                      </a:r>
                      <a:endParaRPr sz="1400" u="none" cap="none" strike="noStrike"/>
                    </a:p>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Exhaust air cannot be recirculated</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Entrance to the lab is through two sets of self-closing and locking doors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10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BSL-2</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Yes + face shield</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22250" lvl="0" marL="28575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Procedures that can cause infection from aerosols or splashes are performed within a Class I BSC</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Self-closing</a:t>
                      </a:r>
                      <a:endParaRPr sz="1400" u="none" cap="none" strike="noStrike"/>
                    </a:p>
                    <a:p>
                      <a:pPr indent="-171450" lvl="0" marL="171450" marR="0" rtl="0" algn="l">
                        <a:lnSpc>
                          <a:spcPct val="100000"/>
                        </a:lnSpc>
                        <a:spcBef>
                          <a:spcPts val="0"/>
                        </a:spcBef>
                        <a:spcAft>
                          <a:spcPts val="0"/>
                        </a:spcAft>
                        <a:buClr>
                          <a:srgbClr val="000000"/>
                        </a:buClr>
                        <a:buSzPts val="1000"/>
                        <a:buFont typeface="Arial"/>
                        <a:buChar char="•"/>
                      </a:pPr>
                      <a:r>
                        <a:rPr lang="en-US" sz="1000" u="none" cap="none" strike="noStrike">
                          <a:latin typeface="Montserrat"/>
                          <a:ea typeface="Montserrat"/>
                          <a:cs typeface="Montserrat"/>
                          <a:sym typeface="Montserrat"/>
                        </a:rPr>
                        <a:t>Sink and eyewash</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Access to lab limited to when performing work</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36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BSL-1</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Standard microbiological practices are followed</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22250" lvl="0" marL="28575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Work can be performed on an open laboratory bench or table</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450" name="Google Shape;450;p61"/>
          <p:cNvPicPr preferRelativeResize="0"/>
          <p:nvPr/>
        </p:nvPicPr>
        <p:blipFill rotWithShape="1">
          <a:blip r:embed="rId3">
            <a:alphaModFix/>
          </a:blip>
          <a:srcRect b="0" l="0" r="0" t="0"/>
          <a:stretch/>
        </p:blipFill>
        <p:spPr>
          <a:xfrm>
            <a:off x="2250294" y="1299668"/>
            <a:ext cx="858378" cy="862670"/>
          </a:xfrm>
          <a:prstGeom prst="rect">
            <a:avLst/>
          </a:prstGeom>
          <a:noFill/>
          <a:ln>
            <a:noFill/>
          </a:ln>
        </p:spPr>
      </p:pic>
      <p:pic>
        <p:nvPicPr>
          <p:cNvPr id="451" name="Google Shape;451;p61"/>
          <p:cNvPicPr preferRelativeResize="0"/>
          <p:nvPr/>
        </p:nvPicPr>
        <p:blipFill rotWithShape="1">
          <a:blip r:embed="rId4">
            <a:alphaModFix/>
          </a:blip>
          <a:srcRect b="6774" l="0" r="0" t="0"/>
          <a:stretch/>
        </p:blipFill>
        <p:spPr>
          <a:xfrm>
            <a:off x="2220981" y="2325307"/>
            <a:ext cx="910334" cy="783213"/>
          </a:xfrm>
          <a:prstGeom prst="rect">
            <a:avLst/>
          </a:prstGeom>
          <a:noFill/>
          <a:ln>
            <a:noFill/>
          </a:ln>
        </p:spPr>
      </p:pic>
      <p:pic>
        <p:nvPicPr>
          <p:cNvPr id="452" name="Google Shape;452;p61"/>
          <p:cNvPicPr preferRelativeResize="0"/>
          <p:nvPr/>
        </p:nvPicPr>
        <p:blipFill rotWithShape="1">
          <a:blip r:embed="rId5">
            <a:alphaModFix/>
          </a:blip>
          <a:srcRect b="0" l="0" r="0" t="0"/>
          <a:stretch/>
        </p:blipFill>
        <p:spPr>
          <a:xfrm>
            <a:off x="2238419" y="3302029"/>
            <a:ext cx="910334" cy="727654"/>
          </a:xfrm>
          <a:prstGeom prst="rect">
            <a:avLst/>
          </a:prstGeom>
          <a:noFill/>
          <a:ln>
            <a:noFill/>
          </a:ln>
        </p:spPr>
      </p:pic>
      <p:pic>
        <p:nvPicPr>
          <p:cNvPr id="453" name="Google Shape;453;p61"/>
          <p:cNvPicPr preferRelativeResize="0"/>
          <p:nvPr/>
        </p:nvPicPr>
        <p:blipFill rotWithShape="1">
          <a:blip r:embed="rId6">
            <a:alphaModFix/>
          </a:blip>
          <a:srcRect b="0" l="0" r="0" t="0"/>
          <a:stretch/>
        </p:blipFill>
        <p:spPr>
          <a:xfrm>
            <a:off x="2358194" y="4177868"/>
            <a:ext cx="670784" cy="8433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2"/>
          <p:cNvSpPr txBox="1"/>
          <p:nvPr>
            <p:ph type="title"/>
          </p:nvPr>
        </p:nvSpPr>
        <p:spPr>
          <a:xfrm>
            <a:off x="705222" y="445025"/>
            <a:ext cx="7906712"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RISK PRECAUTION LEVELS</a:t>
            </a:r>
            <a:endParaRPr b="1">
              <a:solidFill>
                <a:srgbClr val="00B050"/>
              </a:solidFill>
            </a:endParaRPr>
          </a:p>
        </p:txBody>
      </p:sp>
      <p:graphicFrame>
        <p:nvGraphicFramePr>
          <p:cNvPr id="459" name="Google Shape;459;p62"/>
          <p:cNvGraphicFramePr/>
          <p:nvPr/>
        </p:nvGraphicFramePr>
        <p:xfrm>
          <a:off x="705222" y="1017725"/>
          <a:ext cx="3000000" cy="3000000"/>
        </p:xfrm>
        <a:graphic>
          <a:graphicData uri="http://schemas.openxmlformats.org/drawingml/2006/table">
            <a:tbl>
              <a:tblPr bandRow="1" firstRow="1">
                <a:noFill/>
                <a:tableStyleId>{1259F8BF-2A80-46B5-AE1E-CFCAF066E1C0}</a:tableStyleId>
              </a:tblPr>
              <a:tblGrid>
                <a:gridCol w="1737875"/>
                <a:gridCol w="3455550"/>
                <a:gridCol w="2713275"/>
              </a:tblGrid>
              <a:tr h="2781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Risk level of TB</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Laboratory activities</a:t>
                      </a:r>
                      <a:endParaRPr sz="1600" u="none" cap="none" strike="noStrike">
                        <a:solidFill>
                          <a:schemeClr val="lt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latin typeface="Montserrat"/>
                          <a:ea typeface="Montserrat"/>
                          <a:cs typeface="Montserrat"/>
                          <a:sym typeface="Montserrat"/>
                        </a:rPr>
                        <a:t>Assessment of risk</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930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Low risk</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0E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Preparation of specimens for TB microscopy or Xpert MTB/RIF TrueNAT</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0E0"/>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Low risk of generating infectious aerosols from specimens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Low concentration of infectious particles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0E0"/>
                    </a:solidFill>
                  </a:tcPr>
                </a:tc>
              </a:tr>
              <a:tr h="1165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Moderate risk</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A7A3"/>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Processing and concentration of specimen for Xpert MTB/RIF</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Inoculation on primary culture media; splitting specimens; direct DST (e.g., LPA on processed sputum)</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A7A3"/>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Moderate risk of generating infectious aerosols from specimens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Low to moderate concentration of infectious particles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A7A3"/>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High risk</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Culture manipulation for identification</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DST or LPA on cultured isolates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High risk of generating infectious aerosols from specimens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High concentration of infectious particles</a:t>
                      </a:r>
                      <a:endParaRPr sz="14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solidFill>
                  <a:schemeClr val="dk1"/>
                </a:solidFill>
              </a:rPr>
              <a:t>LABORATORY INFRASTRUCTURE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4"/>
          <p:cNvSpPr txBox="1"/>
          <p:nvPr>
            <p:ph idx="1" type="body"/>
          </p:nvPr>
        </p:nvSpPr>
        <p:spPr>
          <a:xfrm>
            <a:off x="702604" y="1219201"/>
            <a:ext cx="7396090" cy="135255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720"/>
              </a:spcBef>
              <a:spcAft>
                <a:spcPts val="0"/>
              </a:spcAft>
              <a:buSzPts val="1300"/>
              <a:buChar char="●"/>
            </a:pPr>
            <a:r>
              <a:rPr lang="en-US" sz="1600"/>
              <a:t>A biosafety cabinet is not essential for Truenat testing on sputum.</a:t>
            </a:r>
            <a:endParaRPr/>
          </a:p>
          <a:p>
            <a:pPr indent="-285750" lvl="0" marL="285750" rtl="0" algn="l">
              <a:lnSpc>
                <a:spcPct val="100000"/>
              </a:lnSpc>
              <a:spcBef>
                <a:spcPts val="720"/>
              </a:spcBef>
              <a:spcAft>
                <a:spcPts val="0"/>
              </a:spcAft>
              <a:buSzPts val="1300"/>
              <a:buChar char="●"/>
            </a:pPr>
            <a:r>
              <a:rPr lang="en-US" sz="1600"/>
              <a:t>When climate prevents windows from being opened, considerations should be given to using mechanical ventilation systems, e.g., exhaust fans</a:t>
            </a:r>
            <a:endParaRPr/>
          </a:p>
          <a:p>
            <a:pPr indent="-228600" lvl="0" marL="457200" rtl="0" algn="l">
              <a:lnSpc>
                <a:spcPct val="100000"/>
              </a:lnSpc>
              <a:spcBef>
                <a:spcPts val="720"/>
              </a:spcBef>
              <a:spcAft>
                <a:spcPts val="0"/>
              </a:spcAft>
              <a:buSzPts val="1300"/>
              <a:buNone/>
            </a:pPr>
            <a:r>
              <a:t/>
            </a:r>
            <a:endParaRPr sz="1800"/>
          </a:p>
        </p:txBody>
      </p:sp>
      <p:sp>
        <p:nvSpPr>
          <p:cNvPr id="470" name="Google Shape;470;p6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VENTILATION AND LABORATORY SETUP</a:t>
            </a:r>
            <a:endParaRPr/>
          </a:p>
        </p:txBody>
      </p:sp>
      <p:pic>
        <p:nvPicPr>
          <p:cNvPr id="471" name="Google Shape;471;p64"/>
          <p:cNvPicPr preferRelativeResize="0"/>
          <p:nvPr/>
        </p:nvPicPr>
        <p:blipFill rotWithShape="1">
          <a:blip r:embed="rId3">
            <a:alphaModFix/>
          </a:blip>
          <a:srcRect b="0" l="0" r="0" t="0"/>
          <a:stretch/>
        </p:blipFill>
        <p:spPr>
          <a:xfrm>
            <a:off x="1621638" y="2658514"/>
            <a:ext cx="5558023" cy="225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200">
                <a:solidFill>
                  <a:schemeClr val="dk1"/>
                </a:solidFill>
              </a:rPr>
              <a:t>PERSONAL PROTECTIVE EQUIPMENT</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6"/>
          <p:cNvSpPr txBox="1"/>
          <p:nvPr>
            <p:ph type="title"/>
          </p:nvPr>
        </p:nvSpPr>
        <p:spPr>
          <a:xfrm>
            <a:off x="123386" y="445025"/>
            <a:ext cx="885919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MATRIX OF RECOMMENDED PPE ACCORDING TO ACTIVITY</a:t>
            </a:r>
            <a:endParaRPr/>
          </a:p>
        </p:txBody>
      </p:sp>
      <p:graphicFrame>
        <p:nvGraphicFramePr>
          <p:cNvPr id="482" name="Google Shape;482;p66"/>
          <p:cNvGraphicFramePr/>
          <p:nvPr/>
        </p:nvGraphicFramePr>
        <p:xfrm>
          <a:off x="248890" y="1017725"/>
          <a:ext cx="3000000" cy="3000000"/>
        </p:xfrm>
        <a:graphic>
          <a:graphicData uri="http://schemas.openxmlformats.org/drawingml/2006/table">
            <a:tbl>
              <a:tblPr bandRow="1" firstRow="1">
                <a:noFill/>
                <a:tableStyleId>{FC55F54A-6D28-4562-86D4-D9EC71AD3094}</a:tableStyleId>
              </a:tblPr>
              <a:tblGrid>
                <a:gridCol w="1099825"/>
                <a:gridCol w="820950"/>
                <a:gridCol w="1239500"/>
                <a:gridCol w="1286525"/>
                <a:gridCol w="1295275"/>
                <a:gridCol w="1085225"/>
                <a:gridCol w="848925"/>
                <a:gridCol w="1050225"/>
              </a:tblGrid>
              <a:tr h="5113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Activity</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Who should wear</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Gloves</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Disposable lab gown*</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Dedicated lab and / or shoe cover</a:t>
                      </a:r>
                      <a:endParaRPr sz="9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Head cover</a:t>
                      </a:r>
                      <a:endParaRPr sz="1400" u="none" cap="none" strike="noStrike">
                        <a:solidFill>
                          <a:schemeClr val="dk1"/>
                        </a:solidFill>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lang="en-US" sz="900" u="none" cap="none" strike="noStrike">
                          <a:solidFill>
                            <a:schemeClr val="dk1"/>
                          </a:solidFill>
                          <a:latin typeface="Montserrat"/>
                          <a:ea typeface="Montserrat"/>
                          <a:cs typeface="Montserrat"/>
                          <a:sym typeface="Montserrat"/>
                        </a:rPr>
                        <a:t>Face shield / goggles</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lang="en-US" sz="900" u="none" cap="none" strike="noStrike">
                          <a:solidFill>
                            <a:schemeClr val="dk1"/>
                          </a:solidFill>
                          <a:latin typeface="Montserrat"/>
                          <a:ea typeface="Montserrat"/>
                          <a:cs typeface="Montserrat"/>
                          <a:sym typeface="Montserrat"/>
                        </a:rPr>
                        <a:t>Fit-tested N95, N100, P100 respiration**</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49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Specimen Collection (If going with patient to collect)***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Collection unit staff</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Double gloves 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Based on risk assessment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Based on risk assessment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49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Specimen packaging</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Collection unit staff</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Double gloves 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Based on risk assessment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Based on risk assessment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49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Receiving of Sealed Specimen Package and Accompanying Documents</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Laboratory staff</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assessment  (Face mask may be used as substitute based on risk assessment)</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49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Specimen Transport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Specimen transporter</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assessment  (Face mask may be used as substitute based on risk assessment)</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idx="1" type="body"/>
          </p:nvPr>
        </p:nvSpPr>
        <p:spPr>
          <a:xfrm>
            <a:off x="705225" y="1166075"/>
            <a:ext cx="8053121" cy="30789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200"/>
              <a:buNone/>
            </a:pPr>
            <a:r>
              <a:rPr lang="en-US" sz="900">
                <a:latin typeface="Montserrat"/>
                <a:ea typeface="Montserrat"/>
                <a:cs typeface="Montserrat"/>
                <a:sym typeface="Montserrat"/>
              </a:rPr>
              <a:t>These training modules were developed as a collaboration between the United States Agency for International Development (USAID) and its Infectious Disease Detection and Surveillance project (IDDS) and the Stop TB Partnership, as part of the </a:t>
            </a:r>
            <a:r>
              <a:rPr i="1" lang="en-US" sz="900">
                <a:latin typeface="Montserrat"/>
                <a:ea typeface="Montserrat"/>
                <a:cs typeface="Montserrat"/>
                <a:sym typeface="Montserrat"/>
              </a:rPr>
              <a:t>introducing New Tools Project</a:t>
            </a:r>
            <a:r>
              <a:rPr lang="en-US" sz="900">
                <a:latin typeface="Montserrat"/>
                <a:ea typeface="Montserrat"/>
                <a:cs typeface="Montserrat"/>
                <a:sym typeface="Montserrat"/>
              </a:rPr>
              <a:t> (iNTP). The content is based on the Stop TB/USAID/GLI </a:t>
            </a:r>
            <a:r>
              <a:rPr i="1" lang="en-US" sz="900" u="sng">
                <a:solidFill>
                  <a:schemeClr val="hlink"/>
                </a:solidFill>
                <a:latin typeface="Montserrat"/>
                <a:ea typeface="Montserrat"/>
                <a:cs typeface="Montserrat"/>
                <a:sym typeface="Montserrat"/>
                <a:hlinkClick r:id="rId3"/>
              </a:rPr>
              <a:t>Practical Guide to Implementation of Truenat™ Tests for the Detection of TB and Rifampicin Resistance</a:t>
            </a:r>
            <a:r>
              <a:rPr i="1" lang="en-US" sz="900">
                <a:latin typeface="Montserrat"/>
                <a:ea typeface="Montserrat"/>
                <a:cs typeface="Montserrat"/>
                <a:sym typeface="Montserrat"/>
              </a:rPr>
              <a:t>, </a:t>
            </a:r>
            <a:r>
              <a:rPr lang="en-US" sz="900">
                <a:latin typeface="Montserrat"/>
                <a:ea typeface="Montserrat"/>
                <a:cs typeface="Montserrat"/>
                <a:sym typeface="Montserrat"/>
              </a:rPr>
              <a:t>together with content provided by Molbio Diagnostics (Module 3). </a:t>
            </a:r>
            <a:r>
              <a:rPr lang="en-US" sz="900"/>
              <a:t>The material was technically reviewed and endorsed by the Global Laboratory Initiative.</a:t>
            </a:r>
            <a:endParaRPr sz="900"/>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All reasonable precautions have been taken by the authors to verify the information contained in this publication. However, the published material is being distributed without warranty of any kind, either expressed or implied. The responsibility for the interpretation and use of the material lies with the reader.</a:t>
            </a:r>
            <a:endParaRPr/>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In no event shall the authors be liable for damages arising from its use. Development of this document was made possible with financial support from the United States Agency for International Development. The views expressed herein are those of the authors and do not necessarily reflect those of the U.S. Agency for International Development or the U.S. Government.</a:t>
            </a:r>
            <a:endParaRPr/>
          </a:p>
          <a:p>
            <a:pPr indent="-228594" lvl="0" marL="457189" rtl="0" algn="l">
              <a:lnSpc>
                <a:spcPct val="100000"/>
              </a:lnSpc>
              <a:spcBef>
                <a:spcPts val="1200"/>
              </a:spcBef>
              <a:spcAft>
                <a:spcPts val="0"/>
              </a:spcAft>
              <a:buSzPts val="1200"/>
              <a:buNone/>
            </a:pPr>
            <a:r>
              <a:t/>
            </a:r>
            <a:endParaRPr/>
          </a:p>
        </p:txBody>
      </p:sp>
      <p:sp>
        <p:nvSpPr>
          <p:cNvPr id="349" name="Google Shape;349;p4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ACKNOWLEDGEMENTS</a:t>
            </a:r>
            <a:endParaRPr/>
          </a:p>
        </p:txBody>
      </p:sp>
      <p:pic>
        <p:nvPicPr>
          <p:cNvPr descr="Logo&#10;&#10;Description automatically generated" id="350" name="Google Shape;350;p49"/>
          <p:cNvPicPr preferRelativeResize="0"/>
          <p:nvPr/>
        </p:nvPicPr>
        <p:blipFill rotWithShape="1">
          <a:blip r:embed="rId4">
            <a:alphaModFix/>
          </a:blip>
          <a:srcRect b="0" l="0" r="0" t="0"/>
          <a:stretch/>
        </p:blipFill>
        <p:spPr>
          <a:xfrm>
            <a:off x="1288548" y="3680875"/>
            <a:ext cx="1934150" cy="576975"/>
          </a:xfrm>
          <a:prstGeom prst="rect">
            <a:avLst/>
          </a:prstGeom>
          <a:noFill/>
          <a:ln>
            <a:noFill/>
          </a:ln>
        </p:spPr>
      </p:pic>
      <p:pic>
        <p:nvPicPr>
          <p:cNvPr id="351" name="Google Shape;351;p49"/>
          <p:cNvPicPr preferRelativeResize="0"/>
          <p:nvPr/>
        </p:nvPicPr>
        <p:blipFill rotWithShape="1">
          <a:blip r:embed="rId5">
            <a:alphaModFix/>
          </a:blip>
          <a:srcRect b="0" l="0" r="0" t="0"/>
          <a:stretch/>
        </p:blipFill>
        <p:spPr>
          <a:xfrm>
            <a:off x="4014589" y="3781415"/>
            <a:ext cx="2029220" cy="375895"/>
          </a:xfrm>
          <a:prstGeom prst="rect">
            <a:avLst/>
          </a:prstGeom>
          <a:noFill/>
          <a:ln>
            <a:noFill/>
          </a:ln>
        </p:spPr>
      </p:pic>
      <p:pic>
        <p:nvPicPr>
          <p:cNvPr id="352" name="Google Shape;352;p49"/>
          <p:cNvPicPr preferRelativeResize="0"/>
          <p:nvPr/>
        </p:nvPicPr>
        <p:blipFill>
          <a:blip r:embed="rId6">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7"/>
          <p:cNvSpPr txBox="1"/>
          <p:nvPr>
            <p:ph type="title"/>
          </p:nvPr>
        </p:nvSpPr>
        <p:spPr>
          <a:xfrm>
            <a:off x="261778" y="445025"/>
            <a:ext cx="870887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MATRIX OF RECOMMENDED PPE ACCORDING TO ACTIVITY</a:t>
            </a:r>
            <a:endParaRPr/>
          </a:p>
        </p:txBody>
      </p:sp>
      <p:graphicFrame>
        <p:nvGraphicFramePr>
          <p:cNvPr id="488" name="Google Shape;488;p67"/>
          <p:cNvGraphicFramePr/>
          <p:nvPr/>
        </p:nvGraphicFramePr>
        <p:xfrm>
          <a:off x="261778" y="1017725"/>
          <a:ext cx="3000000" cy="3000000"/>
        </p:xfrm>
        <a:graphic>
          <a:graphicData uri="http://schemas.openxmlformats.org/drawingml/2006/table">
            <a:tbl>
              <a:tblPr bandRow="1" firstRow="1">
                <a:noFill/>
                <a:tableStyleId>{FC55F54A-6D28-4562-86D4-D9EC71AD3094}</a:tableStyleId>
              </a:tblPr>
              <a:tblGrid>
                <a:gridCol w="1193875"/>
                <a:gridCol w="782175"/>
                <a:gridCol w="1225800"/>
                <a:gridCol w="1072750"/>
                <a:gridCol w="1084075"/>
                <a:gridCol w="1166800"/>
                <a:gridCol w="1092375"/>
                <a:gridCol w="1091050"/>
              </a:tblGrid>
              <a:tr h="539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Activity</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Who should wear</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Gloves</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Disposable lab gown*</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Dedicated lab and /or shoe cover</a:t>
                      </a:r>
                      <a:endParaRPr sz="9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chemeClr val="dk1"/>
                          </a:solidFill>
                          <a:latin typeface="Montserrat"/>
                          <a:ea typeface="Montserrat"/>
                          <a:cs typeface="Montserrat"/>
                          <a:sym typeface="Montserrat"/>
                        </a:rPr>
                        <a:t>Head  cover</a:t>
                      </a:r>
                      <a:endParaRPr sz="1400" u="none" cap="none" strike="noStrike">
                        <a:solidFill>
                          <a:schemeClr val="dk1"/>
                        </a:solidFill>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lang="en-US" sz="900" u="none" cap="none" strike="noStrike">
                          <a:solidFill>
                            <a:schemeClr val="dk1"/>
                          </a:solidFill>
                          <a:latin typeface="Montserrat"/>
                          <a:ea typeface="Montserrat"/>
                          <a:cs typeface="Montserrat"/>
                          <a:sym typeface="Montserrat"/>
                        </a:rPr>
                        <a:t>Face shield / goggles</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lang="en-US" sz="900" u="none" cap="none" strike="noStrike">
                          <a:solidFill>
                            <a:schemeClr val="dk1"/>
                          </a:solidFill>
                          <a:latin typeface="Montserrat"/>
                          <a:ea typeface="Montserrat"/>
                          <a:cs typeface="Montserrat"/>
                          <a:sym typeface="Montserrat"/>
                        </a:rPr>
                        <a:t>Fit-tested N95, N100, P100 respiration**</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6832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Unboxing of Specimen Package for Specimen Receiving, Sorting and Verification</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Laboratory staff</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Double cloves 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assessment</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assessment (Recommended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 BSC)</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518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Specimen Processing</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Laboratory staff</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latin typeface="Montserrat"/>
                          <a:ea typeface="Montserrat"/>
                          <a:cs typeface="Montserrat"/>
                          <a:sym typeface="Montserrat"/>
                        </a:rPr>
                        <a:t>Double cloves 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assessment (Recommended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 BSC)</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18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Decontamination of specimen</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Laboratory staff</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Double cloves 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Recommended</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Montserrat"/>
                          <a:ea typeface="Montserrat"/>
                          <a:cs typeface="Montserrat"/>
                          <a:sym typeface="Montserrat"/>
                        </a:rPr>
                        <a:t>Based on risk </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Montserrat"/>
                        <a:ea typeface="Montserrat"/>
                        <a:cs typeface="Montserrat"/>
                        <a:sym typeface="Montserrat"/>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Montserrat"/>
                          <a:ea typeface="Montserrat"/>
                          <a:cs typeface="Montserrat"/>
                          <a:sym typeface="Montserrat"/>
                        </a:rPr>
                        <a:t>Recommended</a:t>
                      </a:r>
                      <a:endParaRPr sz="14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8"/>
          <p:cNvSpPr txBox="1"/>
          <p:nvPr>
            <p:ph idx="1" type="body"/>
          </p:nvPr>
        </p:nvSpPr>
        <p:spPr>
          <a:xfrm>
            <a:off x="474525" y="1895225"/>
            <a:ext cx="4582500" cy="2765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720"/>
              </a:spcBef>
              <a:spcAft>
                <a:spcPts val="0"/>
              </a:spcAft>
              <a:buSzPts val="1800"/>
              <a:buAutoNum type="arabicPeriod"/>
            </a:pPr>
            <a:r>
              <a:rPr lang="en-US" sz="1800"/>
              <a:t>Perform hand hygiene</a:t>
            </a:r>
            <a:endParaRPr sz="1800"/>
          </a:p>
          <a:p>
            <a:pPr indent="-342900" lvl="0" marL="457200" rtl="0" algn="l">
              <a:lnSpc>
                <a:spcPct val="150000"/>
              </a:lnSpc>
              <a:spcBef>
                <a:spcPts val="0"/>
              </a:spcBef>
              <a:spcAft>
                <a:spcPts val="0"/>
              </a:spcAft>
              <a:buSzPts val="1800"/>
              <a:buAutoNum type="arabicPeriod"/>
            </a:pPr>
            <a:r>
              <a:rPr lang="en-US" sz="1800"/>
              <a:t>Put on gown</a:t>
            </a:r>
            <a:endParaRPr sz="1800"/>
          </a:p>
          <a:p>
            <a:pPr indent="-342900" lvl="0" marL="457200" rtl="0" algn="l">
              <a:lnSpc>
                <a:spcPct val="150000"/>
              </a:lnSpc>
              <a:spcBef>
                <a:spcPts val="0"/>
              </a:spcBef>
              <a:spcAft>
                <a:spcPts val="0"/>
              </a:spcAft>
              <a:buSzPts val="1800"/>
              <a:buAutoNum type="arabicPeriod"/>
            </a:pPr>
            <a:r>
              <a:rPr lang="en-US" sz="1800"/>
              <a:t>Put on shoe covers*</a:t>
            </a:r>
            <a:endParaRPr sz="1800"/>
          </a:p>
          <a:p>
            <a:pPr indent="-342900" lvl="0" marL="457200" rtl="0" algn="l">
              <a:lnSpc>
                <a:spcPct val="150000"/>
              </a:lnSpc>
              <a:spcBef>
                <a:spcPts val="0"/>
              </a:spcBef>
              <a:spcAft>
                <a:spcPts val="0"/>
              </a:spcAft>
              <a:buSzPts val="1800"/>
              <a:buAutoNum type="arabicPeriod"/>
            </a:pPr>
            <a:r>
              <a:rPr lang="en-US" sz="1800"/>
              <a:t>Put on gloves</a:t>
            </a:r>
            <a:endParaRPr sz="1800"/>
          </a:p>
          <a:p>
            <a:pPr indent="-342900" lvl="0" marL="457200" rtl="0" algn="l">
              <a:lnSpc>
                <a:spcPct val="150000"/>
              </a:lnSpc>
              <a:spcBef>
                <a:spcPts val="0"/>
              </a:spcBef>
              <a:spcAft>
                <a:spcPts val="0"/>
              </a:spcAft>
              <a:buSzPts val="1800"/>
              <a:buAutoNum type="arabicPeriod"/>
            </a:pPr>
            <a:r>
              <a:rPr lang="en-US" sz="1800"/>
              <a:t>Put on m</a:t>
            </a:r>
            <a:r>
              <a:rPr lang="en-US" sz="1800"/>
              <a:t>ask/fitted respirator*</a:t>
            </a:r>
            <a:endParaRPr sz="1800"/>
          </a:p>
          <a:p>
            <a:pPr indent="-342900" lvl="0" marL="457200" rtl="0" algn="l">
              <a:lnSpc>
                <a:spcPct val="150000"/>
              </a:lnSpc>
              <a:spcBef>
                <a:spcPts val="0"/>
              </a:spcBef>
              <a:spcAft>
                <a:spcPts val="0"/>
              </a:spcAft>
              <a:buSzPts val="1800"/>
              <a:buAutoNum type="arabicPeriod"/>
            </a:pPr>
            <a:r>
              <a:rPr lang="en-US" sz="1800"/>
              <a:t>Put on face shield / goggles*</a:t>
            </a:r>
            <a:endParaRPr sz="1800"/>
          </a:p>
          <a:p>
            <a:pPr indent="0" lvl="0" marL="0" rtl="0" algn="l">
              <a:lnSpc>
                <a:spcPct val="100000"/>
              </a:lnSpc>
              <a:spcBef>
                <a:spcPts val="720"/>
              </a:spcBef>
              <a:spcAft>
                <a:spcPts val="0"/>
              </a:spcAft>
              <a:buSzPts val="1300"/>
              <a:buNone/>
            </a:pPr>
            <a:r>
              <a:t/>
            </a:r>
            <a:endParaRPr/>
          </a:p>
          <a:p>
            <a:pPr indent="-260350" lvl="0" marL="571500" rtl="0" algn="l">
              <a:lnSpc>
                <a:spcPct val="100000"/>
              </a:lnSpc>
              <a:spcBef>
                <a:spcPts val="720"/>
              </a:spcBef>
              <a:spcAft>
                <a:spcPts val="0"/>
              </a:spcAft>
              <a:buSzPts val="1300"/>
              <a:buNone/>
            </a:pPr>
            <a:r>
              <a:t/>
            </a:r>
            <a:endParaRPr/>
          </a:p>
        </p:txBody>
      </p:sp>
      <p:sp>
        <p:nvSpPr>
          <p:cNvPr id="494" name="Google Shape;494;p6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PROPER ORDER FOR DONNING PPE</a:t>
            </a:r>
            <a:endParaRPr/>
          </a:p>
        </p:txBody>
      </p:sp>
      <p:sp>
        <p:nvSpPr>
          <p:cNvPr id="495" name="Google Shape;495;p68"/>
          <p:cNvSpPr txBox="1"/>
          <p:nvPr/>
        </p:nvSpPr>
        <p:spPr>
          <a:xfrm>
            <a:off x="7038125" y="4233425"/>
            <a:ext cx="2003100" cy="426900"/>
          </a:xfrm>
          <a:prstGeom prst="rect">
            <a:avLst/>
          </a:prstGeom>
          <a:noFill/>
          <a:ln>
            <a:noFill/>
          </a:ln>
        </p:spPr>
        <p:txBody>
          <a:bodyPr anchorCtr="0" anchor="t" bIns="91425" lIns="91425" spcFirstLastPara="1" rIns="91425" wrap="square" tIns="91425">
            <a:noAutofit/>
          </a:bodyPr>
          <a:lstStyle/>
          <a:p>
            <a:pPr indent="0" lvl="0" marL="228600" rtl="0" algn="l">
              <a:spcBef>
                <a:spcPts val="720"/>
              </a:spcBef>
              <a:spcAft>
                <a:spcPts val="0"/>
              </a:spcAft>
              <a:buClr>
                <a:schemeClr val="dk1"/>
              </a:buClr>
              <a:buSzPts val="1300"/>
              <a:buFont typeface="Montserrat"/>
              <a:buNone/>
            </a:pPr>
            <a:r>
              <a:rPr lang="en-US" sz="1800">
                <a:solidFill>
                  <a:schemeClr val="dk1"/>
                </a:solidFill>
                <a:latin typeface="Montserrat"/>
                <a:ea typeface="Montserrat"/>
                <a:cs typeface="Montserrat"/>
                <a:sym typeface="Montserrat"/>
              </a:rPr>
              <a:t>* If applicable</a:t>
            </a:r>
            <a:endParaRPr/>
          </a:p>
          <a:p>
            <a:pPr indent="0" lvl="0" marL="228600" marR="0" rtl="0" algn="l">
              <a:lnSpc>
                <a:spcPct val="100000"/>
              </a:lnSpc>
              <a:spcBef>
                <a:spcPts val="720"/>
              </a:spcBef>
              <a:spcAft>
                <a:spcPts val="0"/>
              </a:spcAft>
              <a:buClr>
                <a:schemeClr val="dk1"/>
              </a:buClr>
              <a:buSzPts val="1300"/>
              <a:buFont typeface="Montserra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1300"/>
              <a:buFont typeface="Montserrat"/>
              <a:buNone/>
            </a:pPr>
            <a:r>
              <a:t/>
            </a:r>
            <a:endParaRPr b="0" i="0" sz="1400" u="none" cap="none" strike="noStrike">
              <a:solidFill>
                <a:srgbClr val="000000"/>
              </a:solidFill>
              <a:latin typeface="Arial"/>
              <a:ea typeface="Arial"/>
              <a:cs typeface="Arial"/>
              <a:sym typeface="Arial"/>
            </a:endParaRPr>
          </a:p>
          <a:p>
            <a:pPr indent="0" lvl="0" marL="228600" marR="0" rtl="0" algn="l">
              <a:lnSpc>
                <a:spcPct val="100000"/>
              </a:lnSpc>
              <a:spcBef>
                <a:spcPts val="720"/>
              </a:spcBef>
              <a:spcAft>
                <a:spcPts val="0"/>
              </a:spcAft>
              <a:buClr>
                <a:schemeClr val="dk1"/>
              </a:buClr>
              <a:buSzPts val="1300"/>
              <a:buFont typeface="Montserrat"/>
              <a:buNone/>
            </a:pPr>
            <a:r>
              <a:t/>
            </a:r>
            <a:endParaRPr b="0" i="0" sz="1800" u="none" cap="none" strike="noStrike">
              <a:solidFill>
                <a:schemeClr val="dk1"/>
              </a:solidFill>
              <a:latin typeface="Montserrat"/>
              <a:ea typeface="Montserrat"/>
              <a:cs typeface="Montserrat"/>
              <a:sym typeface="Montserrat"/>
            </a:endParaRPr>
          </a:p>
          <a:p>
            <a:pPr indent="0" lvl="0" marL="228600" marR="0" rtl="0" algn="l">
              <a:lnSpc>
                <a:spcPct val="100000"/>
              </a:lnSpc>
              <a:spcBef>
                <a:spcPts val="720"/>
              </a:spcBef>
              <a:spcAft>
                <a:spcPts val="0"/>
              </a:spcAft>
              <a:buClr>
                <a:schemeClr val="dk1"/>
              </a:buClr>
              <a:buSzPts val="1300"/>
              <a:buFont typeface="Montserrat"/>
              <a:buNone/>
            </a:pPr>
            <a:r>
              <a:t/>
            </a:r>
            <a:endParaRPr b="0" i="0" sz="1400" u="none" cap="none" strike="noStrike">
              <a:solidFill>
                <a:srgbClr val="000000"/>
              </a:solidFill>
              <a:latin typeface="Arial"/>
              <a:ea typeface="Arial"/>
              <a:cs typeface="Arial"/>
              <a:sym typeface="Arial"/>
            </a:endParaRPr>
          </a:p>
        </p:txBody>
      </p:sp>
      <p:sp>
        <p:nvSpPr>
          <p:cNvPr id="496" name="Google Shape;496;p68"/>
          <p:cNvSpPr txBox="1"/>
          <p:nvPr/>
        </p:nvSpPr>
        <p:spPr>
          <a:xfrm>
            <a:off x="235225" y="970275"/>
            <a:ext cx="8688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Montserrat"/>
                <a:ea typeface="Montserrat"/>
                <a:cs typeface="Montserrat"/>
                <a:sym typeface="Montserrat"/>
              </a:rPr>
              <a:t>Each country/facility must evaluate its risks and decide on the level of PPE, and donning method, appropriate for the different procedures undertaken. </a:t>
            </a:r>
            <a:endParaRPr sz="1600">
              <a:latin typeface="Montserrat"/>
              <a:ea typeface="Montserrat"/>
              <a:cs typeface="Montserrat"/>
              <a:sym typeface="Montserrat"/>
            </a:endParaRPr>
          </a:p>
        </p:txBody>
      </p:sp>
      <p:sp>
        <p:nvSpPr>
          <p:cNvPr id="497" name="Google Shape;497;p68"/>
          <p:cNvSpPr txBox="1"/>
          <p:nvPr/>
        </p:nvSpPr>
        <p:spPr>
          <a:xfrm>
            <a:off x="235225" y="4661875"/>
            <a:ext cx="8306100" cy="585000"/>
          </a:xfrm>
          <a:prstGeom prst="rect">
            <a:avLst/>
          </a:prstGeom>
          <a:noFill/>
          <a:ln>
            <a:noFill/>
          </a:ln>
        </p:spPr>
        <p:txBody>
          <a:bodyPr anchorCtr="0" anchor="t" bIns="91425" lIns="91425" spcFirstLastPara="1" rIns="91425" wrap="square" tIns="91425">
            <a:spAutoFit/>
          </a:bodyPr>
          <a:lstStyle/>
          <a:p>
            <a:pPr indent="0" lvl="0" marL="228600" rtl="0" algn="l">
              <a:spcBef>
                <a:spcPts val="720"/>
              </a:spcBef>
              <a:spcAft>
                <a:spcPts val="0"/>
              </a:spcAft>
              <a:buNone/>
            </a:pPr>
            <a:r>
              <a:rPr lang="en-US" sz="1000">
                <a:solidFill>
                  <a:schemeClr val="dk1"/>
                </a:solidFill>
                <a:latin typeface="Montserrat"/>
                <a:ea typeface="Montserrat"/>
                <a:cs typeface="Montserrat"/>
                <a:sym typeface="Montserrat"/>
              </a:rPr>
              <a:t>modified from: </a:t>
            </a:r>
            <a:r>
              <a:rPr lang="en-US" sz="1000" u="sng">
                <a:solidFill>
                  <a:schemeClr val="hlink"/>
                </a:solidFill>
                <a:latin typeface="Montserrat"/>
                <a:ea typeface="Montserrat"/>
                <a:cs typeface="Montserrat"/>
                <a:sym typeface="Montserrat"/>
                <a:hlinkClick r:id="rId3"/>
              </a:rPr>
              <a:t>https://msdh.ms.gov/msdhsite/index.cfm/14,4530,188,547,pdf/Donning_Personal_Protective_Equipment.pdf</a:t>
            </a:r>
            <a:endParaRPr sz="1000">
              <a:solidFill>
                <a:schemeClr val="dk1"/>
              </a:solidFill>
              <a:latin typeface="Montserrat"/>
              <a:ea typeface="Montserrat"/>
              <a:cs typeface="Montserrat"/>
              <a:sym typeface="Montserrat"/>
            </a:endParaRPr>
          </a:p>
          <a:p>
            <a:pPr indent="0" lvl="0" marL="228600" rtl="0" algn="l">
              <a:spcBef>
                <a:spcPts val="720"/>
              </a:spcBef>
              <a:spcAft>
                <a:spcPts val="0"/>
              </a:spcAft>
              <a:buNone/>
            </a:pPr>
            <a:r>
              <a:t/>
            </a:r>
            <a:endParaRPr sz="1000">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9"/>
          <p:cNvSpPr txBox="1"/>
          <p:nvPr>
            <p:ph idx="1" type="body"/>
          </p:nvPr>
        </p:nvSpPr>
        <p:spPr>
          <a:xfrm>
            <a:off x="705222" y="1287342"/>
            <a:ext cx="4156751" cy="324595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t>Gloves:</a:t>
            </a:r>
            <a:endParaRPr/>
          </a:p>
          <a:p>
            <a:pPr indent="-285750" lvl="0" marL="514350" rtl="0" algn="l">
              <a:lnSpc>
                <a:spcPct val="100000"/>
              </a:lnSpc>
              <a:spcBef>
                <a:spcPts val="720"/>
              </a:spcBef>
              <a:spcAft>
                <a:spcPts val="0"/>
              </a:spcAft>
              <a:buSzPts val="1300"/>
              <a:buChar char="●"/>
            </a:pPr>
            <a:r>
              <a:rPr lang="en-US" sz="1600"/>
              <a:t>Disposable, powder-free</a:t>
            </a:r>
            <a:endParaRPr/>
          </a:p>
          <a:p>
            <a:pPr indent="-285750" lvl="0" marL="514350" rtl="0" algn="l">
              <a:lnSpc>
                <a:spcPct val="100000"/>
              </a:lnSpc>
              <a:spcBef>
                <a:spcPts val="720"/>
              </a:spcBef>
              <a:spcAft>
                <a:spcPts val="0"/>
              </a:spcAft>
              <a:buSzPts val="1300"/>
              <a:buChar char="●"/>
            </a:pPr>
            <a:r>
              <a:rPr lang="en-US" sz="1600"/>
              <a:t>In light of the COVID-19 pandemic, the use of double gloves is </a:t>
            </a:r>
            <a:r>
              <a:rPr i="1" lang="en-US" sz="1600"/>
              <a:t>recommended</a:t>
            </a:r>
            <a:endParaRPr/>
          </a:p>
          <a:p>
            <a:pPr indent="-285750" lvl="0" marL="514350" rtl="0" algn="l">
              <a:lnSpc>
                <a:spcPct val="100000"/>
              </a:lnSpc>
              <a:spcBef>
                <a:spcPts val="720"/>
              </a:spcBef>
              <a:spcAft>
                <a:spcPts val="0"/>
              </a:spcAft>
              <a:buSzPts val="1300"/>
              <a:buChar char="●"/>
            </a:pPr>
            <a:r>
              <a:rPr lang="en-US" sz="1600"/>
              <a:t>Wearing gloves can give technicians a false sense of security</a:t>
            </a:r>
            <a:endParaRPr/>
          </a:p>
          <a:p>
            <a:pPr indent="-285750" lvl="0" marL="514350" rtl="0" algn="l">
              <a:lnSpc>
                <a:spcPct val="100000"/>
              </a:lnSpc>
              <a:spcBef>
                <a:spcPts val="720"/>
              </a:spcBef>
              <a:spcAft>
                <a:spcPts val="0"/>
              </a:spcAft>
              <a:buSzPts val="1300"/>
              <a:buChar char="●"/>
            </a:pPr>
            <a:r>
              <a:rPr lang="en-US" sz="1600"/>
              <a:t>Do not reuse or wear gloves outside of the laboratory</a:t>
            </a:r>
            <a:endParaRPr/>
          </a:p>
          <a:p>
            <a:pPr indent="0" lvl="0" marL="0" rtl="0" algn="l">
              <a:lnSpc>
                <a:spcPct val="100000"/>
              </a:lnSpc>
              <a:spcBef>
                <a:spcPts val="720"/>
              </a:spcBef>
              <a:spcAft>
                <a:spcPts val="0"/>
              </a:spcAft>
              <a:buSzPts val="1300"/>
              <a:buNone/>
            </a:pPr>
            <a:r>
              <a:rPr b="1" lang="en-US" sz="1600"/>
              <a:t>Regular and thorough handwashing is most essential</a:t>
            </a:r>
            <a:endParaRPr/>
          </a:p>
          <a:p>
            <a:pPr indent="0" lvl="0" marL="0" rtl="0" algn="l">
              <a:lnSpc>
                <a:spcPct val="100000"/>
              </a:lnSpc>
              <a:spcBef>
                <a:spcPts val="720"/>
              </a:spcBef>
              <a:spcAft>
                <a:spcPts val="0"/>
              </a:spcAft>
              <a:buSzPts val="1300"/>
              <a:buNone/>
            </a:pPr>
            <a:r>
              <a:t/>
            </a:r>
            <a:endParaRPr/>
          </a:p>
          <a:p>
            <a:pPr indent="-228600" lvl="0" marL="457200" rtl="0" algn="l">
              <a:lnSpc>
                <a:spcPct val="100000"/>
              </a:lnSpc>
              <a:spcBef>
                <a:spcPts val="720"/>
              </a:spcBef>
              <a:spcAft>
                <a:spcPts val="0"/>
              </a:spcAft>
              <a:buSzPts val="1300"/>
              <a:buNone/>
            </a:pPr>
            <a:r>
              <a:t/>
            </a:r>
            <a:endParaRPr/>
          </a:p>
        </p:txBody>
      </p:sp>
      <p:sp>
        <p:nvSpPr>
          <p:cNvPr id="503" name="Google Shape;503;p6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GLOVES &amp; SHOES</a:t>
            </a:r>
            <a:endParaRPr/>
          </a:p>
        </p:txBody>
      </p:sp>
      <p:sp>
        <p:nvSpPr>
          <p:cNvPr id="504" name="Google Shape;504;p69"/>
          <p:cNvSpPr txBox="1"/>
          <p:nvPr/>
        </p:nvSpPr>
        <p:spPr>
          <a:xfrm>
            <a:off x="4860580" y="1292536"/>
            <a:ext cx="3848100" cy="3240764"/>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720"/>
              </a:spcBef>
              <a:spcAft>
                <a:spcPts val="0"/>
              </a:spcAft>
              <a:buClr>
                <a:schemeClr val="dk1"/>
              </a:buClr>
              <a:buSzPts val="1300"/>
              <a:buFont typeface="Montserrat"/>
              <a:buNone/>
            </a:pPr>
            <a:r>
              <a:rPr b="0" i="0" lang="en-US" sz="1600" u="none" cap="none" strike="noStrike">
                <a:solidFill>
                  <a:schemeClr val="dk1"/>
                </a:solidFill>
                <a:latin typeface="Montserrat"/>
                <a:ea typeface="Montserrat"/>
                <a:cs typeface="Montserrat"/>
                <a:sym typeface="Montserrat"/>
              </a:rPr>
              <a:t>Shoes:</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Shoes must cover the toes, upper part of the feet, and have closure to the back of the heel</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Dedicated laboratory shoes should be available in the facility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LABORATORY GOWN &amp; COAT</a:t>
            </a:r>
            <a:endParaRPr/>
          </a:p>
        </p:txBody>
      </p:sp>
      <p:sp>
        <p:nvSpPr>
          <p:cNvPr id="510" name="Google Shape;510;p70"/>
          <p:cNvSpPr txBox="1"/>
          <p:nvPr/>
        </p:nvSpPr>
        <p:spPr>
          <a:xfrm>
            <a:off x="705223" y="1377631"/>
            <a:ext cx="3866778" cy="32355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720"/>
              </a:spcBef>
              <a:spcAft>
                <a:spcPts val="0"/>
              </a:spcAft>
              <a:buClr>
                <a:schemeClr val="dk1"/>
              </a:buClr>
              <a:buSzPts val="1300"/>
              <a:buFont typeface="Montserrat"/>
              <a:buNone/>
            </a:pPr>
            <a:r>
              <a:rPr b="0" i="0" lang="en-US" sz="1600" u="none" cap="none" strike="noStrike">
                <a:solidFill>
                  <a:schemeClr val="dk1"/>
                </a:solidFill>
                <a:latin typeface="Montserrat"/>
                <a:ea typeface="Montserrat"/>
                <a:cs typeface="Montserrat"/>
                <a:sym typeface="Montserrat"/>
              </a:rPr>
              <a:t>Laboratory gown:</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Appropriate size</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Buttoned</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Covers the whole arm with elastic cuff</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Length should be up to knee when standing and should cover entire lap when sitting</a:t>
            </a:r>
            <a:endParaRPr b="0" i="0" sz="1400" u="none" cap="none" strike="noStrike">
              <a:solidFill>
                <a:srgbClr val="000000"/>
              </a:solidFill>
              <a:latin typeface="Arial"/>
              <a:ea typeface="Arial"/>
              <a:cs typeface="Arial"/>
              <a:sym typeface="Arial"/>
            </a:endParaRPr>
          </a:p>
        </p:txBody>
      </p:sp>
      <p:sp>
        <p:nvSpPr>
          <p:cNvPr id="511" name="Google Shape;511;p70"/>
          <p:cNvSpPr txBox="1"/>
          <p:nvPr/>
        </p:nvSpPr>
        <p:spPr>
          <a:xfrm>
            <a:off x="4572000" y="1380703"/>
            <a:ext cx="3465803" cy="32355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720"/>
              </a:spcBef>
              <a:spcAft>
                <a:spcPts val="0"/>
              </a:spcAft>
              <a:buClr>
                <a:schemeClr val="dk1"/>
              </a:buClr>
              <a:buSzPts val="1300"/>
              <a:buFont typeface="Montserrat"/>
              <a:buNone/>
            </a:pPr>
            <a:r>
              <a:rPr b="0" i="0" lang="en-US" sz="1600" u="none" cap="none" strike="noStrike">
                <a:solidFill>
                  <a:schemeClr val="dk1"/>
                </a:solidFill>
                <a:latin typeface="Montserrat"/>
                <a:ea typeface="Montserrat"/>
                <a:cs typeface="Montserrat"/>
                <a:sym typeface="Montserrat"/>
              </a:rPr>
              <a:t>Laboratory coat:</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Leave coats at worksite</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Fasten coat when worn</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Do not wear outside of lab</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600" u="none" cap="none" strike="noStrike">
                <a:solidFill>
                  <a:schemeClr val="dk1"/>
                </a:solidFill>
                <a:latin typeface="Montserrat"/>
                <a:ea typeface="Montserrat"/>
                <a:cs typeface="Montserrat"/>
                <a:sym typeface="Montserrat"/>
              </a:rPr>
              <a:t>Disinfect before laundry</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720"/>
              </a:spcBef>
              <a:spcAft>
                <a:spcPts val="0"/>
              </a:spcAft>
              <a:buClr>
                <a:schemeClr val="dk1"/>
              </a:buClr>
              <a:buSzPts val="1300"/>
              <a:buFont typeface="Montserrat"/>
              <a:buNone/>
            </a:pPr>
            <a:r>
              <a:t/>
            </a:r>
            <a:endParaRPr b="0" i="0" sz="13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1"/>
          <p:cNvSpPr txBox="1"/>
          <p:nvPr>
            <p:ph idx="1" type="body"/>
          </p:nvPr>
        </p:nvSpPr>
        <p:spPr>
          <a:xfrm>
            <a:off x="705220" y="1341390"/>
            <a:ext cx="7740805" cy="3235569"/>
          </a:xfrm>
          <a:prstGeom prst="rect">
            <a:avLst/>
          </a:prstGeom>
          <a:noFill/>
          <a:ln>
            <a:noFill/>
          </a:ln>
        </p:spPr>
        <p:txBody>
          <a:bodyPr anchorCtr="0" anchor="t" bIns="91425" lIns="91425" spcFirstLastPara="1" rIns="91425" wrap="square" tIns="91425">
            <a:noAutofit/>
          </a:bodyPr>
          <a:lstStyle/>
          <a:p>
            <a:pPr indent="-285750" lvl="0" marL="514350" rtl="0" algn="l">
              <a:lnSpc>
                <a:spcPct val="100000"/>
              </a:lnSpc>
              <a:spcBef>
                <a:spcPts val="720"/>
              </a:spcBef>
              <a:spcAft>
                <a:spcPts val="0"/>
              </a:spcAft>
              <a:buSzPts val="1300"/>
              <a:buChar char="●"/>
            </a:pPr>
            <a:r>
              <a:rPr lang="en-US" sz="1800"/>
              <a:t>Due to the current pandemic, the use of respirators is now recommended.</a:t>
            </a:r>
            <a:endParaRPr/>
          </a:p>
          <a:p>
            <a:pPr indent="-285750" lvl="0" marL="514350" rtl="0" algn="l">
              <a:lnSpc>
                <a:spcPct val="100000"/>
              </a:lnSpc>
              <a:spcBef>
                <a:spcPts val="720"/>
              </a:spcBef>
              <a:spcAft>
                <a:spcPts val="0"/>
              </a:spcAft>
              <a:buSzPts val="1300"/>
              <a:buChar char="●"/>
            </a:pPr>
            <a:r>
              <a:rPr lang="en-US" sz="1800"/>
              <a:t>Respirators must be fitted to the face (fit-testing)</a:t>
            </a:r>
            <a:endParaRPr/>
          </a:p>
          <a:p>
            <a:pPr indent="-285750" lvl="0" marL="514350" rtl="0" algn="l">
              <a:lnSpc>
                <a:spcPct val="100000"/>
              </a:lnSpc>
              <a:spcBef>
                <a:spcPts val="720"/>
              </a:spcBef>
              <a:spcAft>
                <a:spcPts val="0"/>
              </a:spcAft>
              <a:buSzPts val="1300"/>
              <a:buChar char="●"/>
            </a:pPr>
            <a:r>
              <a:rPr lang="en-US" sz="1800"/>
              <a:t>Surgical masks do not provide protection to the wearer against inhaling infectious aerosols</a:t>
            </a:r>
            <a:endParaRPr/>
          </a:p>
          <a:p>
            <a:pPr indent="-285750" lvl="0" marL="514350" rtl="0" algn="l">
              <a:lnSpc>
                <a:spcPct val="100000"/>
              </a:lnSpc>
              <a:spcBef>
                <a:spcPts val="720"/>
              </a:spcBef>
              <a:spcAft>
                <a:spcPts val="0"/>
              </a:spcAft>
              <a:buSzPts val="1300"/>
              <a:buChar char="●"/>
            </a:pPr>
            <a:r>
              <a:rPr lang="en-US" sz="1800"/>
              <a:t>Respirators protect the wearer from inhaling droplet nuclei.</a:t>
            </a:r>
            <a:endParaRPr/>
          </a:p>
          <a:p>
            <a:pPr indent="-285750" lvl="0" marL="514350" rtl="0" algn="l">
              <a:lnSpc>
                <a:spcPct val="100000"/>
              </a:lnSpc>
              <a:spcBef>
                <a:spcPts val="720"/>
              </a:spcBef>
              <a:spcAft>
                <a:spcPts val="0"/>
              </a:spcAft>
              <a:buSzPts val="1300"/>
              <a:buChar char="●"/>
            </a:pPr>
            <a:r>
              <a:rPr lang="en-US" sz="1800"/>
              <a:t>Masks prevent the spread of microorganisms from the wearer.</a:t>
            </a:r>
            <a:endParaRPr/>
          </a:p>
          <a:p>
            <a:pPr indent="-203200" lvl="0" marL="514350" rtl="0" algn="l">
              <a:lnSpc>
                <a:spcPct val="100000"/>
              </a:lnSpc>
              <a:spcBef>
                <a:spcPts val="720"/>
              </a:spcBef>
              <a:spcAft>
                <a:spcPts val="0"/>
              </a:spcAft>
              <a:buSzPts val="1300"/>
              <a:buNone/>
            </a:pPr>
            <a:r>
              <a:t/>
            </a:r>
            <a:endParaRPr sz="1800"/>
          </a:p>
          <a:p>
            <a:pPr indent="0" lvl="0" marL="228600" rtl="0" algn="l">
              <a:lnSpc>
                <a:spcPct val="100000"/>
              </a:lnSpc>
              <a:spcBef>
                <a:spcPts val="720"/>
              </a:spcBef>
              <a:spcAft>
                <a:spcPts val="0"/>
              </a:spcAft>
              <a:buSzPts val="1300"/>
              <a:buNone/>
            </a:pPr>
            <a:r>
              <a:t/>
            </a:r>
            <a:endParaRPr sz="1400"/>
          </a:p>
        </p:txBody>
      </p:sp>
      <p:sp>
        <p:nvSpPr>
          <p:cNvPr id="517" name="Google Shape;517;p7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RESPIRATORS &amp; MASKS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2"/>
          <p:cNvSpPr txBox="1"/>
          <p:nvPr>
            <p:ph idx="1" type="body"/>
          </p:nvPr>
        </p:nvSpPr>
        <p:spPr>
          <a:xfrm>
            <a:off x="2976745" y="1343963"/>
            <a:ext cx="3190509" cy="572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t>Properly wearing a respirator</a:t>
            </a:r>
            <a:endParaRPr/>
          </a:p>
          <a:p>
            <a:pPr indent="0" lvl="0" marL="0" rtl="0" algn="l">
              <a:lnSpc>
                <a:spcPct val="100000"/>
              </a:lnSpc>
              <a:spcBef>
                <a:spcPts val="720"/>
              </a:spcBef>
              <a:spcAft>
                <a:spcPts val="0"/>
              </a:spcAft>
              <a:buSzPts val="1300"/>
              <a:buNone/>
            </a:pPr>
            <a:r>
              <a:t/>
            </a:r>
            <a:endParaRPr/>
          </a:p>
        </p:txBody>
      </p:sp>
      <p:sp>
        <p:nvSpPr>
          <p:cNvPr id="523" name="Google Shape;523;p7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RESPIRATORS &amp; MASKS</a:t>
            </a:r>
            <a:endParaRPr/>
          </a:p>
        </p:txBody>
      </p:sp>
      <p:pic>
        <p:nvPicPr>
          <p:cNvPr id="524" name="Google Shape;524;p72"/>
          <p:cNvPicPr preferRelativeResize="0"/>
          <p:nvPr/>
        </p:nvPicPr>
        <p:blipFill rotWithShape="1">
          <a:blip r:embed="rId3">
            <a:alphaModFix/>
          </a:blip>
          <a:srcRect b="0" l="0" r="0" t="0"/>
          <a:stretch/>
        </p:blipFill>
        <p:spPr>
          <a:xfrm>
            <a:off x="2441632" y="1916664"/>
            <a:ext cx="4634807" cy="2699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3"/>
          <p:cNvSpPr txBox="1"/>
          <p:nvPr>
            <p:ph idx="1" type="body"/>
          </p:nvPr>
        </p:nvSpPr>
        <p:spPr>
          <a:xfrm>
            <a:off x="2363684" y="1491678"/>
            <a:ext cx="4421828" cy="572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t>Common mistakes in wearing respirators</a:t>
            </a:r>
            <a:endParaRPr/>
          </a:p>
          <a:p>
            <a:pPr indent="0" lvl="0" marL="0" rtl="0" algn="l">
              <a:lnSpc>
                <a:spcPct val="100000"/>
              </a:lnSpc>
              <a:spcBef>
                <a:spcPts val="720"/>
              </a:spcBef>
              <a:spcAft>
                <a:spcPts val="0"/>
              </a:spcAft>
              <a:buSzPts val="1300"/>
              <a:buNone/>
            </a:pPr>
            <a:r>
              <a:t/>
            </a:r>
            <a:endParaRPr/>
          </a:p>
        </p:txBody>
      </p:sp>
      <p:sp>
        <p:nvSpPr>
          <p:cNvPr id="530" name="Google Shape;530;p7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RESPIRATORS &amp; MASKS</a:t>
            </a:r>
            <a:endParaRPr/>
          </a:p>
        </p:txBody>
      </p:sp>
      <p:pic>
        <p:nvPicPr>
          <p:cNvPr id="531" name="Google Shape;531;p73"/>
          <p:cNvPicPr preferRelativeResize="0"/>
          <p:nvPr/>
        </p:nvPicPr>
        <p:blipFill rotWithShape="1">
          <a:blip r:embed="rId3">
            <a:alphaModFix/>
          </a:blip>
          <a:srcRect b="0" l="0" r="0" t="0"/>
          <a:stretch/>
        </p:blipFill>
        <p:spPr>
          <a:xfrm>
            <a:off x="1504825" y="2033206"/>
            <a:ext cx="6134350" cy="26652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4"/>
          <p:cNvSpPr txBox="1"/>
          <p:nvPr>
            <p:ph idx="1" type="body"/>
          </p:nvPr>
        </p:nvSpPr>
        <p:spPr>
          <a:xfrm>
            <a:off x="2884524" y="1542119"/>
            <a:ext cx="3369754" cy="572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t>Properly removing a respirator</a:t>
            </a:r>
            <a:endParaRPr/>
          </a:p>
          <a:p>
            <a:pPr indent="0" lvl="0" marL="0" rtl="0" algn="l">
              <a:lnSpc>
                <a:spcPct val="100000"/>
              </a:lnSpc>
              <a:spcBef>
                <a:spcPts val="720"/>
              </a:spcBef>
              <a:spcAft>
                <a:spcPts val="0"/>
              </a:spcAft>
              <a:buSzPts val="1300"/>
              <a:buNone/>
            </a:pPr>
            <a:r>
              <a:t/>
            </a:r>
            <a:endParaRPr/>
          </a:p>
        </p:txBody>
      </p:sp>
      <p:sp>
        <p:nvSpPr>
          <p:cNvPr id="537" name="Google Shape;537;p7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RESPIRATORS &amp; MASKS</a:t>
            </a:r>
            <a:endParaRPr/>
          </a:p>
        </p:txBody>
      </p:sp>
      <p:pic>
        <p:nvPicPr>
          <p:cNvPr id="538" name="Google Shape;538;p74"/>
          <p:cNvPicPr preferRelativeResize="0"/>
          <p:nvPr/>
        </p:nvPicPr>
        <p:blipFill rotWithShape="1">
          <a:blip r:embed="rId3">
            <a:alphaModFix/>
          </a:blip>
          <a:srcRect b="0" l="0" r="0" t="0"/>
          <a:stretch/>
        </p:blipFill>
        <p:spPr>
          <a:xfrm>
            <a:off x="1756095" y="2042084"/>
            <a:ext cx="5631809" cy="25884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5"/>
          <p:cNvSpPr txBox="1"/>
          <p:nvPr>
            <p:ph idx="1" type="body"/>
          </p:nvPr>
        </p:nvSpPr>
        <p:spPr>
          <a:xfrm>
            <a:off x="705222" y="1410108"/>
            <a:ext cx="7879485" cy="186575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solidFill>
                  <a:schemeClr val="dk1"/>
                </a:solidFill>
              </a:rPr>
              <a:t>Due to the COVID-19 pandemic, the use of face shields and goggles is recommended when there is no BSC in the facility. </a:t>
            </a:r>
            <a:endParaRPr/>
          </a:p>
          <a:p>
            <a:pPr indent="-228600" lvl="0" marL="457200" rtl="0" algn="l">
              <a:lnSpc>
                <a:spcPct val="100000"/>
              </a:lnSpc>
              <a:spcBef>
                <a:spcPts val="720"/>
              </a:spcBef>
              <a:spcAft>
                <a:spcPts val="0"/>
              </a:spcAft>
              <a:buSzPts val="1300"/>
              <a:buNone/>
            </a:pPr>
            <a:r>
              <a:t/>
            </a:r>
            <a:endParaRPr/>
          </a:p>
        </p:txBody>
      </p:sp>
      <p:sp>
        <p:nvSpPr>
          <p:cNvPr id="544" name="Google Shape;544;p7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PERSONAL PROTECTIVE EQUIPMENT: </a:t>
            </a:r>
            <a:br>
              <a:rPr b="1" lang="en-US"/>
            </a:br>
            <a:r>
              <a:rPr b="1" lang="en-US"/>
              <a:t>FACE SHIELDS &amp; GOGGLES</a:t>
            </a:r>
            <a:endParaRPr/>
          </a:p>
        </p:txBody>
      </p:sp>
      <p:pic>
        <p:nvPicPr>
          <p:cNvPr id="545" name="Google Shape;545;p75"/>
          <p:cNvPicPr preferRelativeResize="0"/>
          <p:nvPr/>
        </p:nvPicPr>
        <p:blipFill rotWithShape="1">
          <a:blip r:embed="rId3">
            <a:alphaModFix/>
          </a:blip>
          <a:srcRect b="0" l="0" r="0" t="0"/>
          <a:stretch/>
        </p:blipFill>
        <p:spPr>
          <a:xfrm>
            <a:off x="5177803" y="2786589"/>
            <a:ext cx="1387081" cy="1050329"/>
          </a:xfrm>
          <a:prstGeom prst="rect">
            <a:avLst/>
          </a:prstGeom>
          <a:noFill/>
          <a:ln>
            <a:noFill/>
          </a:ln>
        </p:spPr>
      </p:pic>
      <p:pic>
        <p:nvPicPr>
          <p:cNvPr id="546" name="Google Shape;546;p75"/>
          <p:cNvPicPr preferRelativeResize="0"/>
          <p:nvPr/>
        </p:nvPicPr>
        <p:blipFill rotWithShape="1">
          <a:blip r:embed="rId4">
            <a:alphaModFix/>
          </a:blip>
          <a:srcRect b="0" l="0" r="0" t="0"/>
          <a:stretch/>
        </p:blipFill>
        <p:spPr>
          <a:xfrm>
            <a:off x="2197735" y="2571750"/>
            <a:ext cx="1387081" cy="14800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6"/>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200">
                <a:solidFill>
                  <a:schemeClr val="dk1"/>
                </a:solidFill>
              </a:rPr>
              <a:t>BIOSAFETY CABINETS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Introduction</a:t>
            </a:r>
            <a:endParaRPr/>
          </a:p>
        </p:txBody>
      </p:sp>
      <p:sp>
        <p:nvSpPr>
          <p:cNvPr id="358" name="Google Shape;358;p50"/>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800"/>
              <a:buNone/>
            </a:pPr>
            <a:r>
              <a:rPr lang="en-US" sz="2000"/>
              <a:t>This module introduces biosafety measures and procedures for specimen collection and referral.</a:t>
            </a:r>
            <a:endParaRPr/>
          </a:p>
          <a:p>
            <a:pPr indent="0" lvl="0" marL="139700" rtl="0" algn="l">
              <a:lnSpc>
                <a:spcPct val="100000"/>
              </a:lnSpc>
              <a:spcBef>
                <a:spcPts val="0"/>
              </a:spcBef>
              <a:spcAft>
                <a:spcPts val="0"/>
              </a:spcAft>
              <a:buSzPts val="1800"/>
              <a:buNone/>
            </a:pPr>
            <a:r>
              <a:t/>
            </a:r>
            <a:endParaRPr sz="2000"/>
          </a:p>
          <a:p>
            <a:pPr indent="0" lvl="0" marL="139700" rtl="0" algn="l">
              <a:lnSpc>
                <a:spcPct val="100000"/>
              </a:lnSpc>
              <a:spcBef>
                <a:spcPts val="0"/>
              </a:spcBef>
              <a:spcAft>
                <a:spcPts val="0"/>
              </a:spcAft>
              <a:buSzPts val="1800"/>
              <a:buNone/>
            </a:pPr>
            <a:r>
              <a:rPr lang="en-US" sz="2000"/>
              <a:t>These measures are specific to use of the Truenat rapid molecular test</a:t>
            </a:r>
            <a:endParaRPr/>
          </a:p>
          <a:p>
            <a:pPr indent="0" lvl="0" marL="139700" rtl="0" algn="l">
              <a:lnSpc>
                <a:spcPct val="100000"/>
              </a:lnSpc>
              <a:spcBef>
                <a:spcPts val="0"/>
              </a:spcBef>
              <a:spcAft>
                <a:spcPts val="0"/>
              </a:spcAft>
              <a:buSzPts val="1800"/>
              <a:buNone/>
            </a:pPr>
            <a:r>
              <a:t/>
            </a:r>
            <a:endParaRPr sz="2000"/>
          </a:p>
          <a:p>
            <a:pPr indent="0" lvl="0" marL="139700" rtl="0" algn="l">
              <a:lnSpc>
                <a:spcPct val="100000"/>
              </a:lnSpc>
              <a:spcBef>
                <a:spcPts val="0"/>
              </a:spcBef>
              <a:spcAft>
                <a:spcPts val="0"/>
              </a:spcAft>
              <a:buSzPts val="1800"/>
              <a:buNone/>
            </a:pPr>
            <a:r>
              <a:rPr lang="en-US" sz="2000"/>
              <a:t>Information in this module is informed by the </a:t>
            </a:r>
            <a:r>
              <a:rPr lang="en-US" sz="2000" u="sng">
                <a:solidFill>
                  <a:schemeClr val="hlink"/>
                </a:solidFill>
                <a:hlinkClick r:id="rId3"/>
              </a:rPr>
              <a:t>Global Laboratory Initiative</a:t>
            </a:r>
            <a:r>
              <a:rPr lang="en-US" sz="2000"/>
              <a:t>’s “Laboratory Safety” handbook.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7"/>
          <p:cNvSpPr txBox="1"/>
          <p:nvPr>
            <p:ph idx="1" type="body"/>
          </p:nvPr>
        </p:nvSpPr>
        <p:spPr>
          <a:xfrm>
            <a:off x="705222" y="1359876"/>
            <a:ext cx="7396090" cy="323556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600"/>
              <a:t>Biosafety cabinets are categorized as Class I, Class II or Class III</a:t>
            </a:r>
            <a:endParaRPr/>
          </a:p>
          <a:p>
            <a:pPr indent="-285750" lvl="0" marL="285750" rtl="0" algn="l">
              <a:lnSpc>
                <a:spcPct val="100000"/>
              </a:lnSpc>
              <a:spcBef>
                <a:spcPts val="720"/>
              </a:spcBef>
              <a:spcAft>
                <a:spcPts val="0"/>
              </a:spcAft>
              <a:buSzPts val="1300"/>
              <a:buChar char="●"/>
            </a:pPr>
            <a:r>
              <a:rPr lang="en-US" sz="1600"/>
              <a:t>Class II BSCs draw around 70% of purified air from the HEPA filter above the work area and around 30% air through the front grille.</a:t>
            </a:r>
            <a:endParaRPr/>
          </a:p>
          <a:p>
            <a:pPr indent="-285750" lvl="0" marL="285750" rtl="0" algn="l">
              <a:lnSpc>
                <a:spcPct val="100000"/>
              </a:lnSpc>
              <a:spcBef>
                <a:spcPts val="720"/>
              </a:spcBef>
              <a:spcAft>
                <a:spcPts val="0"/>
              </a:spcAft>
              <a:buSzPts val="1300"/>
              <a:buChar char="●"/>
            </a:pPr>
            <a:r>
              <a:rPr lang="en-US" sz="1600"/>
              <a:t>Class II provides protection for the user, environment and the work area.</a:t>
            </a:r>
            <a:endParaRPr/>
          </a:p>
          <a:p>
            <a:pPr indent="-285750" lvl="0" marL="285750" rtl="0" algn="l">
              <a:lnSpc>
                <a:spcPct val="100000"/>
              </a:lnSpc>
              <a:spcBef>
                <a:spcPts val="720"/>
              </a:spcBef>
              <a:spcAft>
                <a:spcPts val="0"/>
              </a:spcAft>
              <a:buSzPts val="1300"/>
              <a:buChar char="●"/>
            </a:pPr>
            <a:r>
              <a:rPr lang="en-US" sz="1600"/>
              <a:t>There are four types of Class II: A1, A2, B1 and B2</a:t>
            </a:r>
            <a:endParaRPr/>
          </a:p>
          <a:p>
            <a:pPr indent="-311150" lvl="1" marL="914400" rtl="0" algn="l">
              <a:lnSpc>
                <a:spcPct val="100000"/>
              </a:lnSpc>
              <a:spcBef>
                <a:spcPts val="720"/>
              </a:spcBef>
              <a:spcAft>
                <a:spcPts val="0"/>
              </a:spcAft>
              <a:buSzPts val="1300"/>
              <a:buChar char="○"/>
            </a:pPr>
            <a:r>
              <a:rPr lang="en-US" sz="1600"/>
              <a:t>Class II, Type A2 BSCs are recommended for all TB work; however, they are not necessary for Truenat</a:t>
            </a:r>
            <a:endParaRPr sz="1600"/>
          </a:p>
          <a:p>
            <a:pPr indent="0" lvl="0" marL="0" rtl="0" algn="l">
              <a:lnSpc>
                <a:spcPct val="100000"/>
              </a:lnSpc>
              <a:spcBef>
                <a:spcPts val="720"/>
              </a:spcBef>
              <a:spcAft>
                <a:spcPts val="0"/>
              </a:spcAft>
              <a:buSzPts val="1300"/>
              <a:buNone/>
            </a:pPr>
            <a:r>
              <a:t/>
            </a:r>
            <a:endParaRPr sz="1600"/>
          </a:p>
          <a:p>
            <a:pPr indent="0" lvl="0" marL="0" rtl="0" algn="l">
              <a:lnSpc>
                <a:spcPct val="100000"/>
              </a:lnSpc>
              <a:spcBef>
                <a:spcPts val="720"/>
              </a:spcBef>
              <a:spcAft>
                <a:spcPts val="0"/>
              </a:spcAft>
              <a:buSzPts val="1300"/>
              <a:buNone/>
            </a:pPr>
            <a:r>
              <a:t/>
            </a:r>
            <a:endParaRPr sz="1600"/>
          </a:p>
          <a:p>
            <a:pPr indent="-228600" lvl="0" marL="457200" rtl="0" algn="l">
              <a:lnSpc>
                <a:spcPct val="100000"/>
              </a:lnSpc>
              <a:spcBef>
                <a:spcPts val="720"/>
              </a:spcBef>
              <a:spcAft>
                <a:spcPts val="0"/>
              </a:spcAft>
              <a:buSzPts val="1300"/>
              <a:buNone/>
            </a:pPr>
            <a:r>
              <a:t/>
            </a:r>
            <a:endParaRPr sz="1800"/>
          </a:p>
        </p:txBody>
      </p:sp>
      <p:sp>
        <p:nvSpPr>
          <p:cNvPr id="557" name="Google Shape;557;p7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BIOSAFETY CABINETS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8"/>
          <p:cNvSpPr txBox="1"/>
          <p:nvPr>
            <p:ph idx="1" type="body"/>
          </p:nvPr>
        </p:nvSpPr>
        <p:spPr>
          <a:xfrm>
            <a:off x="183750" y="730500"/>
            <a:ext cx="8776500" cy="390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sz="1350"/>
              <a:t>Near p</a:t>
            </a:r>
            <a:r>
              <a:rPr lang="en-US" sz="1350"/>
              <a:t>oint of care assays, like Truenat, can be performed on the bench without BSC with the following essential minimum biosafety measures for a TB </a:t>
            </a:r>
            <a:r>
              <a:rPr lang="en-US" sz="1350"/>
              <a:t>laboratory:</a:t>
            </a:r>
            <a:endParaRPr sz="1350"/>
          </a:p>
          <a:p>
            <a:pPr indent="0" lvl="0" marL="0" rtl="0" algn="l">
              <a:lnSpc>
                <a:spcPct val="100000"/>
              </a:lnSpc>
              <a:spcBef>
                <a:spcPts val="720"/>
              </a:spcBef>
              <a:spcAft>
                <a:spcPts val="0"/>
              </a:spcAft>
              <a:buSzPts val="1300"/>
              <a:buNone/>
            </a:pPr>
            <a:r>
              <a:t/>
            </a:r>
            <a:endParaRPr sz="1350"/>
          </a:p>
          <a:p>
            <a:pPr indent="-346075" lvl="0" marL="342900" rtl="0" algn="l">
              <a:lnSpc>
                <a:spcPct val="100000"/>
              </a:lnSpc>
              <a:spcBef>
                <a:spcPts val="720"/>
              </a:spcBef>
              <a:spcAft>
                <a:spcPts val="0"/>
              </a:spcAft>
              <a:buSzPts val="1350"/>
              <a:buAutoNum type="arabicPeriod"/>
            </a:pPr>
            <a:r>
              <a:rPr lang="en-US" sz="1350"/>
              <a:t>Adequate ventilation and directional airflow* are required</a:t>
            </a:r>
            <a:endParaRPr sz="1350"/>
          </a:p>
          <a:p>
            <a:pPr indent="-346075" lvl="0" marL="342900" rtl="0" algn="l">
              <a:lnSpc>
                <a:spcPct val="100000"/>
              </a:lnSpc>
              <a:spcBef>
                <a:spcPts val="720"/>
              </a:spcBef>
              <a:spcAft>
                <a:spcPts val="0"/>
              </a:spcAft>
              <a:buSzPts val="1350"/>
              <a:buAutoNum type="arabicPeriod"/>
            </a:pPr>
            <a:r>
              <a:rPr lang="en-US" sz="1350"/>
              <a:t>Bench spaces should be separate from areas where samples are received, and from administrative areas e.g. paperwork and telephones</a:t>
            </a:r>
            <a:endParaRPr sz="1350"/>
          </a:p>
          <a:p>
            <a:pPr indent="-346075" lvl="0" marL="342900" rtl="0" algn="l">
              <a:lnSpc>
                <a:spcPct val="100000"/>
              </a:lnSpc>
              <a:spcBef>
                <a:spcPts val="720"/>
              </a:spcBef>
              <a:spcAft>
                <a:spcPts val="0"/>
              </a:spcAft>
              <a:buSzPts val="1350"/>
              <a:buAutoNum type="arabicPeriod"/>
            </a:pPr>
            <a:r>
              <a:rPr lang="en-US" sz="1350"/>
              <a:t>Appropriate PPE and w</a:t>
            </a:r>
            <a:r>
              <a:rPr lang="en-US" sz="1350"/>
              <a:t>ell-trained staff on Good Laboratory Practice</a:t>
            </a:r>
            <a:endParaRPr sz="1350"/>
          </a:p>
          <a:p>
            <a:pPr indent="-346075" lvl="0" marL="342900" rtl="0" algn="l">
              <a:lnSpc>
                <a:spcPct val="100000"/>
              </a:lnSpc>
              <a:spcBef>
                <a:spcPts val="720"/>
              </a:spcBef>
              <a:spcAft>
                <a:spcPts val="0"/>
              </a:spcAft>
              <a:buSzPts val="1350"/>
              <a:buAutoNum type="arabicPeriod"/>
            </a:pPr>
            <a:r>
              <a:rPr lang="en-US" sz="1350"/>
              <a:t>Bench tops should be impervious to water, and resistant to the chemicals and disinfectants used in the laboratory </a:t>
            </a:r>
            <a:endParaRPr sz="1350"/>
          </a:p>
          <a:p>
            <a:pPr indent="-346075" lvl="0" marL="342900" rtl="0" algn="l">
              <a:lnSpc>
                <a:spcPct val="100000"/>
              </a:lnSpc>
              <a:spcBef>
                <a:spcPts val="720"/>
              </a:spcBef>
              <a:spcAft>
                <a:spcPts val="0"/>
              </a:spcAft>
              <a:buSzPts val="1350"/>
              <a:buAutoNum type="arabicPeriod"/>
            </a:pPr>
            <a:r>
              <a:rPr lang="en-US" sz="1350"/>
              <a:t>Storage space must be adequate to hold supplies for immediate use and prevent clutter on bench tops.</a:t>
            </a:r>
            <a:endParaRPr sz="1350"/>
          </a:p>
          <a:p>
            <a:pPr indent="-346075" lvl="0" marL="342900" rtl="0" algn="l">
              <a:lnSpc>
                <a:spcPct val="100000"/>
              </a:lnSpc>
              <a:spcBef>
                <a:spcPts val="720"/>
              </a:spcBef>
              <a:spcAft>
                <a:spcPts val="0"/>
              </a:spcAft>
              <a:buSzPts val="1350"/>
              <a:buAutoNum type="arabicPeriod"/>
            </a:pPr>
            <a:r>
              <a:rPr lang="en-US" sz="1350"/>
              <a:t>Minimising the generation of aerosols by using good microbiological techniques </a:t>
            </a:r>
            <a:endParaRPr sz="1350"/>
          </a:p>
          <a:p>
            <a:pPr indent="-346075" lvl="0" marL="342900" rtl="0" algn="l">
              <a:lnSpc>
                <a:spcPct val="100000"/>
              </a:lnSpc>
              <a:spcBef>
                <a:spcPts val="720"/>
              </a:spcBef>
              <a:spcAft>
                <a:spcPts val="0"/>
              </a:spcAft>
              <a:buSzPts val="1350"/>
              <a:buAutoNum type="arabicPeriod"/>
            </a:pPr>
            <a:r>
              <a:rPr lang="en-US" sz="1350"/>
              <a:t>Appropriate handling of leaking sample containers (e.g., decontaminate container before processing, or discard and request a fresh sample)</a:t>
            </a:r>
            <a:endParaRPr sz="1350"/>
          </a:p>
          <a:p>
            <a:pPr indent="-228600" lvl="0" marL="457200" rtl="0" algn="l">
              <a:lnSpc>
                <a:spcPct val="100000"/>
              </a:lnSpc>
              <a:spcBef>
                <a:spcPts val="720"/>
              </a:spcBef>
              <a:spcAft>
                <a:spcPts val="0"/>
              </a:spcAft>
              <a:buSzPts val="1300"/>
              <a:buNone/>
            </a:pPr>
            <a:r>
              <a:t/>
            </a:r>
            <a:endParaRPr sz="1800"/>
          </a:p>
        </p:txBody>
      </p:sp>
      <p:sp>
        <p:nvSpPr>
          <p:cNvPr id="563" name="Google Shape;563;p78"/>
          <p:cNvSpPr txBox="1"/>
          <p:nvPr>
            <p:ph type="title"/>
          </p:nvPr>
        </p:nvSpPr>
        <p:spPr>
          <a:xfrm>
            <a:off x="183747" y="17210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PERFORMING TESTS WITHOUT BSC</a:t>
            </a:r>
            <a:endParaRPr/>
          </a:p>
        </p:txBody>
      </p:sp>
      <p:sp>
        <p:nvSpPr>
          <p:cNvPr id="564" name="Google Shape;564;p78"/>
          <p:cNvSpPr txBox="1"/>
          <p:nvPr/>
        </p:nvSpPr>
        <p:spPr>
          <a:xfrm>
            <a:off x="5825700" y="4804800"/>
            <a:ext cx="331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u="sng">
                <a:solidFill>
                  <a:schemeClr val="hlink"/>
                </a:solidFill>
                <a:latin typeface="Montserrat"/>
                <a:ea typeface="Montserrat"/>
                <a:cs typeface="Montserrat"/>
                <a:sym typeface="Montserrat"/>
                <a:hlinkClick r:id="rId3"/>
              </a:rPr>
              <a:t>Tuberculosis laboratory biosafety manual, WHO</a:t>
            </a:r>
            <a:endParaRPr sz="1000">
              <a:latin typeface="Montserrat"/>
              <a:ea typeface="Montserrat"/>
              <a:cs typeface="Montserrat"/>
              <a:sym typeface="Montserrat"/>
            </a:endParaRPr>
          </a:p>
        </p:txBody>
      </p:sp>
      <p:sp>
        <p:nvSpPr>
          <p:cNvPr id="565" name="Google Shape;565;p78"/>
          <p:cNvSpPr txBox="1"/>
          <p:nvPr/>
        </p:nvSpPr>
        <p:spPr>
          <a:xfrm>
            <a:off x="0" y="4497000"/>
            <a:ext cx="9144000" cy="307800"/>
          </a:xfrm>
          <a:prstGeom prst="rect">
            <a:avLst/>
          </a:prstGeom>
          <a:noFill/>
          <a:ln>
            <a:noFill/>
          </a:ln>
        </p:spPr>
        <p:txBody>
          <a:bodyPr anchorCtr="0" anchor="t" bIns="91425" lIns="91425" spcFirstLastPara="1" rIns="91425" wrap="square" tIns="91425">
            <a:spAutoFit/>
          </a:bodyPr>
          <a:lstStyle/>
          <a:p>
            <a:pPr indent="0" lvl="0" marL="0" rtl="0" algn="l">
              <a:spcBef>
                <a:spcPts val="720"/>
              </a:spcBef>
              <a:spcAft>
                <a:spcPts val="0"/>
              </a:spcAft>
              <a:buNone/>
            </a:pPr>
            <a:r>
              <a:rPr lang="en-US" sz="800">
                <a:solidFill>
                  <a:schemeClr val="dk1"/>
                </a:solidFill>
                <a:latin typeface="Montserrat"/>
                <a:ea typeface="Montserrat"/>
                <a:cs typeface="Montserrat"/>
                <a:sym typeface="Montserrat"/>
              </a:rPr>
              <a:t>*air flows </a:t>
            </a:r>
            <a:r>
              <a:rPr lang="en-US" sz="800">
                <a:solidFill>
                  <a:schemeClr val="dk1"/>
                </a:solidFill>
                <a:latin typeface="Montserrat"/>
                <a:ea typeface="Montserrat"/>
                <a:cs typeface="Montserrat"/>
                <a:sym typeface="Montserrat"/>
              </a:rPr>
              <a:t>from the technician, across the work area along with potentially infectious material, then away from occupied areas of the room and outside the laboratory</a:t>
            </a:r>
            <a:endParaRPr sz="6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9"/>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solidFill>
                  <a:schemeClr val="dk1"/>
                </a:solidFill>
              </a:rPr>
              <a:t>GENERATION AND PREVENTION OF AEROSOLS</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GENERATING AEROSOLS</a:t>
            </a:r>
            <a:endParaRPr/>
          </a:p>
        </p:txBody>
      </p:sp>
      <p:sp>
        <p:nvSpPr>
          <p:cNvPr id="576" name="Google Shape;576;p80"/>
          <p:cNvSpPr txBox="1"/>
          <p:nvPr/>
        </p:nvSpPr>
        <p:spPr>
          <a:xfrm>
            <a:off x="541065" y="1395386"/>
            <a:ext cx="7905049" cy="3235569"/>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720"/>
              </a:spcBef>
              <a:spcAft>
                <a:spcPts val="0"/>
              </a:spcAft>
              <a:buClr>
                <a:schemeClr val="dk1"/>
              </a:buClr>
              <a:buSzPts val="1300"/>
              <a:buFont typeface="Montserrat"/>
              <a:buNone/>
            </a:pPr>
            <a:r>
              <a:rPr b="0" i="0" lang="en-US" sz="1400" u="none" cap="none" strike="noStrike">
                <a:solidFill>
                  <a:schemeClr val="dk1"/>
                </a:solidFill>
                <a:latin typeface="Montserrat"/>
                <a:ea typeface="Montserrat"/>
                <a:cs typeface="Montserrat"/>
                <a:sym typeface="Montserrat"/>
              </a:rPr>
              <a:t>In the TB laboratory, all aerosols should be considered as potentially infectious. Aerosols are capable of being inhaled and establishing infection. Once they settle onto a surface, they are not re-aerosolised, and are no longer infective. However, they may contaminate specimens, equipment, consumables, and reagents creating a cross-contamination risk.</a:t>
            </a:r>
            <a:endParaRPr b="0" i="0" sz="1400" u="none" cap="none" strike="noStrike">
              <a:solidFill>
                <a:srgbClr val="000000"/>
              </a:solidFill>
              <a:latin typeface="Arial"/>
              <a:ea typeface="Arial"/>
              <a:cs typeface="Arial"/>
              <a:sym typeface="Arial"/>
            </a:endParaRPr>
          </a:p>
          <a:p>
            <a:pPr indent="0" lvl="0" marL="228600" marR="0" rtl="0" algn="l">
              <a:lnSpc>
                <a:spcPct val="100000"/>
              </a:lnSpc>
              <a:spcBef>
                <a:spcPts val="720"/>
              </a:spcBef>
              <a:spcAft>
                <a:spcPts val="0"/>
              </a:spcAft>
              <a:buClr>
                <a:schemeClr val="dk1"/>
              </a:buClr>
              <a:buSzPts val="1300"/>
              <a:buFont typeface="Montserrat"/>
              <a:buNone/>
            </a:pPr>
            <a:r>
              <a:t/>
            </a:r>
            <a:endParaRPr b="0" i="0" sz="1400" u="none" cap="none" strike="noStrike">
              <a:solidFill>
                <a:schemeClr val="dk1"/>
              </a:solidFill>
              <a:latin typeface="Montserrat"/>
              <a:ea typeface="Montserrat"/>
              <a:cs typeface="Montserrat"/>
              <a:sym typeface="Montserrat"/>
            </a:endParaRPr>
          </a:p>
          <a:p>
            <a:pPr indent="0" lvl="0" marL="228600" marR="0" rtl="0" algn="l">
              <a:lnSpc>
                <a:spcPct val="100000"/>
              </a:lnSpc>
              <a:spcBef>
                <a:spcPts val="720"/>
              </a:spcBef>
              <a:spcAft>
                <a:spcPts val="0"/>
              </a:spcAft>
              <a:buClr>
                <a:schemeClr val="dk1"/>
              </a:buClr>
              <a:buSzPts val="1300"/>
              <a:buFont typeface="Montserrat"/>
              <a:buNone/>
            </a:pPr>
            <a:r>
              <a:rPr b="0" i="0" lang="en-US" sz="1400" u="none" cap="none" strike="noStrike">
                <a:solidFill>
                  <a:schemeClr val="dk1"/>
                </a:solidFill>
                <a:latin typeface="Montserrat"/>
                <a:ea typeface="Montserrat"/>
                <a:cs typeface="Montserrat"/>
                <a:sym typeface="Montserrat"/>
              </a:rPr>
              <a:t>High-risk procedures and practices that may increase the potential of creating aerosols (which then become droplet nuclei) include</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400" u="none" cap="none" strike="noStrike">
                <a:solidFill>
                  <a:schemeClr val="dk1"/>
                </a:solidFill>
                <a:latin typeface="Montserrat"/>
                <a:ea typeface="Montserrat"/>
                <a:cs typeface="Montserrat"/>
                <a:sym typeface="Montserrat"/>
              </a:rPr>
              <a:t>Mechanical (vortexing, centrifugation, shaking)</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400" u="none" cap="none" strike="noStrike">
                <a:solidFill>
                  <a:schemeClr val="dk1"/>
                </a:solidFill>
                <a:latin typeface="Montserrat"/>
                <a:ea typeface="Montserrat"/>
                <a:cs typeface="Montserrat"/>
                <a:sym typeface="Montserrat"/>
              </a:rPr>
              <a:t>Pouring/tipping</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720"/>
              </a:spcBef>
              <a:spcAft>
                <a:spcPts val="0"/>
              </a:spcAft>
              <a:buClr>
                <a:schemeClr val="dk1"/>
              </a:buClr>
              <a:buSzPts val="1300"/>
              <a:buFont typeface="Montserrat"/>
              <a:buChar char="●"/>
            </a:pPr>
            <a:r>
              <a:rPr b="0" i="0" lang="en-US" sz="1400" u="none" cap="none" strike="noStrike">
                <a:solidFill>
                  <a:schemeClr val="dk1"/>
                </a:solidFill>
                <a:latin typeface="Montserrat"/>
                <a:ea typeface="Montserrat"/>
                <a:cs typeface="Montserrat"/>
                <a:sym typeface="Montserrat"/>
              </a:rPr>
              <a:t>Pipetting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MINIMIZING AEROSOL FORMATION</a:t>
            </a:r>
            <a:endParaRPr/>
          </a:p>
        </p:txBody>
      </p:sp>
      <p:sp>
        <p:nvSpPr>
          <p:cNvPr id="582" name="Google Shape;582;p81"/>
          <p:cNvSpPr txBox="1"/>
          <p:nvPr>
            <p:ph idx="2" type="body"/>
          </p:nvPr>
        </p:nvSpPr>
        <p:spPr>
          <a:xfrm>
            <a:off x="4208166" y="1312533"/>
            <a:ext cx="4608155" cy="29814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lang="en-US" sz="1600"/>
              <a:t>This ensures:</a:t>
            </a:r>
            <a:endParaRPr/>
          </a:p>
          <a:p>
            <a:pPr indent="-342900" lvl="0" marL="488950" rtl="0" algn="l">
              <a:lnSpc>
                <a:spcPct val="100000"/>
              </a:lnSpc>
              <a:spcBef>
                <a:spcPts val="0"/>
              </a:spcBef>
              <a:spcAft>
                <a:spcPts val="0"/>
              </a:spcAft>
              <a:buSzPts val="1300"/>
              <a:buFont typeface="Arial"/>
              <a:buAutoNum type="arabicPeriod"/>
            </a:pPr>
            <a:r>
              <a:rPr lang="en-US" sz="1600"/>
              <a:t>Adequate liquefaction of samples will enable complete exposure of TB bacilli to lysis buffer</a:t>
            </a:r>
            <a:endParaRPr/>
          </a:p>
          <a:p>
            <a:pPr indent="-342900" lvl="0" marL="488950" rtl="0" algn="l">
              <a:lnSpc>
                <a:spcPct val="100000"/>
              </a:lnSpc>
              <a:spcBef>
                <a:spcPts val="0"/>
              </a:spcBef>
              <a:spcAft>
                <a:spcPts val="0"/>
              </a:spcAft>
              <a:buSzPts val="1300"/>
              <a:buFont typeface="Arial"/>
              <a:buAutoNum type="arabicPeriod"/>
            </a:pPr>
            <a:r>
              <a:rPr lang="en-US" sz="1600"/>
              <a:t>Pipettable consistency of the sample to prevent forceful pipetting</a:t>
            </a:r>
            <a:endParaRPr/>
          </a:p>
          <a:p>
            <a:pPr indent="-342900" lvl="0" marL="488950" rtl="0" algn="l">
              <a:lnSpc>
                <a:spcPct val="100000"/>
              </a:lnSpc>
              <a:spcBef>
                <a:spcPts val="0"/>
              </a:spcBef>
              <a:spcAft>
                <a:spcPts val="0"/>
              </a:spcAft>
              <a:buSzPts val="1300"/>
              <a:buFont typeface="Arial"/>
              <a:buAutoNum type="arabicPeriod"/>
            </a:pPr>
            <a:r>
              <a:rPr lang="en-US" sz="1600"/>
              <a:t>Settlement of aerosols possibly produced during swirling/gentle mixing</a:t>
            </a:r>
            <a:endParaRPr/>
          </a:p>
          <a:p>
            <a:pPr indent="-260350" lvl="0" marL="488950" rtl="0" algn="l">
              <a:lnSpc>
                <a:spcPct val="100000"/>
              </a:lnSpc>
              <a:spcBef>
                <a:spcPts val="0"/>
              </a:spcBef>
              <a:spcAft>
                <a:spcPts val="0"/>
              </a:spcAft>
              <a:buSzPts val="1300"/>
              <a:buFont typeface="Arial"/>
              <a:buNone/>
            </a:pPr>
            <a:r>
              <a:t/>
            </a:r>
            <a:endParaRPr sz="1800"/>
          </a:p>
        </p:txBody>
      </p:sp>
      <p:pic>
        <p:nvPicPr>
          <p:cNvPr id="583" name="Google Shape;583;p81"/>
          <p:cNvPicPr preferRelativeResize="0"/>
          <p:nvPr/>
        </p:nvPicPr>
        <p:blipFill rotWithShape="1">
          <a:blip r:embed="rId3">
            <a:alphaModFix/>
          </a:blip>
          <a:srcRect b="0" l="0" r="0" t="0"/>
          <a:stretch/>
        </p:blipFill>
        <p:spPr>
          <a:xfrm>
            <a:off x="1332858" y="2448770"/>
            <a:ext cx="1399314" cy="1403614"/>
          </a:xfrm>
          <a:prstGeom prst="rect">
            <a:avLst/>
          </a:prstGeom>
          <a:noFill/>
          <a:ln>
            <a:noFill/>
          </a:ln>
        </p:spPr>
      </p:pic>
      <p:sp>
        <p:nvSpPr>
          <p:cNvPr id="584" name="Google Shape;584;p81"/>
          <p:cNvSpPr txBox="1"/>
          <p:nvPr/>
        </p:nvSpPr>
        <p:spPr>
          <a:xfrm>
            <a:off x="535863" y="1234720"/>
            <a:ext cx="3276600" cy="1045675"/>
          </a:xfrm>
          <a:prstGeom prst="rect">
            <a:avLst/>
          </a:prstGeom>
          <a:noFill/>
          <a:ln>
            <a:noFill/>
          </a:ln>
        </p:spPr>
        <p:txBody>
          <a:bodyPr anchorCtr="0" anchor="t" bIns="91425" lIns="91425" spcFirstLastPara="1" rIns="91425" wrap="square" tIns="91425">
            <a:noAutofit/>
          </a:bodyPr>
          <a:lstStyle/>
          <a:p>
            <a:pPr indent="0" lvl="0" marL="146050" marR="0" rtl="0" algn="l">
              <a:lnSpc>
                <a:spcPct val="100000"/>
              </a:lnSpc>
              <a:spcBef>
                <a:spcPts val="0"/>
              </a:spcBef>
              <a:spcAft>
                <a:spcPts val="0"/>
              </a:spcAft>
              <a:buClr>
                <a:schemeClr val="dk1"/>
              </a:buClr>
              <a:buSzPts val="1300"/>
              <a:buFont typeface="Montserrat"/>
              <a:buNone/>
            </a:pPr>
            <a:r>
              <a:rPr b="1" i="0" lang="en-US" sz="1600" u="none" cap="none" strike="noStrike">
                <a:solidFill>
                  <a:schemeClr val="dk1"/>
                </a:solidFill>
                <a:latin typeface="Montserrat"/>
                <a:ea typeface="Montserrat"/>
                <a:cs typeface="Montserrat"/>
                <a:sym typeface="Montserrat"/>
              </a:rPr>
              <a:t>Allow enough contact time of liquefaction buffer to sample, including adequate standing time.</a:t>
            </a:r>
            <a:endParaRPr b="0" i="0" sz="1400" u="none" cap="none" strike="noStrike">
              <a:solidFill>
                <a:srgbClr val="000000"/>
              </a:solidFill>
              <a:latin typeface="Arial"/>
              <a:ea typeface="Arial"/>
              <a:cs typeface="Arial"/>
              <a:sym typeface="Arial"/>
            </a:endParaRPr>
          </a:p>
        </p:txBody>
      </p:sp>
      <p:sp>
        <p:nvSpPr>
          <p:cNvPr id="585" name="Google Shape;585;p81"/>
          <p:cNvSpPr txBox="1"/>
          <p:nvPr/>
        </p:nvSpPr>
        <p:spPr>
          <a:xfrm>
            <a:off x="835086" y="4588741"/>
            <a:ext cx="7851372" cy="1045675"/>
          </a:xfrm>
          <a:prstGeom prst="rect">
            <a:avLst/>
          </a:prstGeom>
          <a:noFill/>
          <a:ln>
            <a:noFill/>
          </a:ln>
        </p:spPr>
        <p:txBody>
          <a:bodyPr anchorCtr="0" anchor="t" bIns="91425" lIns="91425" spcFirstLastPara="1" rIns="91425" wrap="square" tIns="91425">
            <a:noAutofit/>
          </a:bodyPr>
          <a:lstStyle/>
          <a:p>
            <a:pPr indent="0" lvl="0" marL="146050" marR="0" rtl="0" algn="l">
              <a:lnSpc>
                <a:spcPct val="100000"/>
              </a:lnSpc>
              <a:spcBef>
                <a:spcPts val="0"/>
              </a:spcBef>
              <a:spcAft>
                <a:spcPts val="0"/>
              </a:spcAft>
              <a:buClr>
                <a:schemeClr val="dk1"/>
              </a:buClr>
              <a:buSzPts val="1300"/>
              <a:buFont typeface="Montserrat"/>
              <a:buNone/>
            </a:pPr>
            <a:r>
              <a:rPr b="0" i="1" lang="en-US" sz="1400" u="none" cap="none" strike="noStrike">
                <a:solidFill>
                  <a:schemeClr val="dk1"/>
                </a:solidFill>
                <a:latin typeface="Montserrat"/>
                <a:ea typeface="Montserrat"/>
                <a:cs typeface="Montserrat"/>
                <a:sym typeface="Montserrat"/>
              </a:rPr>
              <a:t>Updated Guidelines on Handling of Specimens for TB Testing in the Presence of Coronavirus Disease (COVID-19) Community Transmission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2"/>
          <p:cNvSpPr txBox="1"/>
          <p:nvPr>
            <p:ph idx="1" type="body"/>
          </p:nvPr>
        </p:nvSpPr>
        <p:spPr>
          <a:xfrm>
            <a:off x="705223" y="1395387"/>
            <a:ext cx="2579516" cy="3235569"/>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720"/>
              </a:spcBef>
              <a:spcAft>
                <a:spcPts val="0"/>
              </a:spcAft>
              <a:buSzPts val="1300"/>
              <a:buNone/>
            </a:pPr>
            <a:r>
              <a:rPr lang="en-US" sz="1600"/>
              <a:t>1. Do not forcibly expel air from a pipette when aspirating the liquefied and lysed sputum sample</a:t>
            </a:r>
            <a:endParaRPr/>
          </a:p>
          <a:p>
            <a:pPr indent="-203200" lvl="0" marL="514350" rtl="0" algn="l">
              <a:lnSpc>
                <a:spcPct val="100000"/>
              </a:lnSpc>
              <a:spcBef>
                <a:spcPts val="720"/>
              </a:spcBef>
              <a:spcAft>
                <a:spcPts val="0"/>
              </a:spcAft>
              <a:buSzPts val="1300"/>
              <a:buNone/>
            </a:pPr>
            <a:r>
              <a:t/>
            </a:r>
            <a:endParaRPr sz="1400"/>
          </a:p>
          <a:p>
            <a:pPr indent="-203200" lvl="0" marL="514350" rtl="0" algn="l">
              <a:lnSpc>
                <a:spcPct val="100000"/>
              </a:lnSpc>
              <a:spcBef>
                <a:spcPts val="720"/>
              </a:spcBef>
              <a:spcAft>
                <a:spcPts val="0"/>
              </a:spcAft>
              <a:buSzPts val="1300"/>
              <a:buNone/>
            </a:pPr>
            <a:r>
              <a:t/>
            </a:r>
            <a:endParaRPr sz="1400"/>
          </a:p>
        </p:txBody>
      </p:sp>
      <p:sp>
        <p:nvSpPr>
          <p:cNvPr id="591" name="Google Shape;591;p8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MINIMIZING AEROSOL FORMATION</a:t>
            </a:r>
            <a:endParaRPr/>
          </a:p>
        </p:txBody>
      </p:sp>
      <p:pic>
        <p:nvPicPr>
          <p:cNvPr id="592" name="Google Shape;592;p82"/>
          <p:cNvPicPr preferRelativeResize="0"/>
          <p:nvPr/>
        </p:nvPicPr>
        <p:blipFill rotWithShape="1">
          <a:blip r:embed="rId3">
            <a:alphaModFix/>
          </a:blip>
          <a:srcRect b="0" l="0" r="0" t="0"/>
          <a:stretch/>
        </p:blipFill>
        <p:spPr>
          <a:xfrm>
            <a:off x="1653203" y="3011777"/>
            <a:ext cx="631602" cy="1796548"/>
          </a:xfrm>
          <a:prstGeom prst="rect">
            <a:avLst/>
          </a:prstGeom>
          <a:noFill/>
          <a:ln>
            <a:noFill/>
          </a:ln>
        </p:spPr>
      </p:pic>
      <p:sp>
        <p:nvSpPr>
          <p:cNvPr id="593" name="Google Shape;593;p82"/>
          <p:cNvSpPr txBox="1"/>
          <p:nvPr/>
        </p:nvSpPr>
        <p:spPr>
          <a:xfrm>
            <a:off x="3287080" y="1395387"/>
            <a:ext cx="2579517" cy="3235569"/>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720"/>
              </a:spcBef>
              <a:spcAft>
                <a:spcPts val="0"/>
              </a:spcAft>
              <a:buClr>
                <a:schemeClr val="dk1"/>
              </a:buClr>
              <a:buSzPts val="1300"/>
              <a:buFont typeface="Montserrat"/>
              <a:buNone/>
            </a:pPr>
            <a:r>
              <a:rPr b="0" i="0" lang="en-US" sz="1600" u="none" cap="none" strike="noStrike">
                <a:solidFill>
                  <a:schemeClr val="dk1"/>
                </a:solidFill>
                <a:latin typeface="Montserrat"/>
                <a:ea typeface="Montserrat"/>
                <a:cs typeface="Montserrat"/>
                <a:sym typeface="Montserrat"/>
              </a:rPr>
              <a:t>2. Place the pipette against the inner wall of the lysis buffer bottle when dispensing liquified sputum sample</a:t>
            </a:r>
            <a:endParaRPr b="0" i="0" sz="1400" u="none" cap="none" strike="noStrike">
              <a:solidFill>
                <a:srgbClr val="000000"/>
              </a:solidFill>
              <a:latin typeface="Arial"/>
              <a:ea typeface="Arial"/>
              <a:cs typeface="Arial"/>
              <a:sym typeface="Arial"/>
            </a:endParaRPr>
          </a:p>
          <a:p>
            <a:pPr indent="-203200" lvl="0" marL="514350" marR="0" rtl="0" algn="l">
              <a:lnSpc>
                <a:spcPct val="100000"/>
              </a:lnSpc>
              <a:spcBef>
                <a:spcPts val="720"/>
              </a:spcBef>
              <a:spcAft>
                <a:spcPts val="0"/>
              </a:spcAft>
              <a:buClr>
                <a:schemeClr val="dk1"/>
              </a:buClr>
              <a:buSzPts val="1300"/>
              <a:buFont typeface="Montserrat"/>
              <a:buNone/>
            </a:pPr>
            <a:r>
              <a:t/>
            </a:r>
            <a:endParaRPr b="0" i="0" sz="1400" u="none" cap="none" strike="noStrike">
              <a:solidFill>
                <a:schemeClr val="dk1"/>
              </a:solidFill>
              <a:latin typeface="Montserrat"/>
              <a:ea typeface="Montserrat"/>
              <a:cs typeface="Montserrat"/>
              <a:sym typeface="Montserrat"/>
            </a:endParaRPr>
          </a:p>
          <a:p>
            <a:pPr indent="-203200" lvl="0" marL="514350" marR="0" rtl="0" algn="l">
              <a:lnSpc>
                <a:spcPct val="100000"/>
              </a:lnSpc>
              <a:spcBef>
                <a:spcPts val="720"/>
              </a:spcBef>
              <a:spcAft>
                <a:spcPts val="0"/>
              </a:spcAft>
              <a:buClr>
                <a:schemeClr val="dk1"/>
              </a:buClr>
              <a:buSzPts val="1300"/>
              <a:buFont typeface="Montserrat"/>
              <a:buNone/>
            </a:pPr>
            <a:r>
              <a:t/>
            </a:r>
            <a:endParaRPr b="0" i="0" sz="1400" u="none" cap="none" strike="noStrike">
              <a:solidFill>
                <a:schemeClr val="dk1"/>
              </a:solidFill>
              <a:latin typeface="Montserrat"/>
              <a:ea typeface="Montserrat"/>
              <a:cs typeface="Montserrat"/>
              <a:sym typeface="Montserrat"/>
            </a:endParaRPr>
          </a:p>
        </p:txBody>
      </p:sp>
      <p:pic>
        <p:nvPicPr>
          <p:cNvPr id="594" name="Google Shape;594;p82"/>
          <p:cNvPicPr preferRelativeResize="0"/>
          <p:nvPr/>
        </p:nvPicPr>
        <p:blipFill rotWithShape="1">
          <a:blip r:embed="rId4">
            <a:alphaModFix/>
          </a:blip>
          <a:srcRect b="0" l="0" r="0" t="0"/>
          <a:stretch/>
        </p:blipFill>
        <p:spPr>
          <a:xfrm>
            <a:off x="4413609" y="3011777"/>
            <a:ext cx="695389" cy="1779587"/>
          </a:xfrm>
          <a:prstGeom prst="rect">
            <a:avLst/>
          </a:prstGeom>
          <a:noFill/>
          <a:ln>
            <a:noFill/>
          </a:ln>
        </p:spPr>
      </p:pic>
      <p:sp>
        <p:nvSpPr>
          <p:cNvPr id="595" name="Google Shape;595;p82"/>
          <p:cNvSpPr txBox="1"/>
          <p:nvPr/>
        </p:nvSpPr>
        <p:spPr>
          <a:xfrm>
            <a:off x="5866597" y="1395386"/>
            <a:ext cx="2579517" cy="3235569"/>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720"/>
              </a:spcBef>
              <a:spcAft>
                <a:spcPts val="0"/>
              </a:spcAft>
              <a:buClr>
                <a:schemeClr val="dk1"/>
              </a:buClr>
              <a:buSzPts val="1300"/>
              <a:buFont typeface="Montserrat"/>
              <a:buNone/>
            </a:pPr>
            <a:r>
              <a:rPr b="0" i="0" lang="en-US" sz="1600" u="none" cap="none" strike="noStrike">
                <a:solidFill>
                  <a:schemeClr val="dk1"/>
                </a:solidFill>
                <a:latin typeface="Montserrat"/>
                <a:ea typeface="Montserrat"/>
                <a:cs typeface="Montserrat"/>
                <a:sym typeface="Montserrat"/>
              </a:rPr>
              <a:t>3. Do not forcibly expel lysis buffer sample while dispensing into the cartridge</a:t>
            </a:r>
            <a:endParaRPr b="0" i="0" sz="1400" u="none" cap="none" strike="noStrike">
              <a:solidFill>
                <a:srgbClr val="000000"/>
              </a:solidFill>
              <a:latin typeface="Arial"/>
              <a:ea typeface="Arial"/>
              <a:cs typeface="Arial"/>
              <a:sym typeface="Arial"/>
            </a:endParaRPr>
          </a:p>
          <a:p>
            <a:pPr indent="-203200" lvl="0" marL="514350" marR="0" rtl="0" algn="l">
              <a:lnSpc>
                <a:spcPct val="100000"/>
              </a:lnSpc>
              <a:spcBef>
                <a:spcPts val="720"/>
              </a:spcBef>
              <a:spcAft>
                <a:spcPts val="0"/>
              </a:spcAft>
              <a:buClr>
                <a:schemeClr val="dk1"/>
              </a:buClr>
              <a:buSzPts val="1300"/>
              <a:buFont typeface="Montserrat"/>
              <a:buNone/>
            </a:pPr>
            <a:r>
              <a:t/>
            </a:r>
            <a:endParaRPr b="0" i="0" sz="1400" u="none" cap="none" strike="noStrike">
              <a:solidFill>
                <a:schemeClr val="dk1"/>
              </a:solidFill>
              <a:latin typeface="Montserrat"/>
              <a:ea typeface="Montserrat"/>
              <a:cs typeface="Montserrat"/>
              <a:sym typeface="Montserrat"/>
            </a:endParaRPr>
          </a:p>
          <a:p>
            <a:pPr indent="-203200" lvl="0" marL="514350" marR="0" rtl="0" algn="l">
              <a:lnSpc>
                <a:spcPct val="100000"/>
              </a:lnSpc>
              <a:spcBef>
                <a:spcPts val="720"/>
              </a:spcBef>
              <a:spcAft>
                <a:spcPts val="0"/>
              </a:spcAft>
              <a:buClr>
                <a:schemeClr val="dk1"/>
              </a:buClr>
              <a:buSzPts val="1300"/>
              <a:buFont typeface="Montserrat"/>
              <a:buNone/>
            </a:pPr>
            <a:r>
              <a:t/>
            </a:r>
            <a:endParaRPr b="0"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solidFill>
                  <a:schemeClr val="dk1"/>
                </a:solidFill>
              </a:rPr>
              <a:t>MANAGING SPILLS</a:t>
            </a:r>
            <a:endParaRPr sz="1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MANAGING AND RESPONDING TO SPILLS</a:t>
            </a:r>
            <a:endParaRPr/>
          </a:p>
        </p:txBody>
      </p:sp>
      <p:sp>
        <p:nvSpPr>
          <p:cNvPr id="606" name="Google Shape;606;p84"/>
          <p:cNvSpPr txBox="1"/>
          <p:nvPr>
            <p:ph idx="2" type="body"/>
          </p:nvPr>
        </p:nvSpPr>
        <p:spPr>
          <a:xfrm>
            <a:off x="705222" y="965284"/>
            <a:ext cx="7472003" cy="29814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lang="en-US" sz="1800"/>
              <a:t>A spill outside of a BSC is a major incident and places staff at greatest risk</a:t>
            </a:r>
            <a:endParaRPr/>
          </a:p>
          <a:p>
            <a:pPr indent="0" lvl="0" marL="146050" rtl="0" algn="l">
              <a:lnSpc>
                <a:spcPct val="100000"/>
              </a:lnSpc>
              <a:spcBef>
                <a:spcPts val="0"/>
              </a:spcBef>
              <a:spcAft>
                <a:spcPts val="0"/>
              </a:spcAft>
              <a:buSzPts val="1300"/>
              <a:buNone/>
            </a:pPr>
            <a:r>
              <a:t/>
            </a:r>
            <a:endParaRPr sz="1800"/>
          </a:p>
          <a:p>
            <a:pPr indent="0" lvl="0" marL="146050" rtl="0" algn="l">
              <a:lnSpc>
                <a:spcPct val="100000"/>
              </a:lnSpc>
              <a:spcBef>
                <a:spcPts val="0"/>
              </a:spcBef>
              <a:spcAft>
                <a:spcPts val="0"/>
              </a:spcAft>
              <a:buSzPts val="1300"/>
              <a:buNone/>
            </a:pPr>
            <a:r>
              <a:rPr lang="en-US" sz="1800"/>
              <a:t>Spills usually involve liquids and aerosols of infectious droplet nuclei are generated</a:t>
            </a:r>
            <a:endParaRPr/>
          </a:p>
          <a:p>
            <a:pPr indent="0" lvl="0" marL="146050" rtl="0" algn="l">
              <a:lnSpc>
                <a:spcPct val="100000"/>
              </a:lnSpc>
              <a:spcBef>
                <a:spcPts val="0"/>
              </a:spcBef>
              <a:spcAft>
                <a:spcPts val="0"/>
              </a:spcAft>
              <a:buSzPts val="1300"/>
              <a:buNone/>
            </a:pPr>
            <a:r>
              <a:t/>
            </a:r>
            <a:endParaRPr sz="1800"/>
          </a:p>
          <a:p>
            <a:pPr indent="0" lvl="0" marL="146050" rtl="0" algn="l">
              <a:lnSpc>
                <a:spcPct val="100000"/>
              </a:lnSpc>
              <a:spcBef>
                <a:spcPts val="0"/>
              </a:spcBef>
              <a:spcAft>
                <a:spcPts val="0"/>
              </a:spcAft>
              <a:buSzPts val="1300"/>
              <a:buNone/>
            </a:pPr>
            <a:r>
              <a:rPr lang="en-US" sz="1800"/>
              <a:t>Even in the best laboratories, infectious spills do occur. Spill management procedures and training are a fundamental requirement for working safely in a TB laboratory. Management must ensure procedures are in place, reviewed regularly and that staff are trained in the use of the spills kit. Conducting an effective debrief and implementation of corrective actions will reduce the likelihood of future spills.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5"/>
          <p:cNvSpPr txBox="1"/>
          <p:nvPr>
            <p:ph idx="1" type="body"/>
          </p:nvPr>
        </p:nvSpPr>
        <p:spPr>
          <a:xfrm>
            <a:off x="420199" y="1017725"/>
            <a:ext cx="3276600" cy="323556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a:t>Always keep two spill response kits in lockable containers in the laboratory.</a:t>
            </a:r>
            <a:endParaRPr/>
          </a:p>
          <a:p>
            <a:pPr indent="0" lvl="0" marL="0" rtl="0" algn="l">
              <a:lnSpc>
                <a:spcPct val="100000"/>
              </a:lnSpc>
              <a:spcBef>
                <a:spcPts val="720"/>
              </a:spcBef>
              <a:spcAft>
                <a:spcPts val="0"/>
              </a:spcAft>
              <a:buSzPts val="1300"/>
              <a:buNone/>
            </a:pPr>
            <a:r>
              <a:rPr lang="en-US"/>
              <a:t>Each kit will include a contents list detailing each item, the quantity, and expiry dates for stock solutions should be placed on the container lid and checked quarterly by staff</a:t>
            </a:r>
            <a:endParaRPr/>
          </a:p>
        </p:txBody>
      </p:sp>
      <p:sp>
        <p:nvSpPr>
          <p:cNvPr id="612" name="Google Shape;612;p8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MANAGING AND RESPONDING TO SPILLS</a:t>
            </a:r>
            <a:endParaRPr/>
          </a:p>
        </p:txBody>
      </p:sp>
      <p:sp>
        <p:nvSpPr>
          <p:cNvPr id="613" name="Google Shape;613;p85"/>
          <p:cNvSpPr txBox="1"/>
          <p:nvPr>
            <p:ph idx="2" type="body"/>
          </p:nvPr>
        </p:nvSpPr>
        <p:spPr>
          <a:xfrm>
            <a:off x="5539722" y="1017725"/>
            <a:ext cx="3276600" cy="29814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lang="en-US"/>
              <a:t>Recommended spill kit contents:</a:t>
            </a:r>
            <a:endParaRPr/>
          </a:p>
          <a:p>
            <a:pPr indent="-311150" lvl="0" marL="457200" rtl="0" algn="l">
              <a:lnSpc>
                <a:spcPct val="100000"/>
              </a:lnSpc>
              <a:spcBef>
                <a:spcPts val="0"/>
              </a:spcBef>
              <a:spcAft>
                <a:spcPts val="0"/>
              </a:spcAft>
              <a:buSzPts val="1300"/>
              <a:buChar char="●"/>
            </a:pPr>
            <a:r>
              <a:rPr lang="en-US"/>
              <a:t>Laboratory gowns (disposable) and goggles</a:t>
            </a:r>
            <a:endParaRPr/>
          </a:p>
          <a:p>
            <a:pPr indent="-311150" lvl="0" marL="457200" rtl="0" algn="l">
              <a:lnSpc>
                <a:spcPct val="100000"/>
              </a:lnSpc>
              <a:spcBef>
                <a:spcPts val="0"/>
              </a:spcBef>
              <a:spcAft>
                <a:spcPts val="0"/>
              </a:spcAft>
              <a:buSzPts val="1300"/>
              <a:buChar char="●"/>
            </a:pPr>
            <a:r>
              <a:rPr lang="en-US"/>
              <a:t>Box of gloves (different sizes) and respirators (N95/FFP2)</a:t>
            </a:r>
            <a:endParaRPr/>
          </a:p>
          <a:p>
            <a:pPr indent="-311150" lvl="0" marL="457200" rtl="0" algn="l">
              <a:lnSpc>
                <a:spcPct val="100000"/>
              </a:lnSpc>
              <a:spcBef>
                <a:spcPts val="0"/>
              </a:spcBef>
              <a:spcAft>
                <a:spcPts val="0"/>
              </a:spcAft>
              <a:buSzPts val="1300"/>
              <a:buChar char="●"/>
            </a:pPr>
            <a:r>
              <a:rPr lang="en-US"/>
              <a:t>Paper towel, cotton wool or absorbent cloth</a:t>
            </a:r>
            <a:endParaRPr/>
          </a:p>
          <a:p>
            <a:pPr indent="-311150" lvl="0" marL="457200" rtl="0" algn="l">
              <a:lnSpc>
                <a:spcPct val="100000"/>
              </a:lnSpc>
              <a:spcBef>
                <a:spcPts val="0"/>
              </a:spcBef>
              <a:spcAft>
                <a:spcPts val="0"/>
              </a:spcAft>
              <a:buSzPts val="1300"/>
              <a:buChar char="●"/>
            </a:pPr>
            <a:r>
              <a:rPr lang="en-US"/>
              <a:t>Soap and chloramine tablets</a:t>
            </a:r>
            <a:endParaRPr/>
          </a:p>
          <a:p>
            <a:pPr indent="-311150" lvl="0" marL="457200" rtl="0" algn="l">
              <a:lnSpc>
                <a:spcPct val="100000"/>
              </a:lnSpc>
              <a:spcBef>
                <a:spcPts val="0"/>
              </a:spcBef>
              <a:spcAft>
                <a:spcPts val="0"/>
              </a:spcAft>
              <a:buSzPts val="1300"/>
              <a:buChar char="●"/>
            </a:pPr>
            <a:r>
              <a:rPr lang="en-US"/>
              <a:t>Dustpan and sharp container</a:t>
            </a:r>
            <a:endParaRPr/>
          </a:p>
          <a:p>
            <a:pPr indent="0" lvl="0" marL="146050" rtl="0" algn="l">
              <a:lnSpc>
                <a:spcPct val="100000"/>
              </a:lnSpc>
              <a:spcBef>
                <a:spcPts val="0"/>
              </a:spcBef>
              <a:spcAft>
                <a:spcPts val="0"/>
              </a:spcAft>
              <a:buSzPts val="1300"/>
              <a:buNone/>
            </a:pPr>
            <a:r>
              <a:t/>
            </a:r>
            <a:endParaRPr/>
          </a:p>
        </p:txBody>
      </p:sp>
      <p:pic>
        <p:nvPicPr>
          <p:cNvPr id="614" name="Google Shape;614;p85"/>
          <p:cNvPicPr preferRelativeResize="0"/>
          <p:nvPr/>
        </p:nvPicPr>
        <p:blipFill rotWithShape="1">
          <a:blip r:embed="rId3">
            <a:alphaModFix/>
          </a:blip>
          <a:srcRect b="0" l="0" r="0" t="0"/>
          <a:stretch/>
        </p:blipFill>
        <p:spPr>
          <a:xfrm>
            <a:off x="3696799" y="2289557"/>
            <a:ext cx="1958231" cy="261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6"/>
          <p:cNvSpPr txBox="1"/>
          <p:nvPr>
            <p:ph type="title"/>
          </p:nvPr>
        </p:nvSpPr>
        <p:spPr>
          <a:xfrm>
            <a:off x="766182" y="22150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COMMONLY USED DISINFECTANTS FOR SPILLS</a:t>
            </a:r>
            <a:endParaRPr/>
          </a:p>
        </p:txBody>
      </p:sp>
      <p:graphicFrame>
        <p:nvGraphicFramePr>
          <p:cNvPr id="620" name="Google Shape;620;p86"/>
          <p:cNvGraphicFramePr/>
          <p:nvPr/>
        </p:nvGraphicFramePr>
        <p:xfrm>
          <a:off x="486186" y="721792"/>
          <a:ext cx="3000000" cy="3000000"/>
        </p:xfrm>
        <a:graphic>
          <a:graphicData uri="http://schemas.openxmlformats.org/drawingml/2006/table">
            <a:tbl>
              <a:tblPr bandRow="1" firstRow="1">
                <a:noFill/>
                <a:tableStyleId>{FC55F54A-6D28-4562-86D4-D9EC71AD3094}</a:tableStyleId>
              </a:tblPr>
              <a:tblGrid>
                <a:gridCol w="2487775"/>
                <a:gridCol w="2235200"/>
                <a:gridCol w="3168650"/>
              </a:tblGrid>
              <a:tr h="453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Disinfectant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Advantages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Disadvantages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17950">
                <a:tc>
                  <a:txBody>
                    <a:bodyPr/>
                    <a:lstStyle/>
                    <a:p>
                      <a:pPr indent="0" lvl="0" marL="0" marR="0" rtl="0" algn="l">
                        <a:lnSpc>
                          <a:spcPct val="100000"/>
                        </a:lnSpc>
                        <a:spcBef>
                          <a:spcPts val="0"/>
                        </a:spcBef>
                        <a:spcAft>
                          <a:spcPts val="0"/>
                        </a:spcAft>
                        <a:buClr>
                          <a:srgbClr val="000000"/>
                        </a:buClr>
                        <a:buSzPts val="1200"/>
                        <a:buFont typeface="Arial"/>
                        <a:buNone/>
                      </a:pPr>
                      <a:r>
                        <a:rPr lang="en-US" sz="1200" u="sng" cap="none" strike="noStrike">
                          <a:latin typeface="Montserrat"/>
                          <a:ea typeface="Montserrat"/>
                          <a:cs typeface="Montserrat"/>
                          <a:sym typeface="Montserrat"/>
                        </a:rPr>
                        <a:t>Sodium hypochlorite</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Should be used at a concentration of 10% in water</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Solutions should be prepared daily</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Chlorine residue can be removed with alcohol.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Broad spectrum of antimicrobial activity</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Readily available</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Inexpensive</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lang="en-US" sz="1200" u="none" cap="none" strike="noStrike">
                          <a:latin typeface="Montserrat"/>
                          <a:ea typeface="Montserrat"/>
                          <a:cs typeface="Montserrat"/>
                          <a:sym typeface="Montserrat"/>
                        </a:rPr>
                        <a:t>Property to decontaminate and degrade DNA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Corrosive to metals</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Inactivated by organic matter</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Discolors fabrics</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Unstable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2575">
                <a:tc>
                  <a:txBody>
                    <a:bodyPr/>
                    <a:lstStyle/>
                    <a:p>
                      <a:pPr indent="0" lvl="0" marL="0" marR="0" rtl="0" algn="l">
                        <a:lnSpc>
                          <a:spcPct val="100000"/>
                        </a:lnSpc>
                        <a:spcBef>
                          <a:spcPts val="0"/>
                        </a:spcBef>
                        <a:spcAft>
                          <a:spcPts val="0"/>
                        </a:spcAft>
                        <a:buClr>
                          <a:srgbClr val="000000"/>
                        </a:buClr>
                        <a:buSzPts val="1200"/>
                        <a:buFont typeface="Arial"/>
                        <a:buNone/>
                      </a:pPr>
                      <a:r>
                        <a:rPr lang="en-US" sz="1200" u="sng" cap="none" strike="noStrike">
                          <a:latin typeface="Montserrat"/>
                          <a:ea typeface="Montserrat"/>
                          <a:cs typeface="Montserrat"/>
                          <a:sym typeface="Montserrat"/>
                        </a:rPr>
                        <a:t>Alcohol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Does not leave residue on treated items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Can be used in BSC and bench top</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Volatile</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Flammable</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Does NOT decontaminate and remove DNA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2575">
                <a:tc>
                  <a:txBody>
                    <a:bodyPr/>
                    <a:lstStyle/>
                    <a:p>
                      <a:pPr indent="0" lvl="0" marL="0" marR="0" rtl="0" algn="l">
                        <a:lnSpc>
                          <a:spcPct val="100000"/>
                        </a:lnSpc>
                        <a:spcBef>
                          <a:spcPts val="0"/>
                        </a:spcBef>
                        <a:spcAft>
                          <a:spcPts val="0"/>
                        </a:spcAft>
                        <a:buClr>
                          <a:srgbClr val="000000"/>
                        </a:buClr>
                        <a:buSzPts val="1200"/>
                        <a:buFont typeface="Arial"/>
                        <a:buNone/>
                      </a:pPr>
                      <a:r>
                        <a:rPr lang="en-US" sz="1200" u="sng" cap="none" strike="noStrike">
                          <a:latin typeface="Montserrat"/>
                          <a:ea typeface="Montserrat"/>
                          <a:cs typeface="Montserrat"/>
                          <a:sym typeface="Montserrat"/>
                        </a:rPr>
                        <a:t>Phenolic compounds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Should be used at a concentration of 10% in water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Used for decontaminating equipment and single-use items prior to disposal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Inhalation and dermal exposure irritates skin</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Ingestion is considered toxic</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Because of its toxicity and odor, phenol derivatives are generally used in place of phenol</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lang="en-US" sz="1200" u="none" cap="none" strike="noStrike">
                          <a:latin typeface="Montserrat"/>
                          <a:ea typeface="Montserrat"/>
                          <a:cs typeface="Montserrat"/>
                          <a:sym typeface="Montserrat"/>
                        </a:rPr>
                        <a:t>Does NOT decontaminate and remove DNA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1"/>
          <p:cNvSpPr txBox="1"/>
          <p:nvPr>
            <p:ph type="title"/>
          </p:nvPr>
        </p:nvSpPr>
        <p:spPr>
          <a:xfrm>
            <a:off x="1326457" y="1881930"/>
            <a:ext cx="4741485" cy="47509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400"/>
              <a:t>Introduction</a:t>
            </a:r>
            <a:endParaRPr sz="2400"/>
          </a:p>
        </p:txBody>
      </p:sp>
      <p:sp>
        <p:nvSpPr>
          <p:cNvPr id="364" name="Google Shape;364;p51"/>
          <p:cNvSpPr txBox="1"/>
          <p:nvPr>
            <p:ph idx="2" type="title"/>
          </p:nvPr>
        </p:nvSpPr>
        <p:spPr>
          <a:xfrm>
            <a:off x="659933" y="1816421"/>
            <a:ext cx="7701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solidFill>
                  <a:schemeClr val="accent2"/>
                </a:solidFill>
              </a:rPr>
              <a:t>01.</a:t>
            </a:r>
            <a:endParaRPr>
              <a:solidFill>
                <a:schemeClr val="accent2"/>
              </a:solidFill>
            </a:endParaRPr>
          </a:p>
        </p:txBody>
      </p:sp>
      <p:sp>
        <p:nvSpPr>
          <p:cNvPr id="365" name="Google Shape;365;p51"/>
          <p:cNvSpPr txBox="1"/>
          <p:nvPr>
            <p:ph idx="3" type="title"/>
          </p:nvPr>
        </p:nvSpPr>
        <p:spPr>
          <a:xfrm>
            <a:off x="1326457" y="3131846"/>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br>
              <a:rPr lang="en-US" sz="2400"/>
            </a:br>
            <a:r>
              <a:rPr lang="en-US" sz="2400"/>
              <a:t> </a:t>
            </a:r>
            <a:br>
              <a:rPr lang="en-US" sz="2400"/>
            </a:br>
            <a:r>
              <a:rPr lang="en-US" sz="2400"/>
              <a:t>Specimen Collection</a:t>
            </a:r>
            <a:endParaRPr sz="2400"/>
          </a:p>
        </p:txBody>
      </p:sp>
      <p:sp>
        <p:nvSpPr>
          <p:cNvPr id="366" name="Google Shape;366;p51"/>
          <p:cNvSpPr txBox="1"/>
          <p:nvPr>
            <p:ph idx="5" type="title"/>
          </p:nvPr>
        </p:nvSpPr>
        <p:spPr>
          <a:xfrm>
            <a:off x="659933" y="2949023"/>
            <a:ext cx="7701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03.</a:t>
            </a:r>
            <a:endParaRPr/>
          </a:p>
        </p:txBody>
      </p:sp>
      <p:sp>
        <p:nvSpPr>
          <p:cNvPr id="367" name="Google Shape;367;p51"/>
          <p:cNvSpPr txBox="1"/>
          <p:nvPr>
            <p:ph idx="6" type="title"/>
          </p:nvPr>
        </p:nvSpPr>
        <p:spPr>
          <a:xfrm>
            <a:off x="1326457" y="3692827"/>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400"/>
              <a:t>Specimen Referral</a:t>
            </a:r>
            <a:endParaRPr sz="2400"/>
          </a:p>
        </p:txBody>
      </p:sp>
      <p:sp>
        <p:nvSpPr>
          <p:cNvPr id="368" name="Google Shape;368;p51"/>
          <p:cNvSpPr txBox="1"/>
          <p:nvPr>
            <p:ph idx="8" type="title"/>
          </p:nvPr>
        </p:nvSpPr>
        <p:spPr>
          <a:xfrm>
            <a:off x="659933" y="3498375"/>
            <a:ext cx="7701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04.</a:t>
            </a:r>
            <a:endParaRPr/>
          </a:p>
        </p:txBody>
      </p:sp>
      <p:sp>
        <p:nvSpPr>
          <p:cNvPr id="369" name="Google Shape;369;p51"/>
          <p:cNvSpPr txBox="1"/>
          <p:nvPr>
            <p:ph idx="9" type="title"/>
          </p:nvPr>
        </p:nvSpPr>
        <p:spPr>
          <a:xfrm>
            <a:off x="1326457" y="4224675"/>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400"/>
              <a:t>Summary</a:t>
            </a:r>
            <a:endParaRPr sz="2400"/>
          </a:p>
        </p:txBody>
      </p:sp>
      <p:sp>
        <p:nvSpPr>
          <p:cNvPr id="370" name="Google Shape;370;p51"/>
          <p:cNvSpPr txBox="1"/>
          <p:nvPr>
            <p:ph idx="14" type="title"/>
          </p:nvPr>
        </p:nvSpPr>
        <p:spPr>
          <a:xfrm>
            <a:off x="659933" y="4038975"/>
            <a:ext cx="7701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05.</a:t>
            </a:r>
            <a:endParaRPr/>
          </a:p>
        </p:txBody>
      </p:sp>
      <p:sp>
        <p:nvSpPr>
          <p:cNvPr id="371" name="Google Shape;371;p51"/>
          <p:cNvSpPr txBox="1"/>
          <p:nvPr/>
        </p:nvSpPr>
        <p:spPr>
          <a:xfrm>
            <a:off x="387587" y="1024829"/>
            <a:ext cx="5239452" cy="755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Montserrat ExtraBold"/>
              <a:buNone/>
            </a:pPr>
            <a:r>
              <a:rPr b="0" i="0" lang="en-US" sz="3200" u="none" cap="none" strike="noStrike">
                <a:solidFill>
                  <a:schemeClr val="accent1"/>
                </a:solidFill>
                <a:latin typeface="Montserrat ExtraBold"/>
                <a:ea typeface="Montserrat ExtraBold"/>
                <a:cs typeface="Montserrat ExtraBold"/>
                <a:sym typeface="Montserrat ExtraBold"/>
              </a:rPr>
              <a:t>Module 6: Specimen Collection and Referral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400"/>
              <a:buFont typeface="Montserrat ExtraBold"/>
              <a:buNone/>
            </a:pPr>
            <a:r>
              <a:rPr b="1" i="0" lang="en-US" sz="3200" u="none" cap="none" strike="noStrike">
                <a:solidFill>
                  <a:srgbClr val="00B050"/>
                </a:solidFill>
                <a:latin typeface="Montserrat ExtraBold"/>
                <a:ea typeface="Montserrat ExtraBold"/>
                <a:cs typeface="Montserrat ExtraBold"/>
                <a:sym typeface="Montserrat ExtraBold"/>
              </a:rPr>
              <a:t>Course Outline</a:t>
            </a:r>
            <a:endParaRPr b="0" i="0" sz="1400" u="none" cap="none" strike="noStrike">
              <a:solidFill>
                <a:srgbClr val="000000"/>
              </a:solidFill>
              <a:latin typeface="Arial"/>
              <a:ea typeface="Arial"/>
              <a:cs typeface="Arial"/>
              <a:sym typeface="Arial"/>
            </a:endParaRPr>
          </a:p>
        </p:txBody>
      </p:sp>
      <p:sp>
        <p:nvSpPr>
          <p:cNvPr id="372" name="Google Shape;372;p51"/>
          <p:cNvSpPr txBox="1"/>
          <p:nvPr/>
        </p:nvSpPr>
        <p:spPr>
          <a:xfrm>
            <a:off x="659933" y="2368617"/>
            <a:ext cx="770100" cy="540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2400"/>
              <a:buFont typeface="Montserrat ExtraBold"/>
              <a:buNone/>
            </a:pPr>
            <a:r>
              <a:rPr b="0" i="0" lang="en-US" sz="2400" u="none" cap="none" strike="noStrike">
                <a:solidFill>
                  <a:schemeClr val="accent2"/>
                </a:solidFill>
                <a:latin typeface="Montserrat ExtraBold"/>
                <a:ea typeface="Montserrat ExtraBold"/>
                <a:cs typeface="Montserrat ExtraBold"/>
                <a:sym typeface="Montserrat ExtraBold"/>
              </a:rPr>
              <a:t>02.</a:t>
            </a:r>
            <a:endParaRPr b="0" i="0" sz="1400" u="none" cap="none" strike="noStrike">
              <a:solidFill>
                <a:srgbClr val="000000"/>
              </a:solidFill>
              <a:latin typeface="Arial"/>
              <a:ea typeface="Arial"/>
              <a:cs typeface="Arial"/>
              <a:sym typeface="Arial"/>
            </a:endParaRPr>
          </a:p>
        </p:txBody>
      </p:sp>
      <p:sp>
        <p:nvSpPr>
          <p:cNvPr id="373" name="Google Shape;373;p51"/>
          <p:cNvSpPr txBox="1"/>
          <p:nvPr/>
        </p:nvSpPr>
        <p:spPr>
          <a:xfrm>
            <a:off x="1326457" y="2547050"/>
            <a:ext cx="5033246" cy="37091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Montserrat ExtraBold"/>
              <a:buNone/>
            </a:pPr>
            <a:r>
              <a:rPr b="0" i="0" lang="en-US" sz="2400" u="none" cap="none" strike="noStrike">
                <a:solidFill>
                  <a:schemeClr val="accent1"/>
                </a:solidFill>
                <a:latin typeface="Montserrat ExtraBold"/>
                <a:ea typeface="Montserrat ExtraBold"/>
                <a:cs typeface="Montserrat ExtraBold"/>
                <a:sym typeface="Montserrat ExtraBold"/>
              </a:rPr>
              <a:t>Biosafety Measures and Risk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7"/>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solidFill>
                  <a:schemeClr val="dk1"/>
                </a:solidFill>
              </a:rPr>
              <a:t>WASTE DISPOSAL</a:t>
            </a:r>
            <a:endParaRPr sz="1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8"/>
          <p:cNvSpPr txBox="1"/>
          <p:nvPr>
            <p:ph idx="1" type="body"/>
          </p:nvPr>
        </p:nvSpPr>
        <p:spPr>
          <a:xfrm>
            <a:off x="966675" y="1359876"/>
            <a:ext cx="3276600" cy="323556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20"/>
              </a:spcBef>
              <a:spcAft>
                <a:spcPts val="0"/>
              </a:spcAft>
              <a:buSzPts val="1300"/>
              <a:buNone/>
            </a:pPr>
            <a:r>
              <a:rPr lang="en-US"/>
              <a:t>TB medical waste is category B and requires an autoclave or incinerate. </a:t>
            </a:r>
            <a:endParaRPr/>
          </a:p>
          <a:p>
            <a:pPr indent="0" lvl="0" marL="0" rtl="0" algn="l">
              <a:lnSpc>
                <a:spcPct val="100000"/>
              </a:lnSpc>
              <a:spcBef>
                <a:spcPts val="720"/>
              </a:spcBef>
              <a:spcAft>
                <a:spcPts val="0"/>
              </a:spcAft>
              <a:buSzPts val="1300"/>
              <a:buNone/>
            </a:pPr>
            <a:r>
              <a:t/>
            </a:r>
            <a:endParaRPr/>
          </a:p>
          <a:p>
            <a:pPr indent="0" lvl="0" marL="0" rtl="0" algn="l">
              <a:lnSpc>
                <a:spcPct val="100000"/>
              </a:lnSpc>
              <a:spcBef>
                <a:spcPts val="720"/>
              </a:spcBef>
              <a:spcAft>
                <a:spcPts val="0"/>
              </a:spcAft>
              <a:buSzPts val="1300"/>
              <a:buNone/>
            </a:pPr>
            <a:r>
              <a:rPr lang="en-US"/>
              <a:t>Be sure to follow country policies and guidelines. </a:t>
            </a:r>
            <a:endParaRPr/>
          </a:p>
          <a:p>
            <a:pPr indent="-228600" lvl="0" marL="457200" rtl="0" algn="l">
              <a:lnSpc>
                <a:spcPct val="100000"/>
              </a:lnSpc>
              <a:spcBef>
                <a:spcPts val="720"/>
              </a:spcBef>
              <a:spcAft>
                <a:spcPts val="0"/>
              </a:spcAft>
              <a:buSzPts val="1300"/>
              <a:buNone/>
            </a:pPr>
            <a:r>
              <a:t/>
            </a:r>
            <a:endParaRPr/>
          </a:p>
        </p:txBody>
      </p:sp>
      <p:sp>
        <p:nvSpPr>
          <p:cNvPr id="631" name="Google Shape;631;p8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WASTE DISPOSAL </a:t>
            </a:r>
            <a:endParaRPr/>
          </a:p>
        </p:txBody>
      </p:sp>
      <p:pic>
        <p:nvPicPr>
          <p:cNvPr descr="A screenshot of a cell phone&#10;&#10;Description automatically generated" id="632" name="Google Shape;632;p88"/>
          <p:cNvPicPr preferRelativeResize="0"/>
          <p:nvPr/>
        </p:nvPicPr>
        <p:blipFill rotWithShape="1">
          <a:blip r:embed="rId3">
            <a:alphaModFix/>
          </a:blip>
          <a:srcRect b="0" l="0" r="0" t="0"/>
          <a:stretch/>
        </p:blipFill>
        <p:spPr>
          <a:xfrm>
            <a:off x="5538118" y="731375"/>
            <a:ext cx="3228975" cy="4138724"/>
          </a:xfrm>
          <a:prstGeom prst="rect">
            <a:avLst/>
          </a:prstGeom>
          <a:noFill/>
          <a:ln>
            <a:noFill/>
          </a:ln>
        </p:spPr>
      </p:pic>
      <p:sp>
        <p:nvSpPr>
          <p:cNvPr id="633" name="Google Shape;633;p88"/>
          <p:cNvSpPr/>
          <p:nvPr/>
        </p:nvSpPr>
        <p:spPr>
          <a:xfrm>
            <a:off x="5443194" y="1017724"/>
            <a:ext cx="3418822" cy="463025"/>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34" name="Google Shape;634;p88"/>
          <p:cNvCxnSpPr/>
          <p:nvPr/>
        </p:nvCxnSpPr>
        <p:spPr>
          <a:xfrm flipH="1" rot="10800000">
            <a:off x="4080164" y="1297531"/>
            <a:ext cx="1252521" cy="365760"/>
          </a:xfrm>
          <a:prstGeom prst="straightConnector1">
            <a:avLst/>
          </a:prstGeom>
          <a:noFill/>
          <a:ln cap="flat" cmpd="sng" w="38100">
            <a:solidFill>
              <a:srgbClr val="FC6761"/>
            </a:solidFill>
            <a:prstDash val="solid"/>
            <a:round/>
            <a:headEnd len="sm" w="sm"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9"/>
          <p:cNvSpPr txBox="1"/>
          <p:nvPr>
            <p:ph idx="1" type="body"/>
          </p:nvPr>
        </p:nvSpPr>
        <p:spPr>
          <a:xfrm>
            <a:off x="705222" y="1334476"/>
            <a:ext cx="8111100" cy="3235569"/>
          </a:xfrm>
          <a:prstGeom prst="rect">
            <a:avLst/>
          </a:prstGeom>
          <a:noFill/>
          <a:ln>
            <a:noFill/>
          </a:ln>
        </p:spPr>
        <p:txBody>
          <a:bodyPr anchorCtr="0" anchor="t" bIns="91425" lIns="91425" spcFirstLastPara="1" rIns="91425" wrap="square" tIns="91425">
            <a:noAutofit/>
          </a:bodyPr>
          <a:lstStyle/>
          <a:p>
            <a:pPr indent="-285750" lvl="0" marL="514350" rtl="0" algn="l">
              <a:lnSpc>
                <a:spcPct val="100000"/>
              </a:lnSpc>
              <a:spcBef>
                <a:spcPts val="720"/>
              </a:spcBef>
              <a:spcAft>
                <a:spcPts val="0"/>
              </a:spcAft>
              <a:buSzPts val="1300"/>
              <a:buChar char="●"/>
            </a:pPr>
            <a:r>
              <a:rPr lang="en-US"/>
              <a:t>Manage like any other regulated medical waste.</a:t>
            </a:r>
            <a:endParaRPr/>
          </a:p>
          <a:p>
            <a:pPr indent="-285750" lvl="0" marL="514350" rtl="0" algn="l">
              <a:lnSpc>
                <a:spcPct val="100000"/>
              </a:lnSpc>
              <a:spcBef>
                <a:spcPts val="720"/>
              </a:spcBef>
              <a:spcAft>
                <a:spcPts val="0"/>
              </a:spcAft>
              <a:buSzPts val="1300"/>
              <a:buChar char="●"/>
            </a:pPr>
            <a:r>
              <a:rPr lang="en-US"/>
              <a:t>Use typical engineering and administrative controls, safe work practices, and PPE to prevent exposure to the waste streams (or types of wastes);</a:t>
            </a:r>
            <a:endParaRPr/>
          </a:p>
          <a:p>
            <a:pPr indent="-285750" lvl="1" marL="971550" rtl="0" algn="l">
              <a:lnSpc>
                <a:spcPct val="100000"/>
              </a:lnSpc>
              <a:spcBef>
                <a:spcPts val="720"/>
              </a:spcBef>
              <a:spcAft>
                <a:spcPts val="0"/>
              </a:spcAft>
              <a:buSzPts val="1300"/>
              <a:buChar char="○"/>
            </a:pPr>
            <a:r>
              <a:rPr lang="en-US"/>
              <a:t>Including any contaminants in the materials they manage</a:t>
            </a:r>
            <a:endParaRPr/>
          </a:p>
          <a:p>
            <a:pPr indent="-285750" lvl="1" marL="971550" rtl="0" algn="l">
              <a:lnSpc>
                <a:spcPct val="100000"/>
              </a:lnSpc>
              <a:spcBef>
                <a:spcPts val="720"/>
              </a:spcBef>
              <a:spcAft>
                <a:spcPts val="0"/>
              </a:spcAft>
              <a:buSzPts val="1300"/>
              <a:buChar char="○"/>
            </a:pPr>
            <a:r>
              <a:rPr lang="en-US"/>
              <a:t>Measures can help protect workers from sharps and other items that can cause injuries or exposures to infectious materials.</a:t>
            </a:r>
            <a:endParaRPr/>
          </a:p>
          <a:p>
            <a:pPr indent="-285750" lvl="0" marL="514350" rtl="0" algn="l">
              <a:lnSpc>
                <a:spcPct val="100000"/>
              </a:lnSpc>
              <a:spcBef>
                <a:spcPts val="720"/>
              </a:spcBef>
              <a:spcAft>
                <a:spcPts val="0"/>
              </a:spcAft>
              <a:buSzPts val="1300"/>
              <a:buChar char="●"/>
            </a:pPr>
            <a:r>
              <a:rPr lang="en-US"/>
              <a:t>For regulated medical waste information, consult the regulated medical waste information in CDC’s Guidelines for Environmental Infection Control in Health-Care Facilities. This document provides information on management of waste streams from hospitals and other healthcare facilities.</a:t>
            </a:r>
            <a:endParaRPr/>
          </a:p>
          <a:p>
            <a:pPr indent="-228600" lvl="0" marL="457200" rtl="0" algn="l">
              <a:lnSpc>
                <a:spcPct val="100000"/>
              </a:lnSpc>
              <a:spcBef>
                <a:spcPts val="720"/>
              </a:spcBef>
              <a:spcAft>
                <a:spcPts val="0"/>
              </a:spcAft>
              <a:buSzPts val="1300"/>
              <a:buNone/>
            </a:pPr>
            <a:r>
              <a:t/>
            </a:r>
            <a:endParaRPr/>
          </a:p>
        </p:txBody>
      </p:sp>
      <p:sp>
        <p:nvSpPr>
          <p:cNvPr id="640" name="Google Shape;640;p8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SAFE MANAGEMENT OF TB-CONTAMINATED MEDICAL WASTE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0"/>
          <p:cNvSpPr txBox="1"/>
          <p:nvPr>
            <p:ph idx="1" type="body"/>
          </p:nvPr>
        </p:nvSpPr>
        <p:spPr>
          <a:xfrm>
            <a:off x="705222" y="1334476"/>
            <a:ext cx="7262926" cy="3235569"/>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720"/>
              </a:spcBef>
              <a:spcAft>
                <a:spcPts val="0"/>
              </a:spcAft>
              <a:buSzPts val="1300"/>
              <a:buChar char="●"/>
            </a:pPr>
            <a:r>
              <a:rPr lang="en-US"/>
              <a:t>Where decontamination cannot be performed in the laboratory area or onsite:</a:t>
            </a:r>
            <a:endParaRPr/>
          </a:p>
          <a:p>
            <a:pPr indent="-311150" lvl="1" marL="914400" rtl="0" algn="l">
              <a:lnSpc>
                <a:spcPct val="100000"/>
              </a:lnSpc>
              <a:spcBef>
                <a:spcPts val="720"/>
              </a:spcBef>
              <a:spcAft>
                <a:spcPts val="0"/>
              </a:spcAft>
              <a:buSzPts val="1300"/>
              <a:buChar char="○"/>
            </a:pPr>
            <a:r>
              <a:rPr lang="en-US"/>
              <a:t>Package the contaminated waste in an approved (sealed and leak-proof) manner for transfer to another facility with decontamination capacity.</a:t>
            </a:r>
            <a:endParaRPr/>
          </a:p>
          <a:p>
            <a:pPr indent="-311150" lvl="0" marL="457200" rtl="0" algn="l">
              <a:lnSpc>
                <a:spcPct val="100000"/>
              </a:lnSpc>
              <a:spcBef>
                <a:spcPts val="720"/>
              </a:spcBef>
              <a:spcAft>
                <a:spcPts val="0"/>
              </a:spcAft>
              <a:buSzPts val="1300"/>
              <a:buChar char="●"/>
            </a:pPr>
            <a:r>
              <a:rPr lang="en-US"/>
              <a:t>Handle waste from testing (suspected or confirmed) TB patients as all other biohazardous waste in the laboratory.</a:t>
            </a:r>
            <a:endParaRPr/>
          </a:p>
          <a:p>
            <a:pPr indent="-285750" lvl="0" marL="514350" rtl="0" algn="l">
              <a:lnSpc>
                <a:spcPct val="100000"/>
              </a:lnSpc>
              <a:spcBef>
                <a:spcPts val="720"/>
              </a:spcBef>
              <a:spcAft>
                <a:spcPts val="0"/>
              </a:spcAft>
              <a:buSzPts val="1300"/>
              <a:buChar char="●"/>
            </a:pPr>
            <a:r>
              <a:rPr lang="en-US"/>
              <a:t>Completely soak waste materials in a 1:10 dilution of household bleach </a:t>
            </a:r>
            <a:endParaRPr/>
          </a:p>
          <a:p>
            <a:pPr indent="-285750" lvl="0" marL="514350" rtl="0" algn="l">
              <a:lnSpc>
                <a:spcPct val="100000"/>
              </a:lnSpc>
              <a:spcBef>
                <a:spcPts val="720"/>
              </a:spcBef>
              <a:spcAft>
                <a:spcPts val="0"/>
              </a:spcAft>
              <a:buSzPts val="1300"/>
              <a:buChar char="●"/>
            </a:pPr>
            <a:r>
              <a:rPr lang="en-US"/>
              <a:t>Disposal should be carried out following existing local and national regulations on management of healthcare waste</a:t>
            </a:r>
            <a:endParaRPr/>
          </a:p>
          <a:p>
            <a:pPr indent="0" lvl="0" marL="228600" rtl="0" algn="l">
              <a:lnSpc>
                <a:spcPct val="100000"/>
              </a:lnSpc>
              <a:spcBef>
                <a:spcPts val="720"/>
              </a:spcBef>
              <a:spcAft>
                <a:spcPts val="0"/>
              </a:spcAft>
              <a:buSzPts val="1300"/>
              <a:buNone/>
            </a:pPr>
            <a:r>
              <a:t/>
            </a:r>
            <a:endParaRPr/>
          </a:p>
          <a:p>
            <a:pPr indent="0" lvl="0" marL="228600" rtl="0" algn="l">
              <a:lnSpc>
                <a:spcPct val="100000"/>
              </a:lnSpc>
              <a:spcBef>
                <a:spcPts val="720"/>
              </a:spcBef>
              <a:spcAft>
                <a:spcPts val="0"/>
              </a:spcAft>
              <a:buSzPts val="1300"/>
              <a:buNone/>
            </a:pPr>
            <a:r>
              <a:rPr b="1" lang="en-US"/>
              <a:t>All materials used should be considered contaminated!</a:t>
            </a:r>
            <a:endParaRPr/>
          </a:p>
          <a:p>
            <a:pPr indent="0" lvl="0" marL="228600" rtl="0" algn="l">
              <a:lnSpc>
                <a:spcPct val="100000"/>
              </a:lnSpc>
              <a:spcBef>
                <a:spcPts val="720"/>
              </a:spcBef>
              <a:spcAft>
                <a:spcPts val="0"/>
              </a:spcAft>
              <a:buSzPts val="1300"/>
              <a:buNone/>
            </a:pPr>
            <a:r>
              <a:t/>
            </a:r>
            <a:endParaRPr/>
          </a:p>
        </p:txBody>
      </p:sp>
      <p:sp>
        <p:nvSpPr>
          <p:cNvPr id="646" name="Google Shape;646;p9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LABORATORY WASTE MANAGEMENT &amp; DISPOSAL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1"/>
          <p:cNvSpPr txBox="1"/>
          <p:nvPr>
            <p:ph idx="1" type="body"/>
          </p:nvPr>
        </p:nvSpPr>
        <p:spPr>
          <a:xfrm>
            <a:off x="705222" y="1145103"/>
            <a:ext cx="7262926" cy="3235569"/>
          </a:xfrm>
          <a:prstGeom prst="rect">
            <a:avLst/>
          </a:prstGeom>
          <a:noFill/>
          <a:ln>
            <a:noFill/>
          </a:ln>
        </p:spPr>
        <p:txBody>
          <a:bodyPr anchorCtr="0" anchor="t" bIns="91425" lIns="91425" spcFirstLastPara="1" rIns="91425" wrap="square" tIns="91425">
            <a:noAutofit/>
          </a:bodyPr>
          <a:lstStyle/>
          <a:p>
            <a:pPr indent="-285750" lvl="0" marL="514350" rtl="0" algn="l">
              <a:lnSpc>
                <a:spcPct val="100000"/>
              </a:lnSpc>
              <a:spcBef>
                <a:spcPts val="720"/>
              </a:spcBef>
              <a:spcAft>
                <a:spcPts val="0"/>
              </a:spcAft>
              <a:buSzPts val="1300"/>
              <a:buFont typeface="Noto Sans Symbols"/>
              <a:buChar char="✔"/>
            </a:pPr>
            <a:r>
              <a:rPr lang="en-US"/>
              <a:t>Correct PPE</a:t>
            </a:r>
            <a:endParaRPr/>
          </a:p>
          <a:p>
            <a:pPr indent="-285750" lvl="0" marL="514350" rtl="0" algn="l">
              <a:lnSpc>
                <a:spcPct val="100000"/>
              </a:lnSpc>
              <a:spcBef>
                <a:spcPts val="720"/>
              </a:spcBef>
              <a:spcAft>
                <a:spcPts val="0"/>
              </a:spcAft>
              <a:buSzPts val="1300"/>
              <a:buFont typeface="Noto Sans Symbols"/>
              <a:buChar char="✔"/>
            </a:pPr>
            <a:r>
              <a:rPr lang="en-US"/>
              <a:t>Adequate collection supplies</a:t>
            </a:r>
            <a:endParaRPr/>
          </a:p>
          <a:p>
            <a:pPr indent="-285750" lvl="0" marL="514350" rtl="0" algn="l">
              <a:lnSpc>
                <a:spcPct val="100000"/>
              </a:lnSpc>
              <a:spcBef>
                <a:spcPts val="720"/>
              </a:spcBef>
              <a:spcAft>
                <a:spcPts val="0"/>
              </a:spcAft>
              <a:buSzPts val="1300"/>
              <a:buFont typeface="Noto Sans Symbols"/>
              <a:buChar char="✔"/>
            </a:pPr>
            <a:r>
              <a:rPr lang="en-US"/>
              <a:t>Collect the appropriate specimen</a:t>
            </a:r>
            <a:endParaRPr/>
          </a:p>
          <a:p>
            <a:pPr indent="-285750" lvl="0" marL="514350" rtl="0" algn="l">
              <a:lnSpc>
                <a:spcPct val="100000"/>
              </a:lnSpc>
              <a:spcBef>
                <a:spcPts val="720"/>
              </a:spcBef>
              <a:spcAft>
                <a:spcPts val="0"/>
              </a:spcAft>
              <a:buSzPts val="1300"/>
              <a:buFont typeface="Noto Sans Symbols"/>
              <a:buChar char="✔"/>
            </a:pPr>
            <a:r>
              <a:rPr lang="en-US"/>
              <a:t>Use appropriate collection material/equipment</a:t>
            </a:r>
            <a:endParaRPr/>
          </a:p>
          <a:p>
            <a:pPr indent="-285750" lvl="0" marL="514350" rtl="0" algn="l">
              <a:lnSpc>
                <a:spcPct val="100000"/>
              </a:lnSpc>
              <a:spcBef>
                <a:spcPts val="720"/>
              </a:spcBef>
              <a:spcAft>
                <a:spcPts val="0"/>
              </a:spcAft>
              <a:buSzPts val="1300"/>
              <a:buFont typeface="Noto Sans Symbols"/>
              <a:buChar char="✔"/>
            </a:pPr>
            <a:r>
              <a:rPr lang="en-US"/>
              <a:t>Practice IPC during/after collection</a:t>
            </a:r>
            <a:endParaRPr/>
          </a:p>
          <a:p>
            <a:pPr indent="-285750" lvl="0" marL="514350" rtl="0" algn="l">
              <a:lnSpc>
                <a:spcPct val="100000"/>
              </a:lnSpc>
              <a:spcBef>
                <a:spcPts val="720"/>
              </a:spcBef>
              <a:spcAft>
                <a:spcPts val="0"/>
              </a:spcAft>
              <a:buSzPts val="1300"/>
              <a:buFont typeface="Noto Sans Symbols"/>
              <a:buChar char="✔"/>
            </a:pPr>
            <a:r>
              <a:rPr lang="en-US"/>
              <a:t>Label specimen</a:t>
            </a:r>
            <a:endParaRPr/>
          </a:p>
          <a:p>
            <a:pPr indent="-285750" lvl="0" marL="514350" rtl="0" algn="l">
              <a:lnSpc>
                <a:spcPct val="100000"/>
              </a:lnSpc>
              <a:spcBef>
                <a:spcPts val="720"/>
              </a:spcBef>
              <a:spcAft>
                <a:spcPts val="0"/>
              </a:spcAft>
              <a:buSzPts val="1300"/>
              <a:buFont typeface="Noto Sans Symbols"/>
              <a:buChar char="✔"/>
            </a:pPr>
            <a:r>
              <a:rPr lang="en-US"/>
              <a:t>Decide where to test</a:t>
            </a:r>
            <a:endParaRPr/>
          </a:p>
          <a:p>
            <a:pPr indent="-285750" lvl="0" marL="514350" rtl="0" algn="l">
              <a:lnSpc>
                <a:spcPct val="100000"/>
              </a:lnSpc>
              <a:spcBef>
                <a:spcPts val="720"/>
              </a:spcBef>
              <a:spcAft>
                <a:spcPts val="0"/>
              </a:spcAft>
              <a:buSzPts val="1300"/>
              <a:buFont typeface="Noto Sans Symbols"/>
              <a:buChar char="✔"/>
            </a:pPr>
            <a:r>
              <a:rPr lang="en-US"/>
              <a:t>In house or refer? Referral contact and process </a:t>
            </a:r>
            <a:endParaRPr/>
          </a:p>
          <a:p>
            <a:pPr indent="-285750" lvl="0" marL="514350" rtl="0" algn="l">
              <a:lnSpc>
                <a:spcPct val="100000"/>
              </a:lnSpc>
              <a:spcBef>
                <a:spcPts val="720"/>
              </a:spcBef>
              <a:spcAft>
                <a:spcPts val="0"/>
              </a:spcAft>
              <a:buSzPts val="1300"/>
              <a:buFont typeface="Noto Sans Symbols"/>
              <a:buChar char="✔"/>
            </a:pPr>
            <a:r>
              <a:rPr lang="en-US"/>
              <a:t>Adequate material for storage</a:t>
            </a:r>
            <a:endParaRPr/>
          </a:p>
          <a:p>
            <a:pPr indent="-285750" lvl="0" marL="514350" rtl="0" algn="l">
              <a:lnSpc>
                <a:spcPct val="100000"/>
              </a:lnSpc>
              <a:spcBef>
                <a:spcPts val="720"/>
              </a:spcBef>
              <a:spcAft>
                <a:spcPts val="0"/>
              </a:spcAft>
              <a:buSzPts val="1300"/>
              <a:buFont typeface="Noto Sans Symbols"/>
              <a:buChar char="✔"/>
            </a:pPr>
            <a:r>
              <a:rPr lang="en-US"/>
              <a:t>Adequate material for packaging and shipping</a:t>
            </a:r>
            <a:endParaRPr/>
          </a:p>
          <a:p>
            <a:pPr indent="-285750" lvl="0" marL="514350" rtl="0" algn="l">
              <a:lnSpc>
                <a:spcPct val="100000"/>
              </a:lnSpc>
              <a:spcBef>
                <a:spcPts val="720"/>
              </a:spcBef>
              <a:spcAft>
                <a:spcPts val="0"/>
              </a:spcAft>
              <a:buSzPts val="1300"/>
              <a:buFont typeface="Noto Sans Symbols"/>
              <a:buChar char="✔"/>
            </a:pPr>
            <a:r>
              <a:rPr lang="en-US"/>
              <a:t>Labels and documentation</a:t>
            </a:r>
            <a:endParaRPr/>
          </a:p>
          <a:p>
            <a:pPr indent="-285750" lvl="0" marL="514350" rtl="0" algn="l">
              <a:lnSpc>
                <a:spcPct val="100000"/>
              </a:lnSpc>
              <a:spcBef>
                <a:spcPts val="720"/>
              </a:spcBef>
              <a:spcAft>
                <a:spcPts val="0"/>
              </a:spcAft>
              <a:buSzPts val="1300"/>
              <a:buFont typeface="Noto Sans Symbols"/>
              <a:buChar char="✔"/>
            </a:pPr>
            <a:r>
              <a:rPr lang="en-US"/>
              <a:t>Appropriate handling of medical waste</a:t>
            </a:r>
            <a:endParaRPr/>
          </a:p>
          <a:p>
            <a:pPr indent="0" lvl="0" marL="228600" rtl="0" algn="l">
              <a:lnSpc>
                <a:spcPct val="100000"/>
              </a:lnSpc>
              <a:spcBef>
                <a:spcPts val="720"/>
              </a:spcBef>
              <a:spcAft>
                <a:spcPts val="0"/>
              </a:spcAft>
              <a:buSzPts val="1300"/>
              <a:buNone/>
            </a:pPr>
            <a:r>
              <a:t/>
            </a:r>
            <a:endParaRPr/>
          </a:p>
        </p:txBody>
      </p:sp>
      <p:sp>
        <p:nvSpPr>
          <p:cNvPr id="652" name="Google Shape;652;p9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MENTAL CHECKLIST FOR BIOSAFETY AND RISK MANAGEMENT:</a:t>
            </a:r>
            <a:endParaRPr/>
          </a:p>
        </p:txBody>
      </p:sp>
      <p:sp>
        <p:nvSpPr>
          <p:cNvPr id="653" name="Google Shape;653;p91"/>
          <p:cNvSpPr txBox="1"/>
          <p:nvPr/>
        </p:nvSpPr>
        <p:spPr>
          <a:xfrm>
            <a:off x="5895832" y="2343150"/>
            <a:ext cx="47768" cy="2395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92"/>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p>
            <a:pPr indent="-228600" lvl="0" marL="381000" rtl="0" algn="l">
              <a:lnSpc>
                <a:spcPct val="100000"/>
              </a:lnSpc>
              <a:spcBef>
                <a:spcPts val="0"/>
              </a:spcBef>
              <a:spcAft>
                <a:spcPts val="0"/>
              </a:spcAft>
              <a:buSzPts val="1200"/>
              <a:buFont typeface="Arial"/>
              <a:buAutoNum type="arabicPeriod"/>
            </a:pPr>
            <a:r>
              <a:rPr b="1" lang="en-US" sz="1400"/>
              <a:t>WHO Tuberculosis Laboratory Biosafety Manual</a:t>
            </a:r>
            <a:endParaRPr/>
          </a:p>
          <a:p>
            <a:pPr indent="0" lvl="0" marL="152400" rtl="0" algn="l">
              <a:lnSpc>
                <a:spcPct val="100000"/>
              </a:lnSpc>
              <a:spcBef>
                <a:spcPts val="0"/>
              </a:spcBef>
              <a:spcAft>
                <a:spcPts val="0"/>
              </a:spcAft>
              <a:buSzPts val="1200"/>
              <a:buNone/>
            </a:pPr>
            <a:r>
              <a:rPr lang="en-US" sz="1400"/>
              <a:t>Available at: </a:t>
            </a:r>
            <a:r>
              <a:rPr lang="en-US" sz="1400" u="sng">
                <a:solidFill>
                  <a:schemeClr val="hlink"/>
                </a:solidFill>
                <a:hlinkClick r:id="rId3"/>
              </a:rPr>
              <a:t>https://www.who.int/publications/i/item/9789241504638</a:t>
            </a:r>
            <a:r>
              <a:rPr lang="en-US" sz="1400"/>
              <a:t> </a:t>
            </a:r>
            <a:endParaRPr/>
          </a:p>
          <a:p>
            <a:pPr indent="0" lvl="0" marL="152400" rtl="0" algn="l">
              <a:lnSpc>
                <a:spcPct val="100000"/>
              </a:lnSpc>
              <a:spcBef>
                <a:spcPts val="0"/>
              </a:spcBef>
              <a:spcAft>
                <a:spcPts val="0"/>
              </a:spcAft>
              <a:buSzPts val="1200"/>
              <a:buNone/>
            </a:pPr>
            <a:r>
              <a:t/>
            </a:r>
            <a:endParaRPr sz="1400"/>
          </a:p>
          <a:p>
            <a:pPr indent="0" lvl="0" marL="152400" rtl="0" algn="l">
              <a:lnSpc>
                <a:spcPct val="100000"/>
              </a:lnSpc>
              <a:spcBef>
                <a:spcPts val="0"/>
              </a:spcBef>
              <a:spcAft>
                <a:spcPts val="0"/>
              </a:spcAft>
              <a:buSzPts val="1200"/>
              <a:buNone/>
            </a:pPr>
            <a:r>
              <a:rPr b="1" lang="en-US" sz="1400"/>
              <a:t>2. WHO Laboratory Biosafety Manual, 4</a:t>
            </a:r>
            <a:r>
              <a:rPr b="1" baseline="30000" lang="en-US" sz="1400"/>
              <a:t>th</a:t>
            </a:r>
            <a:r>
              <a:rPr b="1" lang="en-US" sz="1400"/>
              <a:t> Edition </a:t>
            </a:r>
            <a:endParaRPr/>
          </a:p>
          <a:p>
            <a:pPr indent="0" lvl="0" marL="152400" rtl="0" algn="l">
              <a:lnSpc>
                <a:spcPct val="100000"/>
              </a:lnSpc>
              <a:spcBef>
                <a:spcPts val="0"/>
              </a:spcBef>
              <a:spcAft>
                <a:spcPts val="0"/>
              </a:spcAft>
              <a:buSzPts val="1200"/>
              <a:buNone/>
            </a:pPr>
            <a:r>
              <a:rPr lang="en-US" sz="1400"/>
              <a:t>Available at: </a:t>
            </a:r>
            <a:r>
              <a:rPr lang="en-US" sz="1400" u="sng">
                <a:solidFill>
                  <a:schemeClr val="hlink"/>
                </a:solidFill>
                <a:hlinkClick r:id="rId4"/>
              </a:rPr>
              <a:t>https://www.who.int/publications/i/item/9789240011311</a:t>
            </a:r>
            <a:endParaRPr sz="1400"/>
          </a:p>
          <a:p>
            <a:pPr indent="0" lvl="0" marL="152400" rtl="0" algn="l">
              <a:lnSpc>
                <a:spcPct val="100000"/>
              </a:lnSpc>
              <a:spcBef>
                <a:spcPts val="0"/>
              </a:spcBef>
              <a:spcAft>
                <a:spcPts val="0"/>
              </a:spcAft>
              <a:buSzPts val="1200"/>
              <a:buNone/>
            </a:pPr>
            <a:r>
              <a:t/>
            </a:r>
            <a:endParaRPr sz="1400"/>
          </a:p>
          <a:p>
            <a:pPr indent="0" lvl="0" marL="152400" rtl="0" algn="l">
              <a:lnSpc>
                <a:spcPct val="100000"/>
              </a:lnSpc>
              <a:spcBef>
                <a:spcPts val="0"/>
              </a:spcBef>
              <a:spcAft>
                <a:spcPts val="0"/>
              </a:spcAft>
              <a:buSzPts val="1200"/>
              <a:buNone/>
            </a:pPr>
            <a:r>
              <a:rPr lang="en-US" sz="1400"/>
              <a:t>3. </a:t>
            </a:r>
            <a:r>
              <a:rPr b="1" lang="en-US" sz="1400"/>
              <a:t>CDC Biosafety in Microbiological and Biomedical Laboratories (BMBL), 6</a:t>
            </a:r>
            <a:r>
              <a:rPr b="1" baseline="30000" lang="en-US" sz="1400"/>
              <a:t>th</a:t>
            </a:r>
            <a:r>
              <a:rPr b="1" lang="en-US" sz="1400"/>
              <a:t> Edition</a:t>
            </a:r>
            <a:endParaRPr/>
          </a:p>
          <a:p>
            <a:pPr indent="0" lvl="0" marL="152400" rtl="0" algn="l">
              <a:lnSpc>
                <a:spcPct val="100000"/>
              </a:lnSpc>
              <a:spcBef>
                <a:spcPts val="0"/>
              </a:spcBef>
              <a:spcAft>
                <a:spcPts val="0"/>
              </a:spcAft>
              <a:buSzPts val="1200"/>
              <a:buNone/>
            </a:pPr>
            <a:r>
              <a:rPr lang="en-US" sz="1400"/>
              <a:t>Available at: </a:t>
            </a:r>
            <a:r>
              <a:rPr lang="en-US" sz="1400" u="sng">
                <a:solidFill>
                  <a:schemeClr val="hlink"/>
                </a:solidFill>
                <a:hlinkClick r:id="rId5"/>
              </a:rPr>
              <a:t>https://www.cdc.gov/labs/pdf/SF__19_308133-A_BMBL6_00-BOOK-WEB-final-3.pdf</a:t>
            </a:r>
            <a:r>
              <a:rPr lang="en-US" sz="1400"/>
              <a:t> </a:t>
            </a:r>
            <a:endParaRPr/>
          </a:p>
        </p:txBody>
      </p:sp>
      <p:sp>
        <p:nvSpPr>
          <p:cNvPr id="659" name="Google Shape;659;p9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USEFUL BIOSAFETY RESOURCES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solidFill>
                  <a:schemeClr val="dk1"/>
                </a:solidFill>
              </a:rPr>
              <a:t>SPECIMEN COLLECTION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94"/>
          <p:cNvSpPr txBox="1"/>
          <p:nvPr>
            <p:ph idx="1" type="body"/>
          </p:nvPr>
        </p:nvSpPr>
        <p:spPr>
          <a:xfrm>
            <a:off x="966675" y="1359876"/>
            <a:ext cx="3276600" cy="3235569"/>
          </a:xfrm>
          <a:prstGeom prst="rect">
            <a:avLst/>
          </a:prstGeom>
          <a:noFill/>
          <a:ln>
            <a:noFill/>
          </a:ln>
        </p:spPr>
        <p:txBody>
          <a:bodyPr anchorCtr="0" anchor="t" bIns="91425" lIns="91425" spcFirstLastPara="1" rIns="91425" wrap="square" tIns="91425">
            <a:noAutofit/>
          </a:bodyPr>
          <a:lstStyle/>
          <a:p>
            <a:pPr indent="-311150" lvl="0" marL="457200" rtl="0" algn="l">
              <a:lnSpc>
                <a:spcPct val="85000"/>
              </a:lnSpc>
              <a:spcBef>
                <a:spcPts val="0"/>
              </a:spcBef>
              <a:spcAft>
                <a:spcPts val="0"/>
              </a:spcAft>
              <a:buSzPts val="1300"/>
              <a:buChar char="●"/>
            </a:pPr>
            <a:r>
              <a:rPr lang="en-US" sz="1600">
                <a:solidFill>
                  <a:srgbClr val="595959"/>
                </a:solidFill>
              </a:rPr>
              <a:t>30-50 ml capacity</a:t>
            </a:r>
            <a:endParaRPr/>
          </a:p>
          <a:p>
            <a:pPr indent="-311150" lvl="0" marL="457200" rtl="0" algn="l">
              <a:lnSpc>
                <a:spcPct val="85000"/>
              </a:lnSpc>
              <a:spcBef>
                <a:spcPts val="720"/>
              </a:spcBef>
              <a:spcAft>
                <a:spcPts val="0"/>
              </a:spcAft>
              <a:buSzPts val="1300"/>
              <a:buChar char="●"/>
            </a:pPr>
            <a:r>
              <a:rPr lang="en-US" sz="1600">
                <a:solidFill>
                  <a:srgbClr val="595959"/>
                </a:solidFill>
              </a:rPr>
              <a:t>Translucent or clear material</a:t>
            </a:r>
            <a:endParaRPr/>
          </a:p>
          <a:p>
            <a:pPr indent="-311150" lvl="0" marL="457200" rtl="0" algn="l">
              <a:lnSpc>
                <a:spcPct val="85000"/>
              </a:lnSpc>
              <a:spcBef>
                <a:spcPts val="720"/>
              </a:spcBef>
              <a:spcAft>
                <a:spcPts val="0"/>
              </a:spcAft>
              <a:buSzPts val="1300"/>
              <a:buChar char="●"/>
            </a:pPr>
            <a:r>
              <a:rPr lang="en-US" sz="1600">
                <a:solidFill>
                  <a:srgbClr val="595959"/>
                </a:solidFill>
              </a:rPr>
              <a:t>Sides and walls that allow easy labelling </a:t>
            </a:r>
            <a:endParaRPr/>
          </a:p>
          <a:p>
            <a:pPr indent="-311150" lvl="0" marL="457200" rtl="0" algn="l">
              <a:lnSpc>
                <a:spcPct val="85000"/>
              </a:lnSpc>
              <a:spcBef>
                <a:spcPts val="720"/>
              </a:spcBef>
              <a:spcAft>
                <a:spcPts val="0"/>
              </a:spcAft>
              <a:buSzPts val="1300"/>
              <a:buChar char="●"/>
            </a:pPr>
            <a:r>
              <a:rPr lang="en-US" sz="1600">
                <a:solidFill>
                  <a:srgbClr val="595959"/>
                </a:solidFill>
              </a:rPr>
              <a:t>Single-use combustible material </a:t>
            </a:r>
            <a:endParaRPr/>
          </a:p>
          <a:p>
            <a:pPr indent="-311150" lvl="0" marL="457200" rtl="0" algn="l">
              <a:lnSpc>
                <a:spcPct val="85000"/>
              </a:lnSpc>
              <a:spcBef>
                <a:spcPts val="720"/>
              </a:spcBef>
              <a:spcAft>
                <a:spcPts val="0"/>
              </a:spcAft>
              <a:buSzPts val="1300"/>
              <a:buChar char="●"/>
            </a:pPr>
            <a:r>
              <a:rPr lang="en-US" sz="1600">
                <a:solidFill>
                  <a:srgbClr val="595959"/>
                </a:solidFill>
              </a:rPr>
              <a:t>Leak-proof with a screw-cap</a:t>
            </a:r>
            <a:endParaRPr/>
          </a:p>
          <a:p>
            <a:pPr indent="-311150" lvl="0" marL="457200" rtl="0" algn="l">
              <a:lnSpc>
                <a:spcPct val="85000"/>
              </a:lnSpc>
              <a:spcBef>
                <a:spcPts val="720"/>
              </a:spcBef>
              <a:spcAft>
                <a:spcPts val="0"/>
              </a:spcAft>
              <a:buSzPts val="1300"/>
              <a:buChar char="●"/>
            </a:pPr>
            <a:r>
              <a:rPr lang="en-US" sz="1600">
                <a:solidFill>
                  <a:srgbClr val="595959"/>
                </a:solidFill>
              </a:rPr>
              <a:t>Wide mouth</a:t>
            </a:r>
            <a:endParaRPr/>
          </a:p>
          <a:p>
            <a:pPr indent="-228600" lvl="0" marL="457200" rtl="0" algn="l">
              <a:lnSpc>
                <a:spcPct val="100000"/>
              </a:lnSpc>
              <a:spcBef>
                <a:spcPts val="720"/>
              </a:spcBef>
              <a:spcAft>
                <a:spcPts val="0"/>
              </a:spcAft>
              <a:buSzPts val="1300"/>
              <a:buNone/>
            </a:pPr>
            <a:r>
              <a:t/>
            </a:r>
            <a:endParaRPr/>
          </a:p>
        </p:txBody>
      </p:sp>
      <p:sp>
        <p:nvSpPr>
          <p:cNvPr id="670" name="Google Shape;670;p94"/>
          <p:cNvSpPr txBox="1"/>
          <p:nvPr>
            <p:ph idx="2" type="body"/>
          </p:nvPr>
        </p:nvSpPr>
        <p:spPr>
          <a:xfrm>
            <a:off x="4900625" y="1359876"/>
            <a:ext cx="3276600" cy="3089999"/>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US">
                <a:solidFill>
                  <a:srgbClr val="00B050"/>
                </a:solidFill>
              </a:rPr>
              <a:t>Insert a picture of container used by the country </a:t>
            </a:r>
            <a:endParaRPr/>
          </a:p>
        </p:txBody>
      </p:sp>
      <p:sp>
        <p:nvSpPr>
          <p:cNvPr id="671" name="Google Shape;671;p9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1800"/>
              <a:t>SPUTUM SPECIMEN COLLECTION: CONTAINER SPECIFICATIONS</a:t>
            </a:r>
            <a:br>
              <a:rPr b="1" lang="en-US" sz="1800"/>
            </a:br>
            <a:br>
              <a:rPr b="1" lang="en-US" sz="1800"/>
            </a:br>
            <a:r>
              <a:rPr b="1" lang="en-US" sz="1800">
                <a:solidFill>
                  <a:srgbClr val="00B050"/>
                </a:solidFill>
              </a:rPr>
              <a:t>    To be customized by each country </a:t>
            </a:r>
            <a:endParaRPr b="1" sz="1800">
              <a:solidFill>
                <a:srgbClr val="00B05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5"/>
          <p:cNvSpPr txBox="1"/>
          <p:nvPr>
            <p:ph idx="1" type="body"/>
          </p:nvPr>
        </p:nvSpPr>
        <p:spPr>
          <a:xfrm>
            <a:off x="705225" y="1166075"/>
            <a:ext cx="7836000" cy="34647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563"/>
              </a:spcBef>
              <a:spcAft>
                <a:spcPts val="0"/>
              </a:spcAft>
              <a:buSzPts val="1200"/>
              <a:buChar char="●"/>
            </a:pPr>
            <a:r>
              <a:rPr lang="en-US" sz="1600">
                <a:solidFill>
                  <a:srgbClr val="595959"/>
                </a:solidFill>
              </a:rPr>
              <a:t>When providing a sputum specimen, a patient may produce infectious aerosols and therefore biosafety precautions are needed:</a:t>
            </a:r>
            <a:endParaRPr/>
          </a:p>
          <a:p>
            <a:pPr indent="-251093" lvl="1" marL="753283" rtl="0" algn="l">
              <a:lnSpc>
                <a:spcPct val="100000"/>
              </a:lnSpc>
              <a:spcBef>
                <a:spcPts val="1675"/>
              </a:spcBef>
              <a:spcAft>
                <a:spcPts val="0"/>
              </a:spcAft>
              <a:buSzPts val="1200"/>
              <a:buChar char="○"/>
            </a:pPr>
            <a:r>
              <a:rPr lang="en-US" sz="1600">
                <a:solidFill>
                  <a:srgbClr val="595959"/>
                </a:solidFill>
              </a:rPr>
              <a:t>Instruct the patient to cover his or her mouth when coughing </a:t>
            </a:r>
            <a:r>
              <a:rPr lang="en-US" sz="1600">
                <a:solidFill>
                  <a:srgbClr val="595959"/>
                </a:solidFill>
              </a:rPr>
              <a:t>prior</a:t>
            </a:r>
            <a:r>
              <a:rPr lang="en-US" sz="1600">
                <a:solidFill>
                  <a:srgbClr val="595959"/>
                </a:solidFill>
              </a:rPr>
              <a:t> to sample collection. When providing the sample, ask that they cough directly into the container.</a:t>
            </a:r>
            <a:endParaRPr/>
          </a:p>
          <a:p>
            <a:pPr indent="-251093" lvl="1" marL="753283" rtl="0" algn="l">
              <a:lnSpc>
                <a:spcPct val="100000"/>
              </a:lnSpc>
              <a:spcBef>
                <a:spcPts val="1149"/>
              </a:spcBef>
              <a:spcAft>
                <a:spcPts val="0"/>
              </a:spcAft>
              <a:buSzPts val="1200"/>
              <a:buChar char="○"/>
            </a:pPr>
            <a:r>
              <a:rPr lang="en-US" sz="1600">
                <a:solidFill>
                  <a:srgbClr val="595959"/>
                </a:solidFill>
              </a:rPr>
              <a:t>Never collect sputum in the laboratory</a:t>
            </a:r>
            <a:endParaRPr/>
          </a:p>
          <a:p>
            <a:pPr indent="-251093" lvl="1" marL="753283" rtl="0" algn="l">
              <a:lnSpc>
                <a:spcPct val="100000"/>
              </a:lnSpc>
              <a:spcBef>
                <a:spcPts val="1149"/>
              </a:spcBef>
              <a:spcAft>
                <a:spcPts val="0"/>
              </a:spcAft>
              <a:buSzPts val="1200"/>
              <a:buChar char="○"/>
            </a:pPr>
            <a:r>
              <a:rPr lang="en-US" sz="1600">
                <a:solidFill>
                  <a:srgbClr val="595959"/>
                </a:solidFill>
              </a:rPr>
              <a:t>Collect sputum away from other people in a well-ventilated space following the NTP’s guidelines</a:t>
            </a:r>
            <a:endParaRPr/>
          </a:p>
          <a:p>
            <a:pPr indent="-251093" lvl="1" marL="753283" rtl="0" algn="l">
              <a:lnSpc>
                <a:spcPct val="100000"/>
              </a:lnSpc>
              <a:spcBef>
                <a:spcPts val="1149"/>
              </a:spcBef>
              <a:spcAft>
                <a:spcPts val="0"/>
              </a:spcAft>
              <a:buSzPts val="1200"/>
              <a:buChar char="○"/>
            </a:pPr>
            <a:r>
              <a:rPr lang="en-US" sz="1600">
                <a:solidFill>
                  <a:srgbClr val="595959"/>
                </a:solidFill>
              </a:rPr>
              <a:t>Do not stand in front of the patient during specimen collection!</a:t>
            </a:r>
            <a:endParaRPr/>
          </a:p>
          <a:p>
            <a:pPr indent="-228600" lvl="0" marL="457200" rtl="0" algn="l">
              <a:lnSpc>
                <a:spcPct val="100000"/>
              </a:lnSpc>
              <a:spcBef>
                <a:spcPts val="600"/>
              </a:spcBef>
              <a:spcAft>
                <a:spcPts val="0"/>
              </a:spcAft>
              <a:buSzPts val="1200"/>
              <a:buNone/>
            </a:pPr>
            <a:r>
              <a:t/>
            </a:r>
            <a:endParaRPr/>
          </a:p>
        </p:txBody>
      </p:sp>
      <p:sp>
        <p:nvSpPr>
          <p:cNvPr id="677" name="Google Shape;677;p9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t>SPUTUM SPECIMEN COLLECTION: SAFETY</a:t>
            </a:r>
            <a:endParaRPr b="1"/>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6"/>
          <p:cNvSpPr txBox="1"/>
          <p:nvPr>
            <p:ph idx="1" type="body"/>
          </p:nvPr>
        </p:nvSpPr>
        <p:spPr>
          <a:xfrm>
            <a:off x="705225" y="1289537"/>
            <a:ext cx="7138500" cy="3408937"/>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US" sz="1400">
                <a:solidFill>
                  <a:srgbClr val="595959"/>
                </a:solidFill>
              </a:rPr>
              <a:t>Saliva or nasal secretions are unsatisfactory</a:t>
            </a:r>
            <a:endParaRPr/>
          </a:p>
          <a:p>
            <a:pPr indent="-304800" lvl="0" marL="457200" rtl="0" algn="l">
              <a:lnSpc>
                <a:spcPct val="100000"/>
              </a:lnSpc>
              <a:spcBef>
                <a:spcPts val="630"/>
              </a:spcBef>
              <a:spcAft>
                <a:spcPts val="0"/>
              </a:spcAft>
              <a:buSzPts val="1200"/>
              <a:buChar char="●"/>
            </a:pPr>
            <a:r>
              <a:rPr lang="en-US" sz="1400">
                <a:solidFill>
                  <a:srgbClr val="595959"/>
                </a:solidFill>
              </a:rPr>
              <a:t>Specimens should not contain food or other particles</a:t>
            </a:r>
            <a:endParaRPr sz="1400">
              <a:solidFill>
                <a:srgbClr val="595959"/>
              </a:solidFill>
            </a:endParaRPr>
          </a:p>
          <a:p>
            <a:pPr indent="-304800" lvl="0" marL="457200" rtl="0" algn="l">
              <a:lnSpc>
                <a:spcPct val="100000"/>
              </a:lnSpc>
              <a:spcBef>
                <a:spcPts val="630"/>
              </a:spcBef>
              <a:spcAft>
                <a:spcPts val="0"/>
              </a:spcAft>
              <a:buSzPts val="1200"/>
              <a:buChar char="●"/>
            </a:pPr>
            <a:r>
              <a:rPr lang="en-US" sz="1400">
                <a:solidFill>
                  <a:srgbClr val="595959"/>
                </a:solidFill>
              </a:rPr>
              <a:t>Patients should be instructed to take the following steps to produce the best specimen:</a:t>
            </a:r>
            <a:endParaRPr/>
          </a:p>
          <a:p>
            <a:pPr indent="-429073" lvl="1" marL="989250" rtl="0" algn="l">
              <a:lnSpc>
                <a:spcPct val="100000"/>
              </a:lnSpc>
              <a:spcBef>
                <a:spcPts val="1314"/>
              </a:spcBef>
              <a:spcAft>
                <a:spcPts val="0"/>
              </a:spcAft>
              <a:buSzPts val="1200"/>
              <a:buFont typeface="Arial"/>
              <a:buAutoNum type="arabicPeriod"/>
            </a:pPr>
            <a:r>
              <a:rPr lang="en-US" sz="1400">
                <a:solidFill>
                  <a:srgbClr val="595959"/>
                </a:solidFill>
              </a:rPr>
              <a:t>Wash your mouth with clean water to remove food and other particles</a:t>
            </a:r>
            <a:endParaRPr/>
          </a:p>
          <a:p>
            <a:pPr indent="-429073" lvl="1" marL="989250" rtl="0" algn="l">
              <a:lnSpc>
                <a:spcPct val="100000"/>
              </a:lnSpc>
              <a:spcBef>
                <a:spcPts val="1128"/>
              </a:spcBef>
              <a:spcAft>
                <a:spcPts val="0"/>
              </a:spcAft>
              <a:buSzPts val="1200"/>
              <a:buFont typeface="Arial"/>
              <a:buAutoNum type="arabicPeriod"/>
            </a:pPr>
            <a:r>
              <a:rPr lang="en-US" sz="1400">
                <a:solidFill>
                  <a:srgbClr val="595959"/>
                </a:solidFill>
              </a:rPr>
              <a:t>Inhale deeply 2–3 times and breathe out strongly each time</a:t>
            </a:r>
            <a:endParaRPr/>
          </a:p>
          <a:p>
            <a:pPr indent="-429073" lvl="1" marL="989250" rtl="0" algn="l">
              <a:lnSpc>
                <a:spcPct val="100000"/>
              </a:lnSpc>
              <a:spcBef>
                <a:spcPts val="1128"/>
              </a:spcBef>
              <a:spcAft>
                <a:spcPts val="0"/>
              </a:spcAft>
              <a:buSzPts val="1200"/>
              <a:buFont typeface="Arial"/>
              <a:buAutoNum type="arabicPeriod"/>
            </a:pPr>
            <a:r>
              <a:rPr lang="en-US" sz="1400">
                <a:solidFill>
                  <a:srgbClr val="595959"/>
                </a:solidFill>
              </a:rPr>
              <a:t>Cough deeply from your chest to produce sputum</a:t>
            </a:r>
            <a:endParaRPr/>
          </a:p>
          <a:p>
            <a:pPr indent="-429073" lvl="1" marL="989250" rtl="0" algn="l">
              <a:lnSpc>
                <a:spcPct val="100000"/>
              </a:lnSpc>
              <a:spcBef>
                <a:spcPts val="1128"/>
              </a:spcBef>
              <a:spcAft>
                <a:spcPts val="0"/>
              </a:spcAft>
              <a:buSzPts val="1200"/>
              <a:buFont typeface="Arial"/>
              <a:buAutoNum type="arabicPeriod"/>
            </a:pPr>
            <a:r>
              <a:rPr lang="en-US" sz="1400">
                <a:solidFill>
                  <a:srgbClr val="595959"/>
                </a:solidFill>
              </a:rPr>
              <a:t>Place the open container close to your mouth to collect the specimen; do not get sputum on the outside of the container</a:t>
            </a:r>
            <a:endParaRPr/>
          </a:p>
          <a:p>
            <a:pPr indent="-429073" lvl="1" marL="989250" rtl="0" algn="l">
              <a:lnSpc>
                <a:spcPct val="100000"/>
              </a:lnSpc>
              <a:spcBef>
                <a:spcPts val="1128"/>
              </a:spcBef>
              <a:spcAft>
                <a:spcPts val="1128"/>
              </a:spcAft>
              <a:buSzPts val="1200"/>
              <a:buFont typeface="Arial"/>
              <a:buAutoNum type="arabicPeriod"/>
            </a:pPr>
            <a:r>
              <a:rPr lang="en-US" sz="1400">
                <a:solidFill>
                  <a:srgbClr val="595959"/>
                </a:solidFill>
              </a:rPr>
              <a:t>Wash your hands after collecting the sample</a:t>
            </a:r>
            <a:endParaRPr sz="1400"/>
          </a:p>
        </p:txBody>
      </p:sp>
      <p:sp>
        <p:nvSpPr>
          <p:cNvPr id="683" name="Google Shape;683;p9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t>SPUTUM SPECIMEN COLLECTION: PATIENT EDUCATION AND INSTRUCTIONS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Learning Objectives</a:t>
            </a:r>
            <a:endParaRPr/>
          </a:p>
        </p:txBody>
      </p:sp>
      <p:sp>
        <p:nvSpPr>
          <p:cNvPr id="379" name="Google Shape;379;p52"/>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By the end of this module, participants should be able to:</a:t>
            </a:r>
            <a:endParaRPr/>
          </a:p>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Demonstrate good biosafety practices and risks when performing Truenat testing</a:t>
            </a:r>
            <a:endParaRPr/>
          </a:p>
          <a:p>
            <a:pPr indent="-342900" lvl="0" marL="457200" rtl="0" algn="l">
              <a:lnSpc>
                <a:spcPct val="100000"/>
              </a:lnSpc>
              <a:spcBef>
                <a:spcPts val="0"/>
              </a:spcBef>
              <a:spcAft>
                <a:spcPts val="0"/>
              </a:spcAft>
              <a:buSzPts val="1800"/>
              <a:buChar char="●"/>
            </a:pPr>
            <a:r>
              <a:rPr lang="en-US"/>
              <a:t>List the equipment needed to collect a quality sputum specimen</a:t>
            </a:r>
            <a:endParaRPr/>
          </a:p>
          <a:p>
            <a:pPr indent="-342900" lvl="0" marL="457200" rtl="0" algn="l">
              <a:lnSpc>
                <a:spcPct val="100000"/>
              </a:lnSpc>
              <a:spcBef>
                <a:spcPts val="0"/>
              </a:spcBef>
              <a:spcAft>
                <a:spcPts val="0"/>
              </a:spcAft>
              <a:buSzPts val="1800"/>
              <a:buChar char="●"/>
            </a:pPr>
            <a:r>
              <a:rPr lang="en-US"/>
              <a:t>List the steps for collecting a quality sputum specimen</a:t>
            </a:r>
            <a:endParaRPr/>
          </a:p>
          <a:p>
            <a:pPr indent="-342900" lvl="0" marL="457200" rtl="0" algn="l">
              <a:lnSpc>
                <a:spcPct val="100000"/>
              </a:lnSpc>
              <a:spcBef>
                <a:spcPts val="0"/>
              </a:spcBef>
              <a:spcAft>
                <a:spcPts val="0"/>
              </a:spcAft>
              <a:buSzPts val="1800"/>
              <a:buChar char="●"/>
            </a:pPr>
            <a:r>
              <a:rPr lang="en-US"/>
              <a:t>List the steps for packaging sputum specimens</a:t>
            </a:r>
            <a:endParaRPr/>
          </a:p>
          <a:p>
            <a:pPr indent="-342900" lvl="0" marL="457200" rtl="0" algn="l">
              <a:lnSpc>
                <a:spcPct val="100000"/>
              </a:lnSpc>
              <a:spcBef>
                <a:spcPts val="0"/>
              </a:spcBef>
              <a:spcAft>
                <a:spcPts val="0"/>
              </a:spcAft>
              <a:buSzPts val="1800"/>
              <a:buChar char="●"/>
            </a:pPr>
            <a:r>
              <a:rPr lang="en-US"/>
              <a:t>Describe storage requirements for collected specimens</a:t>
            </a:r>
            <a:endParaRPr/>
          </a:p>
          <a:p>
            <a:pPr indent="-342900" lvl="0" marL="457200" rtl="0" algn="l">
              <a:lnSpc>
                <a:spcPct val="100000"/>
              </a:lnSpc>
              <a:spcBef>
                <a:spcPts val="0"/>
              </a:spcBef>
              <a:spcAft>
                <a:spcPts val="0"/>
              </a:spcAft>
              <a:buSzPts val="1800"/>
              <a:buChar char="●"/>
            </a:pPr>
            <a:r>
              <a:rPr lang="en-US"/>
              <a:t>Understand the process for specimen referral</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7"/>
          <p:cNvSpPr txBox="1"/>
          <p:nvPr>
            <p:ph idx="1" type="body"/>
          </p:nvPr>
        </p:nvSpPr>
        <p:spPr>
          <a:xfrm>
            <a:off x="486393" y="756883"/>
            <a:ext cx="8438775" cy="1906488"/>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600"/>
              </a:spcBef>
              <a:spcAft>
                <a:spcPts val="0"/>
              </a:spcAft>
              <a:buSzPts val="1200"/>
              <a:buChar char="●"/>
            </a:pPr>
            <a:r>
              <a:rPr lang="en-US">
                <a:solidFill>
                  <a:srgbClr val="595959"/>
                </a:solidFill>
              </a:rPr>
              <a:t>Obtaining an adequate quantity of good quality sputum is critical to ensure accurate test results</a:t>
            </a:r>
            <a:endParaRPr/>
          </a:p>
          <a:p>
            <a:pPr indent="-304800" lvl="0" marL="457200" rtl="0" algn="l">
              <a:lnSpc>
                <a:spcPct val="100000"/>
              </a:lnSpc>
              <a:spcBef>
                <a:spcPts val="600"/>
              </a:spcBef>
              <a:spcAft>
                <a:spcPts val="0"/>
              </a:spcAft>
              <a:buSzPts val="1200"/>
              <a:buChar char="●"/>
            </a:pPr>
            <a:r>
              <a:rPr lang="en-US">
                <a:solidFill>
                  <a:srgbClr val="666666"/>
                </a:solidFill>
              </a:rPr>
              <a:t>Induced or expectorated sputum specimens may be used</a:t>
            </a:r>
            <a:endParaRPr/>
          </a:p>
          <a:p>
            <a:pPr indent="-304800" lvl="0" marL="457200" rtl="0" algn="l">
              <a:lnSpc>
                <a:spcPct val="100000"/>
              </a:lnSpc>
              <a:spcBef>
                <a:spcPts val="600"/>
              </a:spcBef>
              <a:spcAft>
                <a:spcPts val="0"/>
              </a:spcAft>
              <a:buSzPts val="1200"/>
              <a:buChar char="●"/>
            </a:pPr>
            <a:r>
              <a:rPr lang="en-US">
                <a:solidFill>
                  <a:srgbClr val="666666"/>
                </a:solidFill>
              </a:rPr>
              <a:t>Spot and morning sputum samples can be collected from each patient</a:t>
            </a:r>
            <a:endParaRPr/>
          </a:p>
          <a:p>
            <a:pPr indent="-304800" lvl="0" marL="457200" rtl="0" algn="l">
              <a:lnSpc>
                <a:spcPct val="100000"/>
              </a:lnSpc>
              <a:spcBef>
                <a:spcPts val="600"/>
              </a:spcBef>
              <a:spcAft>
                <a:spcPts val="0"/>
              </a:spcAft>
              <a:buSzPts val="1200"/>
              <a:buChar char="●"/>
            </a:pPr>
            <a:r>
              <a:rPr lang="en-US">
                <a:solidFill>
                  <a:srgbClr val="666666"/>
                </a:solidFill>
              </a:rPr>
              <a:t>Proposed algorithm describes the collection of at least one initial specimen to be used for Truenat testing and the collection of additional specimens as needed</a:t>
            </a:r>
            <a:endParaRPr>
              <a:solidFill>
                <a:srgbClr val="666666"/>
              </a:solidFill>
            </a:endParaRPr>
          </a:p>
          <a:p>
            <a:pPr indent="-304800" lvl="0" marL="457200" rtl="0" algn="l">
              <a:lnSpc>
                <a:spcPct val="100000"/>
              </a:lnSpc>
              <a:spcBef>
                <a:spcPts val="600"/>
              </a:spcBef>
              <a:spcAft>
                <a:spcPts val="0"/>
              </a:spcAft>
              <a:buSzPts val="1200"/>
              <a:buChar char="●"/>
            </a:pPr>
            <a:r>
              <a:rPr lang="en-US">
                <a:solidFill>
                  <a:srgbClr val="595959"/>
                </a:solidFill>
              </a:rPr>
              <a:t>For best results, obtain &gt;1ml of purulent/mucoid sputum (see below)</a:t>
            </a:r>
            <a:endParaRPr/>
          </a:p>
          <a:p>
            <a:pPr indent="0" lvl="0" marL="152400" rtl="0" algn="l">
              <a:lnSpc>
                <a:spcPct val="80000"/>
              </a:lnSpc>
              <a:spcBef>
                <a:spcPts val="563"/>
              </a:spcBef>
              <a:spcAft>
                <a:spcPts val="0"/>
              </a:spcAft>
              <a:buSzPts val="1200"/>
              <a:buNone/>
            </a:pPr>
            <a:r>
              <a:t/>
            </a:r>
            <a:endParaRPr sz="1400">
              <a:solidFill>
                <a:srgbClr val="595959"/>
              </a:solidFill>
            </a:endParaRPr>
          </a:p>
          <a:p>
            <a:pPr indent="-228600" lvl="0" marL="457200" rtl="0" algn="l">
              <a:lnSpc>
                <a:spcPct val="80000"/>
              </a:lnSpc>
              <a:spcBef>
                <a:spcPts val="1689"/>
              </a:spcBef>
              <a:spcAft>
                <a:spcPts val="0"/>
              </a:spcAft>
              <a:buSzPts val="1200"/>
              <a:buNone/>
            </a:pPr>
            <a:r>
              <a:t/>
            </a:r>
            <a:endParaRPr sz="1400">
              <a:solidFill>
                <a:srgbClr val="595959"/>
              </a:solidFill>
            </a:endParaRPr>
          </a:p>
          <a:p>
            <a:pPr indent="-228600" lvl="0" marL="457200" rtl="0" algn="l">
              <a:lnSpc>
                <a:spcPct val="80000"/>
              </a:lnSpc>
              <a:spcBef>
                <a:spcPts val="1689"/>
              </a:spcBef>
              <a:spcAft>
                <a:spcPts val="0"/>
              </a:spcAft>
              <a:buSzPts val="1200"/>
              <a:buNone/>
            </a:pPr>
            <a:r>
              <a:t/>
            </a:r>
            <a:endParaRPr sz="1400">
              <a:solidFill>
                <a:srgbClr val="595959"/>
              </a:solidFill>
            </a:endParaRPr>
          </a:p>
          <a:p>
            <a:pPr indent="-228600" lvl="0" marL="457200" rtl="0" algn="l">
              <a:lnSpc>
                <a:spcPct val="80000"/>
              </a:lnSpc>
              <a:spcBef>
                <a:spcPts val="1689"/>
              </a:spcBef>
              <a:spcAft>
                <a:spcPts val="0"/>
              </a:spcAft>
              <a:buSzPts val="1200"/>
              <a:buNone/>
            </a:pPr>
            <a:r>
              <a:t/>
            </a:r>
            <a:endParaRPr sz="1400">
              <a:solidFill>
                <a:srgbClr val="595959"/>
              </a:solidFill>
            </a:endParaRPr>
          </a:p>
          <a:p>
            <a:pPr indent="-228600" lvl="0" marL="457200" rtl="0" algn="l">
              <a:lnSpc>
                <a:spcPct val="80000"/>
              </a:lnSpc>
              <a:spcBef>
                <a:spcPts val="1689"/>
              </a:spcBef>
              <a:spcAft>
                <a:spcPts val="0"/>
              </a:spcAft>
              <a:buSzPts val="1200"/>
              <a:buNone/>
            </a:pPr>
            <a:r>
              <a:t/>
            </a:r>
            <a:endParaRPr sz="1400">
              <a:solidFill>
                <a:srgbClr val="595959"/>
              </a:solidFill>
            </a:endParaRPr>
          </a:p>
          <a:p>
            <a:pPr indent="-228600" lvl="0" marL="457200" rtl="0" algn="l">
              <a:lnSpc>
                <a:spcPct val="100000"/>
              </a:lnSpc>
              <a:spcBef>
                <a:spcPts val="1126"/>
              </a:spcBef>
              <a:spcAft>
                <a:spcPts val="0"/>
              </a:spcAft>
              <a:buSzPts val="1200"/>
              <a:buNone/>
            </a:pPr>
            <a:r>
              <a:t/>
            </a:r>
            <a:endParaRPr/>
          </a:p>
        </p:txBody>
      </p:sp>
      <p:sp>
        <p:nvSpPr>
          <p:cNvPr id="689" name="Google Shape;689;p97"/>
          <p:cNvSpPr txBox="1"/>
          <p:nvPr>
            <p:ph type="title"/>
          </p:nvPr>
        </p:nvSpPr>
        <p:spPr>
          <a:xfrm>
            <a:off x="705222" y="205898"/>
            <a:ext cx="8111100" cy="55098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t>COLLECTING A GOOD QUALITY SPECIMEN</a:t>
            </a:r>
            <a:endParaRPr b="1"/>
          </a:p>
        </p:txBody>
      </p:sp>
      <p:pic>
        <p:nvPicPr>
          <p:cNvPr descr="P10_purulent" id="690" name="Google Shape;690;p97"/>
          <p:cNvPicPr preferRelativeResize="0"/>
          <p:nvPr/>
        </p:nvPicPr>
        <p:blipFill rotWithShape="1">
          <a:blip r:embed="rId3">
            <a:alphaModFix/>
          </a:blip>
          <a:srcRect b="0" l="0" r="0" t="0"/>
          <a:stretch/>
        </p:blipFill>
        <p:spPr>
          <a:xfrm>
            <a:off x="653856" y="3099451"/>
            <a:ext cx="2242597" cy="1742179"/>
          </a:xfrm>
          <a:prstGeom prst="rect">
            <a:avLst/>
          </a:prstGeom>
          <a:noFill/>
          <a:ln>
            <a:noFill/>
          </a:ln>
        </p:spPr>
      </p:pic>
      <p:sp>
        <p:nvSpPr>
          <p:cNvPr id="691" name="Google Shape;691;p97"/>
          <p:cNvSpPr txBox="1"/>
          <p:nvPr/>
        </p:nvSpPr>
        <p:spPr>
          <a:xfrm>
            <a:off x="539262" y="2791674"/>
            <a:ext cx="2555630" cy="307777"/>
          </a:xfrm>
          <a:prstGeom prst="rect">
            <a:avLst/>
          </a:prstGeom>
          <a:noFill/>
          <a:ln>
            <a:noFill/>
          </a:ln>
        </p:spPr>
        <p:txBody>
          <a:bodyPr anchorCtr="0" anchor="t" bIns="45700" lIns="91425" spcFirstLastPara="1" rIns="91425" wrap="square" tIns="45700">
            <a:spAutoFit/>
          </a:bodyPr>
          <a:lstStyle/>
          <a:p>
            <a:pPr indent="-366499" lvl="0" marL="366499"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Montserrat"/>
                <a:ea typeface="Montserrat"/>
                <a:cs typeface="Montserrat"/>
                <a:sym typeface="Montserrat"/>
              </a:rPr>
              <a:t>Purulent</a:t>
            </a:r>
            <a:endParaRPr b="0" i="0" sz="1400" u="none" cap="none" strike="noStrike">
              <a:solidFill>
                <a:srgbClr val="000000"/>
              </a:solidFill>
              <a:latin typeface="Arial"/>
              <a:ea typeface="Arial"/>
              <a:cs typeface="Arial"/>
              <a:sym typeface="Arial"/>
            </a:endParaRPr>
          </a:p>
        </p:txBody>
      </p:sp>
      <p:pic>
        <p:nvPicPr>
          <p:cNvPr descr="P10_mucoid" id="692" name="Google Shape;692;p97"/>
          <p:cNvPicPr preferRelativeResize="0"/>
          <p:nvPr/>
        </p:nvPicPr>
        <p:blipFill rotWithShape="1">
          <a:blip r:embed="rId4">
            <a:alphaModFix/>
          </a:blip>
          <a:srcRect b="0" l="0" r="0" t="0"/>
          <a:stretch/>
        </p:blipFill>
        <p:spPr>
          <a:xfrm>
            <a:off x="3754289" y="3099451"/>
            <a:ext cx="2242597" cy="1742180"/>
          </a:xfrm>
          <a:prstGeom prst="rect">
            <a:avLst/>
          </a:prstGeom>
          <a:noFill/>
          <a:ln>
            <a:noFill/>
          </a:ln>
        </p:spPr>
      </p:pic>
      <p:pic>
        <p:nvPicPr>
          <p:cNvPr descr="P10_bloodstained" id="693" name="Google Shape;693;p97"/>
          <p:cNvPicPr preferRelativeResize="0"/>
          <p:nvPr/>
        </p:nvPicPr>
        <p:blipFill rotWithShape="1">
          <a:blip r:embed="rId5">
            <a:alphaModFix/>
          </a:blip>
          <a:srcRect b="0" l="0" r="0" t="0"/>
          <a:stretch/>
        </p:blipFill>
        <p:spPr>
          <a:xfrm>
            <a:off x="6901403" y="3099452"/>
            <a:ext cx="2242597" cy="1742180"/>
          </a:xfrm>
          <a:prstGeom prst="rect">
            <a:avLst/>
          </a:prstGeom>
          <a:noFill/>
          <a:ln>
            <a:noFill/>
          </a:ln>
        </p:spPr>
      </p:pic>
      <p:sp>
        <p:nvSpPr>
          <p:cNvPr id="694" name="Google Shape;694;p97"/>
          <p:cNvSpPr txBox="1"/>
          <p:nvPr/>
        </p:nvSpPr>
        <p:spPr>
          <a:xfrm>
            <a:off x="7115908" y="4864744"/>
            <a:ext cx="2014784"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DC1F26"/>
                </a:solidFill>
                <a:latin typeface="Calibri"/>
                <a:ea typeface="Calibri"/>
                <a:cs typeface="Calibri"/>
                <a:sym typeface="Calibri"/>
              </a:rPr>
              <a:t>Photo credit A. van Deun </a:t>
            </a:r>
            <a:endParaRPr b="0" i="0" sz="1400" u="none" cap="none" strike="noStrike">
              <a:solidFill>
                <a:srgbClr val="000000"/>
              </a:solidFill>
              <a:latin typeface="Arial"/>
              <a:ea typeface="Arial"/>
              <a:cs typeface="Arial"/>
              <a:sym typeface="Arial"/>
            </a:endParaRPr>
          </a:p>
        </p:txBody>
      </p:sp>
      <p:sp>
        <p:nvSpPr>
          <p:cNvPr id="695" name="Google Shape;695;p97"/>
          <p:cNvSpPr txBox="1"/>
          <p:nvPr/>
        </p:nvSpPr>
        <p:spPr>
          <a:xfrm>
            <a:off x="3597772" y="2796605"/>
            <a:ext cx="2555630" cy="307777"/>
          </a:xfrm>
          <a:prstGeom prst="rect">
            <a:avLst/>
          </a:prstGeom>
          <a:noFill/>
          <a:ln>
            <a:noFill/>
          </a:ln>
        </p:spPr>
        <p:txBody>
          <a:bodyPr anchorCtr="0" anchor="t" bIns="45700" lIns="91425" spcFirstLastPara="1" rIns="91425" wrap="square" tIns="45700">
            <a:spAutoFit/>
          </a:bodyPr>
          <a:lstStyle/>
          <a:p>
            <a:pPr indent="-366499" lvl="0" marL="366499"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Montserrat"/>
                <a:ea typeface="Montserrat"/>
                <a:cs typeface="Montserrat"/>
                <a:sym typeface="Montserrat"/>
              </a:rPr>
              <a:t>Mucoid</a:t>
            </a:r>
            <a:endParaRPr b="0" i="0" sz="1400" u="none" cap="none" strike="noStrike">
              <a:solidFill>
                <a:srgbClr val="000000"/>
              </a:solidFill>
              <a:latin typeface="Arial"/>
              <a:ea typeface="Arial"/>
              <a:cs typeface="Arial"/>
              <a:sym typeface="Arial"/>
            </a:endParaRPr>
          </a:p>
        </p:txBody>
      </p:sp>
      <p:sp>
        <p:nvSpPr>
          <p:cNvPr id="696" name="Google Shape;696;p97"/>
          <p:cNvSpPr txBox="1"/>
          <p:nvPr/>
        </p:nvSpPr>
        <p:spPr>
          <a:xfrm>
            <a:off x="6656282" y="2802560"/>
            <a:ext cx="2555630" cy="307777"/>
          </a:xfrm>
          <a:prstGeom prst="rect">
            <a:avLst/>
          </a:prstGeom>
          <a:noFill/>
          <a:ln>
            <a:noFill/>
          </a:ln>
        </p:spPr>
        <p:txBody>
          <a:bodyPr anchorCtr="0" anchor="t" bIns="45700" lIns="91425" spcFirstLastPara="1" rIns="91425" wrap="square" tIns="45700">
            <a:spAutoFit/>
          </a:bodyPr>
          <a:lstStyle/>
          <a:p>
            <a:pPr indent="-366499" lvl="0" marL="366499"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Montserrat"/>
                <a:ea typeface="Montserrat"/>
                <a:cs typeface="Montserrat"/>
                <a:sym typeface="Montserrat"/>
              </a:rPr>
              <a:t>Blood-stained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98"/>
          <p:cNvSpPr txBox="1"/>
          <p:nvPr>
            <p:ph idx="1" type="body"/>
          </p:nvPr>
        </p:nvSpPr>
        <p:spPr>
          <a:xfrm>
            <a:off x="862073" y="1251438"/>
            <a:ext cx="7138500" cy="30789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US" sz="1600">
                <a:solidFill>
                  <a:srgbClr val="595959"/>
                </a:solidFill>
              </a:rPr>
              <a:t>Poor quality specimens will give poor quality results</a:t>
            </a:r>
            <a:endParaRPr/>
          </a:p>
          <a:p>
            <a:pPr indent="-228600" lvl="0" marL="457200" rtl="0" algn="l">
              <a:lnSpc>
                <a:spcPct val="100000"/>
              </a:lnSpc>
              <a:spcBef>
                <a:spcPts val="0"/>
              </a:spcBef>
              <a:spcAft>
                <a:spcPts val="0"/>
              </a:spcAft>
              <a:buSzPts val="1200"/>
              <a:buNone/>
            </a:pPr>
            <a:r>
              <a:t/>
            </a:r>
            <a:endParaRPr/>
          </a:p>
          <a:p>
            <a:pPr indent="-228600" lvl="0" marL="457200" rtl="0" algn="l">
              <a:lnSpc>
                <a:spcPct val="100000"/>
              </a:lnSpc>
              <a:spcBef>
                <a:spcPts val="0"/>
              </a:spcBef>
              <a:spcAft>
                <a:spcPts val="0"/>
              </a:spcAft>
              <a:buSzPts val="1200"/>
              <a:buNone/>
            </a:pPr>
            <a:r>
              <a:t/>
            </a:r>
            <a:endParaRPr/>
          </a:p>
          <a:p>
            <a:pPr indent="-228600" lvl="0" marL="457200" rtl="0" algn="l">
              <a:lnSpc>
                <a:spcPct val="100000"/>
              </a:lnSpc>
              <a:spcBef>
                <a:spcPts val="0"/>
              </a:spcBef>
              <a:spcAft>
                <a:spcPts val="0"/>
              </a:spcAft>
              <a:buSzPts val="1200"/>
              <a:buNone/>
            </a:pPr>
            <a:r>
              <a:t/>
            </a:r>
            <a:endParaRPr/>
          </a:p>
        </p:txBody>
      </p:sp>
      <p:sp>
        <p:nvSpPr>
          <p:cNvPr id="702" name="Google Shape;702;p9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t>SPUTUM SPECIMEN COLLECTION: POOR QUALITY</a:t>
            </a:r>
            <a:endParaRPr b="1"/>
          </a:p>
        </p:txBody>
      </p:sp>
      <p:pic>
        <p:nvPicPr>
          <p:cNvPr descr="P10_poor" id="703" name="Google Shape;703;p98"/>
          <p:cNvPicPr preferRelativeResize="0"/>
          <p:nvPr/>
        </p:nvPicPr>
        <p:blipFill rotWithShape="1">
          <a:blip r:embed="rId3">
            <a:alphaModFix/>
          </a:blip>
          <a:srcRect b="0" l="0" r="0" t="0"/>
          <a:stretch/>
        </p:blipFill>
        <p:spPr>
          <a:xfrm>
            <a:off x="2332893" y="1922585"/>
            <a:ext cx="2649416" cy="1969477"/>
          </a:xfrm>
          <a:prstGeom prst="rect">
            <a:avLst/>
          </a:prstGeom>
          <a:noFill/>
          <a:ln>
            <a:noFill/>
          </a:ln>
        </p:spPr>
      </p:pic>
      <p:sp>
        <p:nvSpPr>
          <p:cNvPr id="704" name="Google Shape;704;p98"/>
          <p:cNvSpPr txBox="1"/>
          <p:nvPr/>
        </p:nvSpPr>
        <p:spPr>
          <a:xfrm>
            <a:off x="5099537" y="2571748"/>
            <a:ext cx="3716785" cy="437043"/>
          </a:xfrm>
          <a:prstGeom prst="rect">
            <a:avLst/>
          </a:prstGeom>
          <a:noFill/>
          <a:ln>
            <a:noFill/>
          </a:ln>
        </p:spPr>
        <p:txBody>
          <a:bodyPr anchorCtr="0" anchor="t" bIns="45700" lIns="91425" spcFirstLastPara="1" rIns="91425" wrap="square" tIns="45700">
            <a:spAutoFit/>
          </a:bodyPr>
          <a:lstStyle/>
          <a:p>
            <a:pPr indent="-366499" lvl="0" marL="366499" marR="0" rtl="0" algn="ctr">
              <a:lnSpc>
                <a:spcPct val="80000"/>
              </a:lnSpc>
              <a:spcBef>
                <a:spcPts val="0"/>
              </a:spcBef>
              <a:spcAft>
                <a:spcPts val="0"/>
              </a:spcAft>
              <a:buClr>
                <a:srgbClr val="000000"/>
              </a:buClr>
              <a:buSzPts val="1400"/>
              <a:buFont typeface="Arial"/>
              <a:buNone/>
            </a:pPr>
            <a:r>
              <a:rPr b="1" i="0" lang="en-US" sz="1400" u="none" cap="none" strike="noStrike">
                <a:solidFill>
                  <a:srgbClr val="595959"/>
                </a:solidFill>
                <a:latin typeface="Montserrat"/>
                <a:ea typeface="Montserrat"/>
                <a:cs typeface="Montserrat"/>
                <a:sym typeface="Montserrat"/>
              </a:rPr>
              <a:t>Salivary</a:t>
            </a:r>
            <a:r>
              <a:rPr b="0" i="0" lang="en-US" sz="1400" u="none" cap="none" strike="noStrike">
                <a:solidFill>
                  <a:srgbClr val="595959"/>
                </a:solidFill>
                <a:latin typeface="Montserrat"/>
                <a:ea typeface="Montserrat"/>
                <a:cs typeface="Montserrat"/>
                <a:sym typeface="Montserrat"/>
              </a:rPr>
              <a:t> (thin, watery, or comprised mainly of bubbles)</a:t>
            </a:r>
            <a:endParaRPr b="1" i="0" sz="1400" u="none" cap="none" strike="noStrike">
              <a:solidFill>
                <a:srgbClr val="595959"/>
              </a:solidFill>
              <a:latin typeface="Montserrat"/>
              <a:ea typeface="Montserrat"/>
              <a:cs typeface="Montserrat"/>
              <a:sym typeface="Montserrat"/>
            </a:endParaRPr>
          </a:p>
        </p:txBody>
      </p:sp>
      <p:sp>
        <p:nvSpPr>
          <p:cNvPr id="705" name="Google Shape;705;p98"/>
          <p:cNvSpPr txBox="1"/>
          <p:nvPr/>
        </p:nvSpPr>
        <p:spPr>
          <a:xfrm flipH="1">
            <a:off x="6822831" y="4516378"/>
            <a:ext cx="2239106"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DC1F26"/>
                </a:solidFill>
                <a:latin typeface="Calibri"/>
                <a:ea typeface="Calibri"/>
                <a:cs typeface="Calibri"/>
                <a:sym typeface="Calibri"/>
              </a:rPr>
              <a:t>Photo credit A. van Deun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9"/>
          <p:cNvSpPr txBox="1"/>
          <p:nvPr>
            <p:ph idx="1" type="body"/>
          </p:nvPr>
        </p:nvSpPr>
        <p:spPr>
          <a:xfrm>
            <a:off x="705224" y="1166075"/>
            <a:ext cx="7611461" cy="30789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US" sz="1800">
                <a:solidFill>
                  <a:srgbClr val="595959"/>
                </a:solidFill>
              </a:rPr>
              <a:t>Label the container with the patient’s name, identification number, and date of collection</a:t>
            </a:r>
            <a:endParaRPr/>
          </a:p>
          <a:p>
            <a:pPr indent="-304800" lvl="0" marL="457200" rtl="0" algn="l">
              <a:lnSpc>
                <a:spcPct val="100000"/>
              </a:lnSpc>
              <a:spcBef>
                <a:spcPts val="600"/>
              </a:spcBef>
              <a:spcAft>
                <a:spcPts val="0"/>
              </a:spcAft>
              <a:buSzPts val="1200"/>
              <a:buChar char="●"/>
            </a:pPr>
            <a:r>
              <a:rPr lang="en-US" sz="1800">
                <a:solidFill>
                  <a:srgbClr val="595959"/>
                </a:solidFill>
              </a:rPr>
              <a:t>Label the outer sides of the container with permanent ink</a:t>
            </a:r>
            <a:endParaRPr/>
          </a:p>
          <a:p>
            <a:pPr indent="-304800" lvl="0" marL="457200" rtl="0" algn="l">
              <a:lnSpc>
                <a:spcPct val="100000"/>
              </a:lnSpc>
              <a:spcBef>
                <a:spcPts val="600"/>
              </a:spcBef>
              <a:spcAft>
                <a:spcPts val="0"/>
              </a:spcAft>
              <a:buSzPts val="1200"/>
              <a:buChar char="●"/>
            </a:pPr>
            <a:r>
              <a:rPr lang="en-US" sz="1800">
                <a:solidFill>
                  <a:srgbClr val="595959"/>
                </a:solidFill>
              </a:rPr>
              <a:t>Never label the lid</a:t>
            </a:r>
            <a:endParaRPr/>
          </a:p>
          <a:p>
            <a:pPr indent="-304800" lvl="0" marL="457200" rtl="0" algn="l">
              <a:lnSpc>
                <a:spcPct val="100000"/>
              </a:lnSpc>
              <a:spcBef>
                <a:spcPts val="600"/>
              </a:spcBef>
              <a:spcAft>
                <a:spcPts val="0"/>
              </a:spcAft>
              <a:buSzPts val="1200"/>
              <a:buChar char="●"/>
            </a:pPr>
            <a:r>
              <a:rPr lang="en-US" sz="1800">
                <a:solidFill>
                  <a:srgbClr val="595959"/>
                </a:solidFill>
              </a:rPr>
              <a:t>Complete the Laboratory Request Form according to NTP  guidelines for the  country </a:t>
            </a:r>
            <a:endParaRPr/>
          </a:p>
          <a:p>
            <a:pPr indent="-304800" lvl="0" marL="457200" rtl="0" algn="l">
              <a:lnSpc>
                <a:spcPct val="100000"/>
              </a:lnSpc>
              <a:spcBef>
                <a:spcPts val="600"/>
              </a:spcBef>
              <a:spcAft>
                <a:spcPts val="0"/>
              </a:spcAft>
              <a:buSzPts val="1200"/>
              <a:buChar char="●"/>
            </a:pPr>
            <a:r>
              <a:rPr lang="en-US" sz="1800">
                <a:solidFill>
                  <a:srgbClr val="595959"/>
                </a:solidFill>
              </a:rPr>
              <a:t>Once specimens are collected and labelled, they can be packaged and sent to the Truenat testing site.</a:t>
            </a:r>
            <a:endParaRPr/>
          </a:p>
          <a:p>
            <a:pPr indent="-228600" lvl="0" marL="457200" rtl="0" algn="l">
              <a:lnSpc>
                <a:spcPct val="100000"/>
              </a:lnSpc>
              <a:spcBef>
                <a:spcPts val="600"/>
              </a:spcBef>
              <a:spcAft>
                <a:spcPts val="600"/>
              </a:spcAft>
              <a:buSzPts val="1200"/>
              <a:buNone/>
            </a:pPr>
            <a:r>
              <a:t/>
            </a:r>
            <a:endParaRPr/>
          </a:p>
        </p:txBody>
      </p:sp>
      <p:sp>
        <p:nvSpPr>
          <p:cNvPr id="711" name="Google Shape;711;p9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sz="2000"/>
              <a:t>SPUTUM SPECIMEN COLLECTION: LABELLING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00"/>
          <p:cNvSpPr txBox="1"/>
          <p:nvPr>
            <p:ph idx="1" type="body"/>
          </p:nvPr>
        </p:nvSpPr>
        <p:spPr>
          <a:xfrm>
            <a:off x="705222" y="1301263"/>
            <a:ext cx="4816350" cy="3219938"/>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None/>
            </a:pPr>
            <a:r>
              <a:rPr b="1" lang="en-US" sz="1100">
                <a:solidFill>
                  <a:srgbClr val="595959"/>
                </a:solidFill>
              </a:rPr>
              <a:t>Primary packaging </a:t>
            </a:r>
            <a:endParaRPr/>
          </a:p>
          <a:p>
            <a:pPr indent="-311150" lvl="0" marL="457200" rtl="0" algn="l">
              <a:lnSpc>
                <a:spcPct val="100000"/>
              </a:lnSpc>
              <a:spcBef>
                <a:spcPts val="600"/>
              </a:spcBef>
              <a:spcAft>
                <a:spcPts val="0"/>
              </a:spcAft>
              <a:buSzPts val="1300"/>
              <a:buChar char="●"/>
            </a:pPr>
            <a:r>
              <a:rPr lang="en-US" sz="1100">
                <a:solidFill>
                  <a:srgbClr val="595959"/>
                </a:solidFill>
              </a:rPr>
              <a:t>Wrap the leak-proof container in cotton wool or paper towels in a sufficient quantity to absorb the entire contents in case of leaks</a:t>
            </a:r>
            <a:endParaRPr/>
          </a:p>
          <a:p>
            <a:pPr indent="-311150" lvl="0" marL="457200" rtl="0" algn="l">
              <a:lnSpc>
                <a:spcPct val="100000"/>
              </a:lnSpc>
              <a:spcBef>
                <a:spcPts val="600"/>
              </a:spcBef>
              <a:spcAft>
                <a:spcPts val="0"/>
              </a:spcAft>
              <a:buSzPts val="1300"/>
              <a:buNone/>
            </a:pPr>
            <a:r>
              <a:rPr b="1" lang="en-US" sz="1100">
                <a:solidFill>
                  <a:srgbClr val="595959"/>
                </a:solidFill>
              </a:rPr>
              <a:t>Secondary packaging</a:t>
            </a:r>
            <a:r>
              <a:rPr lang="en-US" sz="1100">
                <a:solidFill>
                  <a:srgbClr val="595959"/>
                </a:solidFill>
              </a:rPr>
              <a:t> </a:t>
            </a:r>
            <a:endParaRPr/>
          </a:p>
          <a:p>
            <a:pPr indent="-311150" lvl="0" marL="457200" rtl="0" algn="l">
              <a:lnSpc>
                <a:spcPct val="100000"/>
              </a:lnSpc>
              <a:spcBef>
                <a:spcPts val="600"/>
              </a:spcBef>
              <a:spcAft>
                <a:spcPts val="0"/>
              </a:spcAft>
              <a:buSzPts val="1300"/>
              <a:buChar char="●"/>
            </a:pPr>
            <a:r>
              <a:rPr lang="en-US" sz="1100">
                <a:solidFill>
                  <a:srgbClr val="595959"/>
                </a:solidFill>
              </a:rPr>
              <a:t>Place the wrapped container inside a secondary container, such as a self-sealing plastic bag or another container</a:t>
            </a:r>
            <a:endParaRPr/>
          </a:p>
          <a:p>
            <a:pPr indent="-311150" lvl="0" marL="457200" rtl="0" algn="l">
              <a:lnSpc>
                <a:spcPct val="100000"/>
              </a:lnSpc>
              <a:spcBef>
                <a:spcPts val="600"/>
              </a:spcBef>
              <a:spcAft>
                <a:spcPts val="0"/>
              </a:spcAft>
              <a:buSzPts val="1300"/>
              <a:buChar char="●"/>
            </a:pPr>
            <a:r>
              <a:rPr lang="en-US" sz="1100">
                <a:solidFill>
                  <a:srgbClr val="595959"/>
                </a:solidFill>
              </a:rPr>
              <a:t>Place secondary container in a rack to prevent leakage</a:t>
            </a:r>
            <a:endParaRPr/>
          </a:p>
          <a:p>
            <a:pPr indent="-311150" lvl="0" marL="457200" rtl="0" algn="l">
              <a:lnSpc>
                <a:spcPct val="100000"/>
              </a:lnSpc>
              <a:spcBef>
                <a:spcPts val="600"/>
              </a:spcBef>
              <a:spcAft>
                <a:spcPts val="0"/>
              </a:spcAft>
              <a:buSzPts val="1300"/>
              <a:buNone/>
            </a:pPr>
            <a:r>
              <a:rPr b="1" lang="en-US" sz="1100">
                <a:solidFill>
                  <a:srgbClr val="595959"/>
                </a:solidFill>
              </a:rPr>
              <a:t>Tertiary packaging </a:t>
            </a:r>
            <a:endParaRPr/>
          </a:p>
          <a:p>
            <a:pPr indent="-311150" lvl="0" marL="457200" rtl="0" algn="l">
              <a:lnSpc>
                <a:spcPct val="100000"/>
              </a:lnSpc>
              <a:spcBef>
                <a:spcPts val="600"/>
              </a:spcBef>
              <a:spcAft>
                <a:spcPts val="0"/>
              </a:spcAft>
              <a:buSzPts val="1300"/>
              <a:buChar char="●"/>
            </a:pPr>
            <a:r>
              <a:rPr lang="en-US" sz="1100">
                <a:solidFill>
                  <a:srgbClr val="595959"/>
                </a:solidFill>
              </a:rPr>
              <a:t>Place the secondary container and its contents in an approved safety cooler box or another appropriate container in an upright position</a:t>
            </a:r>
            <a:endParaRPr/>
          </a:p>
          <a:p>
            <a:pPr indent="-311150" lvl="0" marL="457200" rtl="0" algn="l">
              <a:lnSpc>
                <a:spcPct val="100000"/>
              </a:lnSpc>
              <a:spcBef>
                <a:spcPts val="600"/>
              </a:spcBef>
              <a:spcAft>
                <a:spcPts val="0"/>
              </a:spcAft>
              <a:buSzPts val="1300"/>
              <a:buChar char="●"/>
            </a:pPr>
            <a:r>
              <a:rPr lang="en-US" sz="1100">
                <a:solidFill>
                  <a:srgbClr val="595959"/>
                </a:solidFill>
              </a:rPr>
              <a:t>Place a biohazard sign – with markings and labelling appropriate for the specimen category – on the tertiary container</a:t>
            </a:r>
            <a:endParaRPr/>
          </a:p>
          <a:p>
            <a:pPr indent="-228600" lvl="0" marL="457200" rtl="0" algn="l">
              <a:lnSpc>
                <a:spcPct val="100000"/>
              </a:lnSpc>
              <a:spcBef>
                <a:spcPts val="600"/>
              </a:spcBef>
              <a:spcAft>
                <a:spcPts val="0"/>
              </a:spcAft>
              <a:buSzPts val="1300"/>
              <a:buNone/>
            </a:pPr>
            <a:r>
              <a:t/>
            </a:r>
            <a:endParaRPr sz="1050">
              <a:solidFill>
                <a:srgbClr val="595959"/>
              </a:solidFill>
            </a:endParaRPr>
          </a:p>
          <a:p>
            <a:pPr indent="-228600" lvl="0" marL="457200" rtl="0" algn="l">
              <a:lnSpc>
                <a:spcPct val="100000"/>
              </a:lnSpc>
              <a:spcBef>
                <a:spcPts val="0"/>
              </a:spcBef>
              <a:spcAft>
                <a:spcPts val="0"/>
              </a:spcAft>
              <a:buSzPts val="1300"/>
              <a:buNone/>
            </a:pPr>
            <a:r>
              <a:t/>
            </a:r>
            <a:endParaRPr sz="1600"/>
          </a:p>
        </p:txBody>
      </p:sp>
      <p:sp>
        <p:nvSpPr>
          <p:cNvPr id="717" name="Google Shape;717;p100"/>
          <p:cNvSpPr txBox="1"/>
          <p:nvPr>
            <p:ph idx="2" type="body"/>
          </p:nvPr>
        </p:nvSpPr>
        <p:spPr>
          <a:xfrm>
            <a:off x="5615355" y="1468475"/>
            <a:ext cx="3434859" cy="350211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300"/>
              <a:buNone/>
            </a:pPr>
            <a:r>
              <a:t/>
            </a:r>
            <a:endParaRPr/>
          </a:p>
        </p:txBody>
      </p:sp>
      <p:sp>
        <p:nvSpPr>
          <p:cNvPr id="718" name="Google Shape;718;p100"/>
          <p:cNvSpPr txBox="1"/>
          <p:nvPr>
            <p:ph type="title"/>
          </p:nvPr>
        </p:nvSpPr>
        <p:spPr>
          <a:xfrm>
            <a:off x="705222" y="445024"/>
            <a:ext cx="8111100" cy="75072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000"/>
              <a:t>SPUTUM SPECIMEN PACKAGING: TRIPLE-PACKAGING TO ENSURE BIOSAFETY</a:t>
            </a:r>
            <a:endParaRPr b="1"/>
          </a:p>
        </p:txBody>
      </p:sp>
      <p:pic>
        <p:nvPicPr>
          <p:cNvPr id="719" name="Google Shape;719;p100"/>
          <p:cNvPicPr preferRelativeResize="0"/>
          <p:nvPr/>
        </p:nvPicPr>
        <p:blipFill rotWithShape="1">
          <a:blip r:embed="rId3">
            <a:alphaModFix/>
          </a:blip>
          <a:srcRect b="0" l="0" r="0" t="0"/>
          <a:stretch/>
        </p:blipFill>
        <p:spPr>
          <a:xfrm>
            <a:off x="5615355" y="1468475"/>
            <a:ext cx="3341076" cy="36750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Packaging and Storing the Specimen</a:t>
            </a:r>
            <a:endParaRPr/>
          </a:p>
        </p:txBody>
      </p:sp>
      <p:sp>
        <p:nvSpPr>
          <p:cNvPr id="725" name="Google Shape;725;p101"/>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1600"/>
              <a:t>Specimens should be stored in a refrigerator or a cool box between 2°C to 8°C and transported to the Truenat testing site. </a:t>
            </a:r>
            <a:endParaRPr/>
          </a:p>
          <a:p>
            <a:pPr indent="-228600" lvl="0" marL="457200" rtl="0" algn="l">
              <a:lnSpc>
                <a:spcPct val="100000"/>
              </a:lnSpc>
              <a:spcBef>
                <a:spcPts val="0"/>
              </a:spcBef>
              <a:spcAft>
                <a:spcPts val="0"/>
              </a:spcAft>
              <a:buSzPts val="1800"/>
              <a:buNone/>
            </a:pPr>
            <a:r>
              <a:t/>
            </a:r>
            <a:endParaRPr sz="1600"/>
          </a:p>
          <a:p>
            <a:pPr indent="-342900" lvl="0" marL="457200" rtl="0" algn="l">
              <a:lnSpc>
                <a:spcPct val="100000"/>
              </a:lnSpc>
              <a:spcBef>
                <a:spcPts val="0"/>
              </a:spcBef>
              <a:spcAft>
                <a:spcPts val="0"/>
              </a:spcAft>
              <a:buSzPts val="1800"/>
              <a:buChar char="●"/>
            </a:pPr>
            <a:r>
              <a:rPr lang="en-US" sz="1600"/>
              <a:t>Specimens should be well parceled in a specimen flask or transportation box </a:t>
            </a:r>
            <a:endParaRPr/>
          </a:p>
          <a:p>
            <a:pPr indent="-228600" lvl="0" marL="457200" rtl="0" algn="l">
              <a:lnSpc>
                <a:spcPct val="100000"/>
              </a:lnSpc>
              <a:spcBef>
                <a:spcPts val="0"/>
              </a:spcBef>
              <a:spcAft>
                <a:spcPts val="0"/>
              </a:spcAft>
              <a:buSzPts val="1800"/>
              <a:buNone/>
            </a:pPr>
            <a:r>
              <a:t/>
            </a:r>
            <a:endParaRPr sz="1600"/>
          </a:p>
          <a:p>
            <a:pPr indent="-342900" lvl="0" marL="457200" rtl="0" algn="l">
              <a:lnSpc>
                <a:spcPct val="100000"/>
              </a:lnSpc>
              <a:spcBef>
                <a:spcPts val="0"/>
              </a:spcBef>
              <a:spcAft>
                <a:spcPts val="0"/>
              </a:spcAft>
              <a:buSzPts val="1800"/>
              <a:buChar char="●"/>
            </a:pPr>
            <a:r>
              <a:rPr lang="en-US" sz="1600"/>
              <a:t>During transportation, specimens should be kept between 2°C to 8°C in ice packs.</a:t>
            </a:r>
            <a:endParaRPr/>
          </a:p>
          <a:p>
            <a:pPr indent="-228600" lvl="0" marL="457200" rtl="0" algn="l">
              <a:lnSpc>
                <a:spcPct val="100000"/>
              </a:lnSpc>
              <a:spcBef>
                <a:spcPts val="0"/>
              </a:spcBef>
              <a:spcAft>
                <a:spcPts val="0"/>
              </a:spcAft>
              <a:buSzPts val="1800"/>
              <a:buNone/>
            </a:pPr>
            <a:r>
              <a:t/>
            </a:r>
            <a:endParaRPr sz="1600"/>
          </a:p>
          <a:p>
            <a:pPr indent="-342900" lvl="0" marL="457200" rtl="0" algn="l">
              <a:lnSpc>
                <a:spcPct val="100000"/>
              </a:lnSpc>
              <a:spcBef>
                <a:spcPts val="0"/>
              </a:spcBef>
              <a:spcAft>
                <a:spcPts val="0"/>
              </a:spcAft>
              <a:buSzPts val="1800"/>
              <a:buChar char="●"/>
            </a:pPr>
            <a:r>
              <a:rPr lang="en-US" sz="1600"/>
              <a:t>Once specimens reach Truenat sites, specimens needs to be brought to room temperature before processing with Trueprep</a:t>
            </a:r>
            <a:r>
              <a:rPr baseline="30000" lang="en-US" sz="1600"/>
              <a:t>®</a:t>
            </a:r>
            <a:r>
              <a:rPr lang="en-US" sz="1600"/>
              <a:t> AUTO MTB sample pre-treatment pack.</a:t>
            </a:r>
            <a:endParaRPr/>
          </a:p>
          <a:p>
            <a:pPr indent="-228600" lvl="0" marL="4572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Class Activity</a:t>
            </a:r>
            <a:endParaRPr/>
          </a:p>
        </p:txBody>
      </p:sp>
      <p:sp>
        <p:nvSpPr>
          <p:cNvPr id="732" name="Google Shape;732;p102"/>
          <p:cNvSpPr txBox="1"/>
          <p:nvPr>
            <p:ph idx="1" type="body"/>
          </p:nvPr>
        </p:nvSpPr>
        <p:spPr>
          <a:xfrm>
            <a:off x="781050" y="1209676"/>
            <a:ext cx="4927226" cy="297908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a:t>Pair Off</a:t>
            </a:r>
            <a:endParaRPr/>
          </a:p>
          <a:p>
            <a:pPr indent="-342900" lvl="0" marL="457200" rtl="0" algn="l">
              <a:lnSpc>
                <a:spcPct val="100000"/>
              </a:lnSpc>
              <a:spcBef>
                <a:spcPts val="0"/>
              </a:spcBef>
              <a:spcAft>
                <a:spcPts val="0"/>
              </a:spcAft>
              <a:buSzPts val="1800"/>
              <a:buChar char="●"/>
            </a:pPr>
            <a:r>
              <a:rPr lang="en-US"/>
              <a:t>Place the index cards in order based on the steps in the specimen collection process.</a:t>
            </a:r>
            <a:endParaRPr/>
          </a:p>
          <a:p>
            <a:pPr indent="-342900" lvl="0" marL="457200" rtl="0" algn="l">
              <a:lnSpc>
                <a:spcPct val="100000"/>
              </a:lnSpc>
              <a:spcBef>
                <a:spcPts val="0"/>
              </a:spcBef>
              <a:spcAft>
                <a:spcPts val="0"/>
              </a:spcAft>
              <a:buSzPts val="1800"/>
              <a:buChar char="●"/>
            </a:pPr>
            <a:r>
              <a:rPr lang="en-US"/>
              <a:t>One observe and assist</a:t>
            </a:r>
            <a:endParaRPr/>
          </a:p>
          <a:p>
            <a:pPr indent="-228600" lvl="0" marL="457200" rtl="0" algn="l">
              <a:lnSpc>
                <a:spcPct val="100000"/>
              </a:lnSpc>
              <a:spcBef>
                <a:spcPts val="0"/>
              </a:spcBef>
              <a:spcAft>
                <a:spcPts val="0"/>
              </a:spcAft>
              <a:buSzPts val="1800"/>
              <a:buNone/>
            </a:pPr>
            <a:r>
              <a:t/>
            </a:r>
            <a:endParaRPr/>
          </a:p>
          <a:p>
            <a:pPr indent="-228600" lvl="1" marL="914400" rtl="0" algn="l">
              <a:lnSpc>
                <a:spcPct val="100000"/>
              </a:lnSpc>
              <a:spcBef>
                <a:spcPts val="1600"/>
              </a:spcBef>
              <a:spcAft>
                <a:spcPts val="0"/>
              </a:spcAft>
              <a:buSzPts val="1400"/>
              <a:buNone/>
            </a:pPr>
            <a:r>
              <a:t/>
            </a:r>
            <a:endParaRPr/>
          </a:p>
          <a:p>
            <a:pPr indent="-228600" lvl="0" marL="457200" rtl="0" algn="l">
              <a:lnSpc>
                <a:spcPct val="100000"/>
              </a:lnSpc>
              <a:spcBef>
                <a:spcPts val="0"/>
              </a:spcBef>
              <a:spcAft>
                <a:spcPts val="0"/>
              </a:spcAft>
              <a:buSzPts val="1800"/>
              <a:buNone/>
            </a:pPr>
            <a:r>
              <a:t/>
            </a:r>
            <a:endParaRPr/>
          </a:p>
        </p:txBody>
      </p:sp>
      <p:sp>
        <p:nvSpPr>
          <p:cNvPr id="733" name="Google Shape;733;p102"/>
          <p:cNvSpPr txBox="1"/>
          <p:nvPr>
            <p:ph idx="12" type="sldNum"/>
          </p:nvPr>
        </p:nvSpPr>
        <p:spPr>
          <a:xfrm>
            <a:off x="8594725" y="4662488"/>
            <a:ext cx="549275" cy="39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34" name="Google Shape;734;p102"/>
          <p:cNvSpPr txBox="1"/>
          <p:nvPr/>
        </p:nvSpPr>
        <p:spPr>
          <a:xfrm>
            <a:off x="728663" y="4792028"/>
            <a:ext cx="392430" cy="1857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Boardroom outline" id="735" name="Google Shape;735;p102"/>
          <p:cNvPicPr preferRelativeResize="0"/>
          <p:nvPr/>
        </p:nvPicPr>
        <p:blipFill rotWithShape="1">
          <a:blip r:embed="rId3">
            <a:alphaModFix/>
          </a:blip>
          <a:srcRect b="0" l="5842" r="5841" t="0"/>
          <a:stretch/>
        </p:blipFill>
        <p:spPr>
          <a:xfrm>
            <a:off x="5879671" y="284153"/>
            <a:ext cx="2979464" cy="398821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0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SPECIMEN REFERRAL</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04"/>
          <p:cNvSpPr txBox="1"/>
          <p:nvPr>
            <p:ph type="title"/>
          </p:nvPr>
        </p:nvSpPr>
        <p:spPr>
          <a:xfrm>
            <a:off x="704850" y="444499"/>
            <a:ext cx="8112125" cy="669597"/>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lang="en-US">
                <a:highlight>
                  <a:srgbClr val="FFFF00"/>
                </a:highlight>
              </a:rPr>
              <a:t>Lab Forms</a:t>
            </a:r>
            <a:endParaRPr/>
          </a:p>
        </p:txBody>
      </p:sp>
      <p:sp>
        <p:nvSpPr>
          <p:cNvPr id="746" name="Google Shape;746;p104"/>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0" lang="en-US">
                <a:highlight>
                  <a:srgbClr val="FFFF00"/>
                </a:highlight>
              </a:rPr>
              <a:t>National programs should tailor this content to show what the actual lab forms look like and walk through how they should be filled in.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0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Integrated Specimen Referral Systems</a:t>
            </a:r>
            <a:endParaRPr/>
          </a:p>
        </p:txBody>
      </p:sp>
      <p:sp>
        <p:nvSpPr>
          <p:cNvPr id="752" name="Google Shape;752;p105"/>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200"/>
              </a:spcBef>
              <a:spcAft>
                <a:spcPts val="0"/>
              </a:spcAft>
              <a:buSzPts val="1800"/>
              <a:buChar char="●"/>
            </a:pPr>
            <a:r>
              <a:rPr lang="en-US"/>
              <a:t>A specimen referral system may need to be developed for Truenat.</a:t>
            </a:r>
            <a:endParaRPr/>
          </a:p>
          <a:p>
            <a:pPr indent="-342900" lvl="0" marL="457200" rtl="0" algn="l">
              <a:lnSpc>
                <a:spcPct val="100000"/>
              </a:lnSpc>
              <a:spcBef>
                <a:spcPts val="1200"/>
              </a:spcBef>
              <a:spcAft>
                <a:spcPts val="0"/>
              </a:spcAft>
              <a:buSzPts val="1800"/>
              <a:buChar char="●"/>
            </a:pPr>
            <a:r>
              <a:rPr lang="en-US"/>
              <a:t>Truenat testing should be incorporated into larger diagnostic network specimen referral system.</a:t>
            </a:r>
            <a:endParaRPr/>
          </a:p>
          <a:p>
            <a:pPr indent="-342900" lvl="0" marL="457200" rtl="0" algn="l">
              <a:lnSpc>
                <a:spcPct val="100000"/>
              </a:lnSpc>
              <a:spcBef>
                <a:spcPts val="1200"/>
              </a:spcBef>
              <a:spcAft>
                <a:spcPts val="0"/>
              </a:spcAft>
              <a:buSzPts val="1800"/>
              <a:buChar char="●"/>
            </a:pPr>
            <a:r>
              <a:rPr lang="en-US"/>
              <a:t>GLI’s </a:t>
            </a:r>
            <a:r>
              <a:rPr lang="en-US" u="sng">
                <a:solidFill>
                  <a:schemeClr val="hlink"/>
                </a:solidFill>
                <a:hlinkClick r:id="rId3"/>
              </a:rPr>
              <a:t>Guide to TB Specimen Referral Systems and Integrated Networks </a:t>
            </a:r>
            <a:r>
              <a:rPr lang="en-US"/>
              <a:t>provides guidance on establishing integrated solutions for specimen referral.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0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Results Reporting</a:t>
            </a:r>
            <a:endParaRPr/>
          </a:p>
        </p:txBody>
      </p:sp>
      <p:sp>
        <p:nvSpPr>
          <p:cNvPr id="758" name="Google Shape;758;p106"/>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200"/>
              </a:spcBef>
              <a:spcAft>
                <a:spcPts val="0"/>
              </a:spcAft>
              <a:buSzPts val="1800"/>
              <a:buChar char="●"/>
            </a:pPr>
            <a:r>
              <a:rPr lang="en-US"/>
              <a:t>Electronic reporting of digital results should be used where available followed by paper reporting.</a:t>
            </a:r>
            <a:endParaRPr/>
          </a:p>
          <a:p>
            <a:pPr indent="-342900" lvl="0" marL="457200" rtl="0" algn="l">
              <a:lnSpc>
                <a:spcPct val="100000"/>
              </a:lnSpc>
              <a:spcBef>
                <a:spcPts val="1200"/>
              </a:spcBef>
              <a:spcAft>
                <a:spcPts val="0"/>
              </a:spcAft>
              <a:buSzPts val="1800"/>
              <a:buChar char="●"/>
            </a:pPr>
            <a:r>
              <a:rPr lang="en-US"/>
              <a:t>Truenat testing sites must ensure that results are transmitted back to requesting facility.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3"/>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solidFill>
                  <a:schemeClr val="dk1"/>
                </a:solidFill>
              </a:rPr>
              <a:t>BIOSAFETY MEASURES AND RISK</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0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Questions to Consider about Sample Flow</a:t>
            </a:r>
            <a:endParaRPr/>
          </a:p>
        </p:txBody>
      </p:sp>
      <p:sp>
        <p:nvSpPr>
          <p:cNvPr id="764" name="Google Shape;764;p107"/>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200"/>
              </a:spcBef>
              <a:spcAft>
                <a:spcPts val="0"/>
              </a:spcAft>
              <a:buSzPts val="1800"/>
              <a:buChar char="●"/>
            </a:pPr>
            <a:r>
              <a:rPr lang="en-US"/>
              <a:t>How are patients referred for TB screening and testing?</a:t>
            </a:r>
            <a:endParaRPr/>
          </a:p>
          <a:p>
            <a:pPr indent="-342900" lvl="0" marL="457200" rtl="0" algn="l">
              <a:lnSpc>
                <a:spcPct val="100000"/>
              </a:lnSpc>
              <a:spcBef>
                <a:spcPts val="1200"/>
              </a:spcBef>
              <a:spcAft>
                <a:spcPts val="0"/>
              </a:spcAft>
              <a:buSzPts val="1800"/>
              <a:buChar char="●"/>
            </a:pPr>
            <a:r>
              <a:rPr lang="en-US"/>
              <a:t>Are patients referred from the community to the facility for TB Testing? </a:t>
            </a:r>
            <a:endParaRPr/>
          </a:p>
          <a:p>
            <a:pPr indent="-342900" lvl="0" marL="457200" rtl="0" algn="l">
              <a:lnSpc>
                <a:spcPct val="100000"/>
              </a:lnSpc>
              <a:spcBef>
                <a:spcPts val="1200"/>
              </a:spcBef>
              <a:spcAft>
                <a:spcPts val="0"/>
              </a:spcAft>
              <a:buSzPts val="1800"/>
              <a:buChar char="●"/>
            </a:pPr>
            <a:r>
              <a:rPr lang="en-US"/>
              <a:t>Are specimens collected at the community level and transported to the facility for testing or are they testing at the community level and TB patients referred to the facility for TB/DR-TB Rx initiation?</a:t>
            </a:r>
            <a:endParaRPr/>
          </a:p>
          <a:p>
            <a:pPr indent="-342900" lvl="0" marL="457200" rtl="0" algn="l">
              <a:lnSpc>
                <a:spcPct val="100000"/>
              </a:lnSpc>
              <a:spcBef>
                <a:spcPts val="1200"/>
              </a:spcBef>
              <a:spcAft>
                <a:spcPts val="0"/>
              </a:spcAft>
              <a:buSzPts val="1800"/>
              <a:buChar char="●"/>
            </a:pPr>
            <a:r>
              <a:rPr lang="en-US"/>
              <a:t>How are diagnosed patients referred for TB-DR-TB clinical monitoring?</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descr="Hospital with solid fill" id="769" name="Google Shape;769;p108"/>
          <p:cNvPicPr preferRelativeResize="0"/>
          <p:nvPr/>
        </p:nvPicPr>
        <p:blipFill rotWithShape="1">
          <a:blip r:embed="rId3">
            <a:alphaModFix/>
          </a:blip>
          <a:srcRect b="0" l="0" r="0" t="0"/>
          <a:stretch/>
        </p:blipFill>
        <p:spPr>
          <a:xfrm>
            <a:off x="7141056" y="3467316"/>
            <a:ext cx="1269908" cy="1269908"/>
          </a:xfrm>
          <a:prstGeom prst="rect">
            <a:avLst/>
          </a:prstGeom>
          <a:noFill/>
          <a:ln>
            <a:noFill/>
          </a:ln>
        </p:spPr>
      </p:pic>
      <p:sp>
        <p:nvSpPr>
          <p:cNvPr id="770" name="Google Shape;770;p108"/>
          <p:cNvSpPr txBox="1"/>
          <p:nvPr>
            <p:ph idx="4294967295" type="title"/>
          </p:nvPr>
        </p:nvSpPr>
        <p:spPr>
          <a:xfrm>
            <a:off x="100852" y="49213"/>
            <a:ext cx="8420847" cy="5730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1"/>
              </a:buClr>
              <a:buSzPts val="2800"/>
              <a:buFont typeface="Montserrat ExtraBold"/>
              <a:buNone/>
            </a:pPr>
            <a:r>
              <a:rPr b="1" lang="en-US"/>
              <a:t>Specimen Referral System-Example</a:t>
            </a:r>
            <a:endParaRPr/>
          </a:p>
        </p:txBody>
      </p:sp>
      <p:cxnSp>
        <p:nvCxnSpPr>
          <p:cNvPr id="771" name="Google Shape;771;p108"/>
          <p:cNvCxnSpPr/>
          <p:nvPr/>
        </p:nvCxnSpPr>
        <p:spPr>
          <a:xfrm>
            <a:off x="5605499" y="2736658"/>
            <a:ext cx="420062" cy="0"/>
          </a:xfrm>
          <a:prstGeom prst="straightConnector1">
            <a:avLst/>
          </a:prstGeom>
          <a:noFill/>
          <a:ln cap="flat" cmpd="sng" w="38100">
            <a:solidFill>
              <a:srgbClr val="FC6761"/>
            </a:solidFill>
            <a:prstDash val="solid"/>
            <a:round/>
            <a:headEnd len="sm" w="sm" type="none"/>
            <a:tailEnd len="med" w="med" type="triangle"/>
          </a:ln>
        </p:spPr>
      </p:cxnSp>
      <p:sp>
        <p:nvSpPr>
          <p:cNvPr id="772" name="Google Shape;772;p108"/>
          <p:cNvSpPr/>
          <p:nvPr/>
        </p:nvSpPr>
        <p:spPr>
          <a:xfrm>
            <a:off x="425186" y="2072288"/>
            <a:ext cx="2215562" cy="778489"/>
          </a:xfrm>
          <a:prstGeom prst="roundRect">
            <a:avLst>
              <a:gd fmla="val 16667" name="adj"/>
            </a:avLst>
          </a:prstGeom>
          <a:solidFill>
            <a:schemeClr val="lt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Screen the patient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Send specimens for testing (Site 2)</a:t>
            </a:r>
            <a:endParaRPr b="0" i="0" sz="1400" u="none" cap="none" strike="noStrike">
              <a:solidFill>
                <a:srgbClr val="000000"/>
              </a:solidFill>
              <a:latin typeface="Arial"/>
              <a:ea typeface="Arial"/>
              <a:cs typeface="Arial"/>
              <a:sym typeface="Arial"/>
            </a:endParaRPr>
          </a:p>
        </p:txBody>
      </p:sp>
      <p:sp>
        <p:nvSpPr>
          <p:cNvPr id="773" name="Google Shape;773;p108"/>
          <p:cNvSpPr/>
          <p:nvPr/>
        </p:nvSpPr>
        <p:spPr>
          <a:xfrm>
            <a:off x="425186" y="2965084"/>
            <a:ext cx="2205316" cy="354420"/>
          </a:xfrm>
          <a:prstGeom prst="roundRect">
            <a:avLst>
              <a:gd fmla="val 16667" name="adj"/>
            </a:avLst>
          </a:prstGeom>
          <a:solidFill>
            <a:schemeClr val="lt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Initiate treatment</a:t>
            </a:r>
            <a:endParaRPr b="0" i="0" sz="1400" u="none" cap="none" strike="noStrike">
              <a:solidFill>
                <a:srgbClr val="000000"/>
              </a:solidFill>
              <a:latin typeface="Arial"/>
              <a:ea typeface="Arial"/>
              <a:cs typeface="Arial"/>
              <a:sym typeface="Arial"/>
            </a:endParaRPr>
          </a:p>
        </p:txBody>
      </p:sp>
      <p:sp>
        <p:nvSpPr>
          <p:cNvPr id="774" name="Google Shape;774;p108"/>
          <p:cNvSpPr/>
          <p:nvPr/>
        </p:nvSpPr>
        <p:spPr>
          <a:xfrm>
            <a:off x="3129960" y="1995813"/>
            <a:ext cx="2475539" cy="1511484"/>
          </a:xfrm>
          <a:prstGeom prst="roundRect">
            <a:avLst>
              <a:gd fmla="val 16667" name="adj"/>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Detect TB</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Request 2</a:t>
            </a:r>
            <a:r>
              <a:rPr b="0" baseline="30000" i="0" lang="en-US" sz="1200" u="none" cap="none" strike="noStrike">
                <a:solidFill>
                  <a:schemeClr val="dk1"/>
                </a:solidFill>
                <a:latin typeface="Montserrat"/>
                <a:ea typeface="Montserrat"/>
                <a:cs typeface="Montserrat"/>
                <a:sym typeface="Montserrat"/>
              </a:rPr>
              <a:t>nd</a:t>
            </a:r>
            <a:r>
              <a:rPr b="0" i="0" lang="en-US" sz="1200" u="none" cap="none" strike="noStrike">
                <a:solidFill>
                  <a:schemeClr val="dk1"/>
                </a:solidFill>
                <a:latin typeface="Montserrat"/>
                <a:ea typeface="Montserrat"/>
                <a:cs typeface="Montserrat"/>
                <a:sym typeface="Montserrat"/>
              </a:rPr>
              <a:t> specimen to NTRL for culture / DST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Montserrat"/>
                <a:ea typeface="Montserrat"/>
                <a:cs typeface="Montserrat"/>
                <a:sym typeface="Montserrat"/>
              </a:rPr>
              <a:t>Electronic transmission of results to either Site 1, 3, or 4 *register result</a:t>
            </a:r>
            <a:endParaRPr b="0" i="0" sz="1400" u="none" cap="none" strike="noStrike">
              <a:solidFill>
                <a:srgbClr val="000000"/>
              </a:solidFill>
              <a:latin typeface="Arial"/>
              <a:ea typeface="Arial"/>
              <a:cs typeface="Arial"/>
              <a:sym typeface="Arial"/>
            </a:endParaRPr>
          </a:p>
        </p:txBody>
      </p:sp>
      <p:sp>
        <p:nvSpPr>
          <p:cNvPr id="775" name="Google Shape;775;p108"/>
          <p:cNvSpPr/>
          <p:nvPr/>
        </p:nvSpPr>
        <p:spPr>
          <a:xfrm>
            <a:off x="6101150" y="1987914"/>
            <a:ext cx="2709021" cy="147196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Receive electronic Truenat results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Initiate treatment or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Refer patient to (site 4) another facility for Rx</a:t>
            </a:r>
            <a:endParaRPr b="0" i="0" sz="1400" u="none" cap="none" strike="noStrike">
              <a:solidFill>
                <a:srgbClr val="000000"/>
              </a:solidFill>
              <a:latin typeface="Arial"/>
              <a:ea typeface="Arial"/>
              <a:cs typeface="Arial"/>
              <a:sym typeface="Arial"/>
            </a:endParaRPr>
          </a:p>
        </p:txBody>
      </p:sp>
      <p:sp>
        <p:nvSpPr>
          <p:cNvPr id="776" name="Google Shape;776;p108"/>
          <p:cNvSpPr/>
          <p:nvPr/>
        </p:nvSpPr>
        <p:spPr>
          <a:xfrm>
            <a:off x="100853" y="3757491"/>
            <a:ext cx="5257826" cy="1261289"/>
          </a:xfrm>
          <a:prstGeom prst="roundRect">
            <a:avLst>
              <a:gd fmla="val 16667" name="adj"/>
            </a:avLst>
          </a:prstGeom>
          <a:solidFill>
            <a:schemeClr val="lt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50"/>
              <a:buFont typeface="Arial"/>
              <a:buNone/>
            </a:pPr>
            <a:r>
              <a:rPr b="1" i="0" lang="en-US" sz="1250" u="none" cap="none" strike="noStrike">
                <a:solidFill>
                  <a:schemeClr val="dk1"/>
                </a:solidFill>
                <a:latin typeface="Montserrat"/>
                <a:ea typeface="Montserrat"/>
                <a:cs typeface="Montserrat"/>
                <a:sym typeface="Montserrat"/>
              </a:rPr>
              <a:t>If RR-TB or DS-TB patient cannot be treated at site 1: </a:t>
            </a:r>
            <a:r>
              <a:rPr b="0" i="0" lang="en-US" sz="1250" u="none" cap="none" strike="noStrike">
                <a:solidFill>
                  <a:schemeClr val="dk1"/>
                </a:solidFill>
                <a:latin typeface="Montserrat"/>
                <a:ea typeface="Montserrat"/>
                <a:cs typeface="Montserrat"/>
                <a:sym typeface="Montserrat"/>
              </a:rPr>
              <a:t>Electronically send or print results and attach to referral form with patient to where patient has been referred (TB BMU or DR-TB clinic). </a:t>
            </a:r>
            <a:endParaRPr b="1" i="0" sz="1250" u="none" cap="none" strike="noStrike">
              <a:solidFill>
                <a:schemeClr val="dk1"/>
              </a:solidFill>
              <a:latin typeface="Montserrat"/>
              <a:ea typeface="Montserrat"/>
              <a:cs typeface="Montserrat"/>
              <a:sym typeface="Montserrat"/>
            </a:endParaRPr>
          </a:p>
        </p:txBody>
      </p:sp>
      <p:cxnSp>
        <p:nvCxnSpPr>
          <p:cNvPr id="777" name="Google Shape;777;p108"/>
          <p:cNvCxnSpPr>
            <a:stCxn id="772" idx="3"/>
          </p:cNvCxnSpPr>
          <p:nvPr/>
        </p:nvCxnSpPr>
        <p:spPr>
          <a:xfrm>
            <a:off x="2640748" y="2461533"/>
            <a:ext cx="435300" cy="0"/>
          </a:xfrm>
          <a:prstGeom prst="straightConnector1">
            <a:avLst/>
          </a:prstGeom>
          <a:noFill/>
          <a:ln cap="flat" cmpd="sng" w="38100">
            <a:solidFill>
              <a:srgbClr val="FC6761"/>
            </a:solidFill>
            <a:prstDash val="solid"/>
            <a:round/>
            <a:headEnd len="sm" w="sm" type="none"/>
            <a:tailEnd len="med" w="med" type="triangle"/>
          </a:ln>
        </p:spPr>
      </p:cxnSp>
      <p:cxnSp>
        <p:nvCxnSpPr>
          <p:cNvPr id="778" name="Google Shape;778;p108"/>
          <p:cNvCxnSpPr/>
          <p:nvPr/>
        </p:nvCxnSpPr>
        <p:spPr>
          <a:xfrm flipH="1">
            <a:off x="2684287" y="3142294"/>
            <a:ext cx="435427" cy="1"/>
          </a:xfrm>
          <a:prstGeom prst="straightConnector1">
            <a:avLst/>
          </a:prstGeom>
          <a:noFill/>
          <a:ln cap="flat" cmpd="sng" w="38100">
            <a:solidFill>
              <a:srgbClr val="FC6761"/>
            </a:solidFill>
            <a:prstDash val="solid"/>
            <a:round/>
            <a:headEnd len="sm" w="sm" type="none"/>
            <a:tailEnd len="med" w="med" type="triangle"/>
          </a:ln>
        </p:spPr>
      </p:cxnSp>
      <p:cxnSp>
        <p:nvCxnSpPr>
          <p:cNvPr id="779" name="Google Shape;779;p108"/>
          <p:cNvCxnSpPr>
            <a:stCxn id="774" idx="2"/>
          </p:cNvCxnSpPr>
          <p:nvPr/>
        </p:nvCxnSpPr>
        <p:spPr>
          <a:xfrm>
            <a:off x="4367730" y="3507297"/>
            <a:ext cx="0" cy="241800"/>
          </a:xfrm>
          <a:prstGeom prst="straightConnector1">
            <a:avLst/>
          </a:prstGeom>
          <a:noFill/>
          <a:ln cap="flat" cmpd="sng" w="38100">
            <a:solidFill>
              <a:srgbClr val="FC6761"/>
            </a:solidFill>
            <a:prstDash val="solid"/>
            <a:round/>
            <a:headEnd len="sm" w="sm" type="none"/>
            <a:tailEnd len="med" w="med" type="triangle"/>
          </a:ln>
        </p:spPr>
      </p:cxnSp>
      <p:cxnSp>
        <p:nvCxnSpPr>
          <p:cNvPr id="780" name="Google Shape;780;p108"/>
          <p:cNvCxnSpPr/>
          <p:nvPr/>
        </p:nvCxnSpPr>
        <p:spPr>
          <a:xfrm>
            <a:off x="5544378" y="3413755"/>
            <a:ext cx="1673406" cy="472961"/>
          </a:xfrm>
          <a:prstGeom prst="straightConnector1">
            <a:avLst/>
          </a:prstGeom>
          <a:noFill/>
          <a:ln cap="flat" cmpd="sng" w="38100">
            <a:solidFill>
              <a:srgbClr val="FC6761"/>
            </a:solidFill>
            <a:prstDash val="solid"/>
            <a:round/>
            <a:headEnd len="sm" w="sm" type="none"/>
            <a:tailEnd len="med" w="med" type="triangle"/>
          </a:ln>
        </p:spPr>
      </p:cxnSp>
      <p:cxnSp>
        <p:nvCxnSpPr>
          <p:cNvPr id="781" name="Google Shape;781;p108"/>
          <p:cNvCxnSpPr/>
          <p:nvPr/>
        </p:nvCxnSpPr>
        <p:spPr>
          <a:xfrm>
            <a:off x="7403482" y="3458884"/>
            <a:ext cx="1" cy="408836"/>
          </a:xfrm>
          <a:prstGeom prst="straightConnector1">
            <a:avLst/>
          </a:prstGeom>
          <a:noFill/>
          <a:ln cap="flat" cmpd="sng" w="38100">
            <a:solidFill>
              <a:srgbClr val="FC6761"/>
            </a:solidFill>
            <a:prstDash val="solid"/>
            <a:round/>
            <a:headEnd len="sm" w="sm" type="none"/>
            <a:tailEnd len="med" w="med" type="triangle"/>
          </a:ln>
        </p:spPr>
      </p:cxnSp>
      <p:pic>
        <p:nvPicPr>
          <p:cNvPr descr="Hospital with solid fill" id="782" name="Google Shape;782;p108"/>
          <p:cNvPicPr preferRelativeResize="0"/>
          <p:nvPr/>
        </p:nvPicPr>
        <p:blipFill rotWithShape="1">
          <a:blip r:embed="rId4">
            <a:alphaModFix/>
          </a:blip>
          <a:srcRect b="0" l="0" r="0" t="0"/>
          <a:stretch/>
        </p:blipFill>
        <p:spPr>
          <a:xfrm>
            <a:off x="927075" y="540670"/>
            <a:ext cx="1269908" cy="1269908"/>
          </a:xfrm>
          <a:prstGeom prst="rect">
            <a:avLst/>
          </a:prstGeom>
          <a:noFill/>
          <a:ln>
            <a:noFill/>
          </a:ln>
        </p:spPr>
      </p:pic>
      <p:sp>
        <p:nvSpPr>
          <p:cNvPr id="783" name="Google Shape;783;p108"/>
          <p:cNvSpPr/>
          <p:nvPr/>
        </p:nvSpPr>
        <p:spPr>
          <a:xfrm>
            <a:off x="834596" y="1590081"/>
            <a:ext cx="1454867" cy="458827"/>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Montserrat"/>
                <a:ea typeface="Montserrat"/>
                <a:cs typeface="Montserrat"/>
                <a:sym typeface="Montserrat"/>
              </a:rPr>
              <a:t>Site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No Truenat/ACF</a:t>
            </a:r>
            <a:endParaRPr b="0" i="0" sz="1400" u="none" cap="none" strike="noStrike">
              <a:solidFill>
                <a:srgbClr val="000000"/>
              </a:solidFill>
              <a:latin typeface="Arial"/>
              <a:ea typeface="Arial"/>
              <a:cs typeface="Arial"/>
              <a:sym typeface="Arial"/>
            </a:endParaRPr>
          </a:p>
        </p:txBody>
      </p:sp>
      <p:pic>
        <p:nvPicPr>
          <p:cNvPr descr="Hospital with solid fill" id="784" name="Google Shape;784;p108"/>
          <p:cNvPicPr preferRelativeResize="0"/>
          <p:nvPr/>
        </p:nvPicPr>
        <p:blipFill rotWithShape="1">
          <a:blip r:embed="rId5">
            <a:alphaModFix/>
          </a:blip>
          <a:srcRect b="0" l="0" r="0" t="0"/>
          <a:stretch/>
        </p:blipFill>
        <p:spPr>
          <a:xfrm>
            <a:off x="3732775" y="464944"/>
            <a:ext cx="1269908" cy="1269908"/>
          </a:xfrm>
          <a:prstGeom prst="rect">
            <a:avLst/>
          </a:prstGeom>
          <a:noFill/>
          <a:ln>
            <a:noFill/>
          </a:ln>
        </p:spPr>
      </p:pic>
      <p:sp>
        <p:nvSpPr>
          <p:cNvPr id="785" name="Google Shape;785;p108"/>
          <p:cNvSpPr/>
          <p:nvPr/>
        </p:nvSpPr>
        <p:spPr>
          <a:xfrm>
            <a:off x="3376778" y="1483476"/>
            <a:ext cx="1981903" cy="47386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Montserrat"/>
                <a:ea typeface="Montserrat"/>
                <a:cs typeface="Montserrat"/>
                <a:sym typeface="Montserrat"/>
              </a:rPr>
              <a:t>Site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Truenat (ACF or facility)</a:t>
            </a:r>
            <a:endParaRPr b="0" i="0" sz="1400" u="none" cap="none" strike="noStrike">
              <a:solidFill>
                <a:srgbClr val="000000"/>
              </a:solidFill>
              <a:latin typeface="Arial"/>
              <a:ea typeface="Arial"/>
              <a:cs typeface="Arial"/>
              <a:sym typeface="Arial"/>
            </a:endParaRPr>
          </a:p>
        </p:txBody>
      </p:sp>
      <p:pic>
        <p:nvPicPr>
          <p:cNvPr descr="Hospital with solid fill" id="786" name="Google Shape;786;p108"/>
          <p:cNvPicPr preferRelativeResize="0"/>
          <p:nvPr/>
        </p:nvPicPr>
        <p:blipFill rotWithShape="1">
          <a:blip r:embed="rId6">
            <a:alphaModFix/>
          </a:blip>
          <a:srcRect b="0" l="0" r="0" t="0"/>
          <a:stretch/>
        </p:blipFill>
        <p:spPr>
          <a:xfrm>
            <a:off x="6737903" y="431536"/>
            <a:ext cx="1269908" cy="1269908"/>
          </a:xfrm>
          <a:prstGeom prst="rect">
            <a:avLst/>
          </a:prstGeom>
          <a:noFill/>
          <a:ln>
            <a:noFill/>
          </a:ln>
        </p:spPr>
      </p:pic>
      <p:sp>
        <p:nvSpPr>
          <p:cNvPr id="787" name="Google Shape;787;p108"/>
          <p:cNvSpPr/>
          <p:nvPr/>
        </p:nvSpPr>
        <p:spPr>
          <a:xfrm>
            <a:off x="6501584" y="1481281"/>
            <a:ext cx="1742547" cy="4588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dk2"/>
                </a:solidFill>
                <a:latin typeface="Montserrat"/>
                <a:ea typeface="Montserrat"/>
                <a:cs typeface="Montserrat"/>
                <a:sym typeface="Montserrat"/>
              </a:rPr>
              <a:t>Site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Montserrat"/>
                <a:ea typeface="Montserrat"/>
                <a:cs typeface="Montserrat"/>
                <a:sym typeface="Montserrat"/>
              </a:rPr>
              <a:t>BMU or DR-TB clinic</a:t>
            </a:r>
            <a:endParaRPr b="0" i="0" sz="1400" u="none" cap="none" strike="noStrike">
              <a:solidFill>
                <a:srgbClr val="000000"/>
              </a:solidFill>
              <a:latin typeface="Arial"/>
              <a:ea typeface="Arial"/>
              <a:cs typeface="Arial"/>
              <a:sym typeface="Arial"/>
            </a:endParaRPr>
          </a:p>
        </p:txBody>
      </p:sp>
      <p:sp>
        <p:nvSpPr>
          <p:cNvPr id="788" name="Google Shape;788;p108"/>
          <p:cNvSpPr/>
          <p:nvPr/>
        </p:nvSpPr>
        <p:spPr>
          <a:xfrm>
            <a:off x="6669293" y="4502535"/>
            <a:ext cx="2213434" cy="57972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Montserrat"/>
                <a:ea typeface="Montserrat"/>
                <a:cs typeface="Montserrat"/>
                <a:sym typeface="Montserrat"/>
              </a:rPr>
              <a:t>Site 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a:ea typeface="Montserrat"/>
                <a:cs typeface="Montserrat"/>
                <a:sym typeface="Montserrat"/>
              </a:rPr>
              <a:t>Another site chosen by patient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09"/>
          <p:cNvSpPr txBox="1"/>
          <p:nvPr>
            <p:ph type="title"/>
          </p:nvPr>
        </p:nvSpPr>
        <p:spPr>
          <a:xfrm>
            <a:off x="1848222" y="75652"/>
            <a:ext cx="2808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a:t>SUMMARY</a:t>
            </a:r>
            <a:endParaRPr b="1"/>
          </a:p>
        </p:txBody>
      </p:sp>
      <p:sp>
        <p:nvSpPr>
          <p:cNvPr id="794" name="Google Shape;794;p109"/>
          <p:cNvSpPr txBox="1"/>
          <p:nvPr>
            <p:ph idx="1" type="body"/>
          </p:nvPr>
        </p:nvSpPr>
        <p:spPr>
          <a:xfrm>
            <a:off x="87465" y="959996"/>
            <a:ext cx="5637474" cy="382722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US" sz="1200"/>
              <a:t>Biosafety</a:t>
            </a:r>
            <a:endParaRPr/>
          </a:p>
          <a:p>
            <a:pPr indent="-328930" lvl="0" marL="457200" rtl="0" algn="l">
              <a:lnSpc>
                <a:spcPct val="100000"/>
              </a:lnSpc>
              <a:spcBef>
                <a:spcPts val="0"/>
              </a:spcBef>
              <a:spcAft>
                <a:spcPts val="0"/>
              </a:spcAft>
              <a:buSzPts val="1600"/>
              <a:buChar char="●"/>
            </a:pPr>
            <a:r>
              <a:rPr lang="en-US" sz="1200"/>
              <a:t>Biosafety is the safe handling and containment of infectious microorganisms and hazardous biological materials.</a:t>
            </a:r>
            <a:endParaRPr/>
          </a:p>
          <a:p>
            <a:pPr indent="-328930" lvl="0" marL="457200" rtl="0" algn="l">
              <a:lnSpc>
                <a:spcPct val="100000"/>
              </a:lnSpc>
              <a:spcBef>
                <a:spcPts val="0"/>
              </a:spcBef>
              <a:spcAft>
                <a:spcPts val="0"/>
              </a:spcAft>
              <a:buSzPts val="1600"/>
              <a:buChar char="●"/>
            </a:pPr>
            <a:r>
              <a:rPr lang="en-US" sz="1200"/>
              <a:t>The main procedural risk in a TB laboratory is generation of aerosols.</a:t>
            </a:r>
            <a:endParaRPr/>
          </a:p>
          <a:p>
            <a:pPr indent="-328930" lvl="0" marL="457200" rtl="0" algn="l">
              <a:lnSpc>
                <a:spcPct val="100000"/>
              </a:lnSpc>
              <a:spcBef>
                <a:spcPts val="0"/>
              </a:spcBef>
              <a:spcAft>
                <a:spcPts val="0"/>
              </a:spcAft>
              <a:buSzPts val="1600"/>
              <a:buChar char="●"/>
            </a:pPr>
            <a:r>
              <a:rPr lang="en-US" sz="1200"/>
              <a:t>Use of engineering controls, PPE, and administrative controls are important components of TB laboratory biosafety.</a:t>
            </a:r>
            <a:endParaRPr/>
          </a:p>
          <a:p>
            <a:pPr indent="0" lvl="0" marL="0" rtl="0" algn="l">
              <a:lnSpc>
                <a:spcPct val="100000"/>
              </a:lnSpc>
              <a:spcBef>
                <a:spcPts val="0"/>
              </a:spcBef>
              <a:spcAft>
                <a:spcPts val="0"/>
              </a:spcAft>
              <a:buSzPts val="1600"/>
              <a:buNone/>
            </a:pPr>
            <a:r>
              <a:t/>
            </a:r>
            <a:endParaRPr b="1" sz="1200"/>
          </a:p>
          <a:p>
            <a:pPr indent="0" lvl="0" marL="0" rtl="0" algn="l">
              <a:lnSpc>
                <a:spcPct val="100000"/>
              </a:lnSpc>
              <a:spcBef>
                <a:spcPts val="0"/>
              </a:spcBef>
              <a:spcAft>
                <a:spcPts val="0"/>
              </a:spcAft>
              <a:buSzPts val="1600"/>
              <a:buNone/>
            </a:pPr>
            <a:r>
              <a:rPr b="1" lang="en-US" sz="1200"/>
              <a:t>Specimen Collection</a:t>
            </a:r>
            <a:endParaRPr/>
          </a:p>
          <a:p>
            <a:pPr indent="-171450" lvl="0" marL="301625" rtl="0" algn="l">
              <a:lnSpc>
                <a:spcPct val="100000"/>
              </a:lnSpc>
              <a:spcBef>
                <a:spcPts val="0"/>
              </a:spcBef>
              <a:spcAft>
                <a:spcPts val="0"/>
              </a:spcAft>
              <a:buSzPts val="1600"/>
              <a:buChar char="●"/>
            </a:pPr>
            <a:r>
              <a:rPr lang="en-US" sz="1200"/>
              <a:t>Procedures for completing lab request forms, sputum collection, packaging, storage, and transportation is by collecting good quality specimens, using the algorithm to describe the collection of specimen and results reporting. </a:t>
            </a:r>
            <a:endParaRPr/>
          </a:p>
          <a:p>
            <a:pPr indent="0" lvl="0" marL="130175" rtl="0" algn="l">
              <a:lnSpc>
                <a:spcPct val="100000"/>
              </a:lnSpc>
              <a:spcBef>
                <a:spcPts val="0"/>
              </a:spcBef>
              <a:spcAft>
                <a:spcPts val="0"/>
              </a:spcAft>
              <a:buSzPts val="1600"/>
              <a:buNone/>
            </a:pPr>
            <a:r>
              <a:t/>
            </a:r>
            <a:endParaRPr sz="1200"/>
          </a:p>
          <a:p>
            <a:pPr indent="0" lvl="0" marL="0" rtl="0" algn="l">
              <a:lnSpc>
                <a:spcPct val="100000"/>
              </a:lnSpc>
              <a:spcBef>
                <a:spcPts val="0"/>
              </a:spcBef>
              <a:spcAft>
                <a:spcPts val="0"/>
              </a:spcAft>
              <a:buSzPts val="1600"/>
              <a:buNone/>
            </a:pPr>
            <a:r>
              <a:rPr b="1" lang="en-US" sz="1200"/>
              <a:t>Specimen Referral</a:t>
            </a:r>
            <a:endParaRPr sz="1200"/>
          </a:p>
          <a:p>
            <a:pPr indent="-171450" lvl="0" marL="298450" rtl="0" algn="l">
              <a:lnSpc>
                <a:spcPct val="100000"/>
              </a:lnSpc>
              <a:spcBef>
                <a:spcPts val="0"/>
              </a:spcBef>
              <a:spcAft>
                <a:spcPts val="0"/>
              </a:spcAft>
              <a:buSzPts val="1600"/>
              <a:buChar char="●"/>
            </a:pPr>
            <a:r>
              <a:rPr lang="en-US" sz="1200"/>
              <a:t>When a specimen is not collected on site, you must store at the collection site following the appropriate temperature and transportation process.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1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Knowledge Check – Question 1</a:t>
            </a:r>
            <a:endParaRPr/>
          </a:p>
        </p:txBody>
      </p:sp>
      <p:sp>
        <p:nvSpPr>
          <p:cNvPr id="800" name="Google Shape;800;p110"/>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What equipment is needed for specimen collection?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1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Knowledge Check – Question 2</a:t>
            </a:r>
            <a:endParaRPr/>
          </a:p>
        </p:txBody>
      </p:sp>
      <p:sp>
        <p:nvSpPr>
          <p:cNvPr id="806" name="Google Shape;806;p111"/>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At what temperature / where should specimens be stored before being pre-treated?</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US"/>
              <a:t>At what temperature should specimens be stored after being pre-treated?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Knowledge Check – Question 3</a:t>
            </a:r>
            <a:endParaRPr/>
          </a:p>
        </p:txBody>
      </p:sp>
      <p:sp>
        <p:nvSpPr>
          <p:cNvPr id="812" name="Google Shape;812;p112"/>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A sputum specimen is collected at a primary health care facility and tested using Truenat for MTBC and RIF-resistance. The specimen is revealed to be positive for both.</a:t>
            </a:r>
            <a:endParaRPr/>
          </a:p>
          <a:p>
            <a:pPr indent="-342900" lvl="0" marL="457200" rtl="0" algn="l">
              <a:lnSpc>
                <a:spcPct val="100000"/>
              </a:lnSpc>
              <a:spcBef>
                <a:spcPts val="0"/>
              </a:spcBef>
              <a:spcAft>
                <a:spcPts val="0"/>
              </a:spcAft>
              <a:buSzPts val="1800"/>
              <a:buChar char="●"/>
            </a:pPr>
            <a:r>
              <a:rPr lang="en-US" sz="1800"/>
              <a:t>Where </a:t>
            </a:r>
            <a:r>
              <a:rPr lang="en-US"/>
              <a:t>should the specimen be referred next?</a:t>
            </a:r>
            <a:endParaRPr/>
          </a:p>
          <a:p>
            <a:pPr indent="-342900" lvl="0" marL="457200" rtl="0" algn="l">
              <a:lnSpc>
                <a:spcPct val="100000"/>
              </a:lnSpc>
              <a:spcBef>
                <a:spcPts val="0"/>
              </a:spcBef>
              <a:spcAft>
                <a:spcPts val="0"/>
              </a:spcAft>
              <a:buSzPts val="1800"/>
              <a:buChar char="●"/>
            </a:pPr>
            <a:r>
              <a:rPr lang="en-US"/>
              <a:t>Where should results be sent?</a:t>
            </a:r>
            <a:endParaRPr/>
          </a:p>
          <a:p>
            <a:pPr indent="-342900" lvl="0" marL="457200" rtl="0" algn="l">
              <a:lnSpc>
                <a:spcPct val="100000"/>
              </a:lnSpc>
              <a:spcBef>
                <a:spcPts val="0"/>
              </a:spcBef>
              <a:spcAft>
                <a:spcPts val="0"/>
              </a:spcAft>
              <a:buSzPts val="1800"/>
              <a:buChar char="●"/>
            </a:pPr>
            <a:r>
              <a:rPr lang="en-US" sz="1800"/>
              <a:t>Where should the patient be referred?</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1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THANK YOU</a:t>
            </a:r>
            <a:endParaRPr/>
          </a:p>
        </p:txBody>
      </p:sp>
      <p:pic>
        <p:nvPicPr>
          <p:cNvPr descr="Logo&#10;&#10;Description automatically generated" id="818" name="Google Shape;818;p113"/>
          <p:cNvPicPr preferRelativeResize="0"/>
          <p:nvPr/>
        </p:nvPicPr>
        <p:blipFill rotWithShape="1">
          <a:blip r:embed="rId3">
            <a:alphaModFix/>
          </a:blip>
          <a:srcRect b="0" l="0" r="0" t="0"/>
          <a:stretch/>
        </p:blipFill>
        <p:spPr>
          <a:xfrm>
            <a:off x="1288548" y="3680875"/>
            <a:ext cx="1934150" cy="576975"/>
          </a:xfrm>
          <a:prstGeom prst="rect">
            <a:avLst/>
          </a:prstGeom>
          <a:noFill/>
          <a:ln>
            <a:noFill/>
          </a:ln>
        </p:spPr>
      </p:pic>
      <p:pic>
        <p:nvPicPr>
          <p:cNvPr id="819" name="Google Shape;819;p113"/>
          <p:cNvPicPr preferRelativeResize="0"/>
          <p:nvPr/>
        </p:nvPicPr>
        <p:blipFill rotWithShape="1">
          <a:blip r:embed="rId4">
            <a:alphaModFix/>
          </a:blip>
          <a:srcRect b="0" l="0" r="0" t="0"/>
          <a:stretch/>
        </p:blipFill>
        <p:spPr>
          <a:xfrm>
            <a:off x="4014589" y="3781415"/>
            <a:ext cx="2029220" cy="375895"/>
          </a:xfrm>
          <a:prstGeom prst="rect">
            <a:avLst/>
          </a:prstGeom>
          <a:noFill/>
          <a:ln>
            <a:noFill/>
          </a:ln>
        </p:spPr>
      </p:pic>
      <p:pic>
        <p:nvPicPr>
          <p:cNvPr id="820" name="Google Shape;820;p113"/>
          <p:cNvPicPr preferRelativeResize="0"/>
          <p:nvPr/>
        </p:nvPicPr>
        <p:blipFill>
          <a:blip r:embed="rId5">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idx="1" type="body"/>
          </p:nvPr>
        </p:nvSpPr>
        <p:spPr>
          <a:xfrm>
            <a:off x="966674" y="1468475"/>
            <a:ext cx="6997803" cy="29814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b="0" i="0" lang="en-US" sz="1800" u="none" strike="noStrike">
                <a:latin typeface="Montserrat"/>
                <a:ea typeface="Montserrat"/>
                <a:cs typeface="Montserrat"/>
                <a:sym typeface="Montserrat"/>
              </a:rPr>
              <a:t>Biosafety has three key parts, all of which are needed to handle TB bacilli safely:</a:t>
            </a:r>
            <a:endParaRPr/>
          </a:p>
          <a:p>
            <a:pPr indent="-311150" lvl="0" marL="457200" rtl="0" algn="l">
              <a:lnSpc>
                <a:spcPct val="100000"/>
              </a:lnSpc>
              <a:spcBef>
                <a:spcPts val="0"/>
              </a:spcBef>
              <a:spcAft>
                <a:spcPts val="0"/>
              </a:spcAft>
              <a:buSzPts val="1300"/>
              <a:buChar char="●"/>
            </a:pPr>
            <a:r>
              <a:rPr b="1" i="0" lang="en-US" sz="1800" u="none" strike="noStrike">
                <a:latin typeface="Montserrat"/>
                <a:ea typeface="Montserrat"/>
                <a:cs typeface="Montserrat"/>
                <a:sym typeface="Montserrat"/>
              </a:rPr>
              <a:t>Primary: </a:t>
            </a:r>
            <a:r>
              <a:rPr b="0" i="0" lang="en-US" sz="1800" u="none" strike="noStrike">
                <a:latin typeface="Montserrat"/>
                <a:ea typeface="Montserrat"/>
                <a:cs typeface="Montserrat"/>
                <a:sym typeface="Montserrat"/>
              </a:rPr>
              <a:t>Safe working practices to minimise creation of infectious aerosols and prevent spills Equipment that is ‘fit for purpose’, correctly used and maintained</a:t>
            </a:r>
            <a:endParaRPr/>
          </a:p>
          <a:p>
            <a:pPr indent="-311150" lvl="0" marL="457200" rtl="0" algn="l">
              <a:lnSpc>
                <a:spcPct val="100000"/>
              </a:lnSpc>
              <a:spcBef>
                <a:spcPts val="0"/>
              </a:spcBef>
              <a:spcAft>
                <a:spcPts val="0"/>
              </a:spcAft>
              <a:buSzPts val="1300"/>
              <a:buChar char="●"/>
            </a:pPr>
            <a:r>
              <a:rPr b="1" i="0" lang="en-US" sz="1800" u="none" strike="noStrike">
                <a:latin typeface="Montserrat"/>
                <a:ea typeface="Montserrat"/>
                <a:cs typeface="Montserrat"/>
                <a:sym typeface="Montserrat"/>
              </a:rPr>
              <a:t>Secondary</a:t>
            </a:r>
            <a:r>
              <a:rPr b="0" i="0" lang="en-US" sz="1800" u="none" strike="noStrike">
                <a:latin typeface="Montserrat"/>
                <a:ea typeface="Montserrat"/>
                <a:cs typeface="Montserrat"/>
                <a:sym typeface="Montserrat"/>
              </a:rPr>
              <a:t>: Infrastructure and layout to support the primary activities</a:t>
            </a:r>
            <a:endParaRPr/>
          </a:p>
          <a:p>
            <a:pPr indent="-311150" lvl="0" marL="457200" rtl="0" algn="l">
              <a:lnSpc>
                <a:spcPct val="100000"/>
              </a:lnSpc>
              <a:spcBef>
                <a:spcPts val="0"/>
              </a:spcBef>
              <a:spcAft>
                <a:spcPts val="0"/>
              </a:spcAft>
              <a:buSzPts val="1300"/>
              <a:buChar char="●"/>
            </a:pPr>
            <a:r>
              <a:rPr b="1" i="0" lang="en-US" sz="1800" u="none" strike="noStrike">
                <a:latin typeface="Montserrat"/>
                <a:ea typeface="Montserrat"/>
                <a:cs typeface="Montserrat"/>
                <a:sym typeface="Montserrat"/>
              </a:rPr>
              <a:t>Tertiary</a:t>
            </a:r>
            <a:r>
              <a:rPr lang="en-US" sz="1800">
                <a:latin typeface="Montserrat"/>
                <a:ea typeface="Montserrat"/>
                <a:cs typeface="Montserrat"/>
                <a:sym typeface="Montserrat"/>
              </a:rPr>
              <a:t>: </a:t>
            </a:r>
            <a:r>
              <a:rPr b="0" i="0" lang="en-US" sz="1800" u="none" strike="noStrike">
                <a:latin typeface="Montserrat"/>
                <a:ea typeface="Montserrat"/>
                <a:cs typeface="Montserrat"/>
                <a:sym typeface="Montserrat"/>
              </a:rPr>
              <a:t>Buildings to contain the laboratory and its activities</a:t>
            </a:r>
            <a:endParaRPr>
              <a:latin typeface="Montserrat"/>
              <a:ea typeface="Montserrat"/>
              <a:cs typeface="Montserrat"/>
              <a:sym typeface="Montserrat"/>
            </a:endParaRPr>
          </a:p>
        </p:txBody>
      </p:sp>
      <p:sp>
        <p:nvSpPr>
          <p:cNvPr id="390" name="Google Shape;390;p5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i="0" lang="en-US" sz="2000" u="none" strike="noStrike">
                <a:latin typeface="Montserrat ExtraBold"/>
                <a:ea typeface="Montserrat ExtraBold"/>
                <a:cs typeface="Montserrat ExtraBold"/>
                <a:sym typeface="Montserrat ExtraBold"/>
              </a:rPr>
              <a:t>GENERAL PRINCIPLES OF BIOSAFETY</a:t>
            </a:r>
            <a:endParaRPr b="1">
              <a:latin typeface="Montserrat ExtraBold"/>
              <a:ea typeface="Montserrat ExtraBold"/>
              <a:cs typeface="Montserrat ExtraBold"/>
              <a:sym typeface="Montserrat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5"/>
          <p:cNvSpPr txBox="1"/>
          <p:nvPr>
            <p:ph idx="1" type="body"/>
          </p:nvPr>
        </p:nvSpPr>
        <p:spPr>
          <a:xfrm>
            <a:off x="966674" y="1359876"/>
            <a:ext cx="5206879" cy="3235569"/>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300"/>
              <a:buNone/>
            </a:pPr>
            <a:r>
              <a:rPr b="0" i="0" lang="en-US" sz="1800" u="none" strike="noStrike">
                <a:solidFill>
                  <a:schemeClr val="dk1"/>
                </a:solidFill>
                <a:latin typeface="Montserrat"/>
                <a:ea typeface="Montserrat"/>
                <a:cs typeface="Montserrat"/>
                <a:sym typeface="Montserrat"/>
              </a:rPr>
              <a:t>Laboratories present numerous hazards to staff, and not all are immediately obvious. Safe working practices are designed to</a:t>
            </a:r>
            <a:endParaRPr/>
          </a:p>
          <a:p>
            <a:pPr indent="-311150" lvl="0" marL="457200" rtl="0" algn="l">
              <a:lnSpc>
                <a:spcPct val="100000"/>
              </a:lnSpc>
              <a:spcBef>
                <a:spcPts val="0"/>
              </a:spcBef>
              <a:spcAft>
                <a:spcPts val="0"/>
              </a:spcAft>
              <a:buSzPts val="1300"/>
              <a:buChar char="●"/>
            </a:pPr>
            <a:r>
              <a:rPr b="0" i="0" lang="en-US" sz="1800" u="none" strike="noStrike">
                <a:solidFill>
                  <a:schemeClr val="dk1"/>
                </a:solidFill>
                <a:latin typeface="Montserrat"/>
                <a:ea typeface="Montserrat"/>
                <a:cs typeface="Montserrat"/>
                <a:sym typeface="Montserrat"/>
              </a:rPr>
              <a:t>Reduce the risk of infection or injury to you, co-workers, and the community</a:t>
            </a:r>
            <a:endParaRPr/>
          </a:p>
          <a:p>
            <a:pPr indent="-311150" lvl="0" marL="457200" rtl="0" algn="l">
              <a:lnSpc>
                <a:spcPct val="100000"/>
              </a:lnSpc>
              <a:spcBef>
                <a:spcPts val="0"/>
              </a:spcBef>
              <a:spcAft>
                <a:spcPts val="0"/>
              </a:spcAft>
              <a:buSzPts val="1300"/>
              <a:buChar char="●"/>
            </a:pPr>
            <a:r>
              <a:rPr b="0" i="0" lang="en-US" sz="1800" u="none" strike="noStrike">
                <a:solidFill>
                  <a:schemeClr val="dk1"/>
                </a:solidFill>
                <a:latin typeface="Montserrat"/>
                <a:ea typeface="Montserrat"/>
                <a:cs typeface="Montserrat"/>
                <a:sym typeface="Montserrat"/>
              </a:rPr>
              <a:t>Protect the patient from incorrect results</a:t>
            </a:r>
            <a:endParaRPr/>
          </a:p>
          <a:p>
            <a:pPr indent="-228600" lvl="0" marL="457200" rtl="0" algn="l">
              <a:lnSpc>
                <a:spcPct val="100000"/>
              </a:lnSpc>
              <a:spcBef>
                <a:spcPts val="0"/>
              </a:spcBef>
              <a:spcAft>
                <a:spcPts val="0"/>
              </a:spcAft>
              <a:buSzPts val="1300"/>
              <a:buNone/>
            </a:pPr>
            <a:r>
              <a:t/>
            </a:r>
            <a:endParaRPr sz="1800">
              <a:solidFill>
                <a:schemeClr val="dk1"/>
              </a:solidFill>
              <a:latin typeface="Montserrat"/>
              <a:ea typeface="Montserrat"/>
              <a:cs typeface="Montserrat"/>
              <a:sym typeface="Montserrat"/>
            </a:endParaRPr>
          </a:p>
          <a:p>
            <a:pPr indent="0" lvl="0" marL="146050" rtl="0" algn="l">
              <a:lnSpc>
                <a:spcPct val="100000"/>
              </a:lnSpc>
              <a:spcBef>
                <a:spcPts val="0"/>
              </a:spcBef>
              <a:spcAft>
                <a:spcPts val="0"/>
              </a:spcAft>
              <a:buSzPts val="1300"/>
              <a:buNone/>
            </a:pPr>
            <a:r>
              <a:rPr lang="en-US" sz="1600">
                <a:solidFill>
                  <a:schemeClr val="dk1"/>
                </a:solidFill>
                <a:latin typeface="Montserrat"/>
                <a:ea typeface="Montserrat"/>
                <a:cs typeface="Montserrat"/>
                <a:sym typeface="Montserrat"/>
              </a:rPr>
              <a:t>The </a:t>
            </a:r>
            <a:r>
              <a:rPr lang="en-US" sz="1600">
                <a:latin typeface="Montserrat"/>
                <a:ea typeface="Montserrat"/>
                <a:cs typeface="Montserrat"/>
                <a:sym typeface="Montserrat"/>
              </a:rPr>
              <a:t>main procedural </a:t>
            </a:r>
            <a:r>
              <a:rPr lang="en-US" sz="1600">
                <a:solidFill>
                  <a:schemeClr val="accent1"/>
                </a:solidFill>
                <a:latin typeface="Montserrat"/>
                <a:ea typeface="Montserrat"/>
                <a:cs typeface="Montserrat"/>
                <a:sym typeface="Montserrat"/>
              </a:rPr>
              <a:t>risk</a:t>
            </a:r>
            <a:r>
              <a:rPr lang="en-US" sz="1600">
                <a:latin typeface="Montserrat"/>
                <a:ea typeface="Montserrat"/>
                <a:cs typeface="Montserrat"/>
                <a:sym typeface="Montserrat"/>
              </a:rPr>
              <a:t> in a TB laboratory is the generation of aerosols</a:t>
            </a:r>
            <a:endParaRPr/>
          </a:p>
        </p:txBody>
      </p:sp>
      <p:sp>
        <p:nvSpPr>
          <p:cNvPr id="396" name="Google Shape;396;p5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IMPORTANCE OF BIOSAFETY</a:t>
            </a:r>
            <a:endParaRPr b="1">
              <a:solidFill>
                <a:srgbClr val="00B050"/>
              </a:solidFill>
            </a:endParaRPr>
          </a:p>
        </p:txBody>
      </p:sp>
      <p:grpSp>
        <p:nvGrpSpPr>
          <p:cNvPr id="397" name="Google Shape;397;p55"/>
          <p:cNvGrpSpPr/>
          <p:nvPr/>
        </p:nvGrpSpPr>
        <p:grpSpPr>
          <a:xfrm>
            <a:off x="6264859" y="2237838"/>
            <a:ext cx="2551463" cy="2742615"/>
            <a:chOff x="2258" y="1361"/>
            <a:chExt cx="1757" cy="2449"/>
          </a:xfrm>
        </p:grpSpPr>
        <p:sp>
          <p:nvSpPr>
            <p:cNvPr id="398" name="Google Shape;398;p55"/>
            <p:cNvSpPr/>
            <p:nvPr/>
          </p:nvSpPr>
          <p:spPr>
            <a:xfrm>
              <a:off x="2258" y="1361"/>
              <a:ext cx="1753" cy="244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pic>
          <p:nvPicPr>
            <p:cNvPr id="399" name="Google Shape;399;p55"/>
            <p:cNvPicPr preferRelativeResize="0"/>
            <p:nvPr/>
          </p:nvPicPr>
          <p:blipFill rotWithShape="1">
            <a:blip r:embed="rId3">
              <a:alphaModFix/>
            </a:blip>
            <a:srcRect b="0" l="0" r="0" t="0"/>
            <a:stretch/>
          </p:blipFill>
          <p:spPr>
            <a:xfrm>
              <a:off x="2258" y="1361"/>
              <a:ext cx="1757" cy="2449"/>
            </a:xfrm>
            <a:prstGeom prst="rect">
              <a:avLst/>
            </a:prstGeom>
            <a:noFill/>
            <a:ln>
              <a:noFill/>
            </a:ln>
          </p:spPr>
        </p:pic>
      </p:grpSp>
      <p:sp>
        <p:nvSpPr>
          <p:cNvPr id="400" name="Google Shape;400;p55"/>
          <p:cNvSpPr txBox="1"/>
          <p:nvPr/>
        </p:nvSpPr>
        <p:spPr>
          <a:xfrm>
            <a:off x="6259050" y="940696"/>
            <a:ext cx="2551463"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accent1"/>
                </a:solidFill>
                <a:latin typeface="Montserrat"/>
                <a:ea typeface="Montserrat"/>
                <a:cs typeface="Montserrat"/>
                <a:sym typeface="Montserrat"/>
              </a:rPr>
              <a:t>The level of biosafety risk depends 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chemeClr val="accent1"/>
                </a:solidFill>
                <a:latin typeface="Montserrat"/>
                <a:ea typeface="Montserrat"/>
                <a:cs typeface="Montserrat"/>
                <a:sym typeface="Montserrat"/>
              </a:rPr>
              <a:t>Type of procedure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chemeClr val="accent1"/>
                </a:solidFill>
                <a:latin typeface="Montserrat"/>
                <a:ea typeface="Montserrat"/>
                <a:cs typeface="Montserrat"/>
                <a:sym typeface="Montserrat"/>
              </a:rPr>
              <a:t>Workload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chemeClr val="accent1"/>
                </a:solidFill>
                <a:latin typeface="Montserrat"/>
                <a:ea typeface="Montserrat"/>
                <a:cs typeface="Montserrat"/>
                <a:sym typeface="Montserrat"/>
              </a:rPr>
              <a:t>Consistency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chemeClr val="accent1"/>
                </a:solidFill>
                <a:latin typeface="Montserrat"/>
                <a:ea typeface="Montserrat"/>
                <a:cs typeface="Montserrat"/>
                <a:sym typeface="Montserrat"/>
              </a:rPr>
              <a:t>Bacillary load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ph idx="1" type="body"/>
          </p:nvPr>
        </p:nvSpPr>
        <p:spPr>
          <a:xfrm>
            <a:off x="705222" y="1359876"/>
            <a:ext cx="5029753" cy="3235569"/>
          </a:xfrm>
          <a:prstGeom prst="rect">
            <a:avLst/>
          </a:prstGeom>
          <a:noFill/>
          <a:ln>
            <a:noFill/>
          </a:ln>
        </p:spPr>
        <p:txBody>
          <a:bodyPr anchorCtr="0" anchor="t" bIns="91425" lIns="91425" spcFirstLastPara="1" rIns="91425" wrap="square" tIns="91425">
            <a:noAutofit/>
          </a:bodyPr>
          <a:lstStyle/>
          <a:p>
            <a:pPr indent="-285750" lvl="0" marL="514350" rtl="0" algn="l">
              <a:lnSpc>
                <a:spcPct val="100000"/>
              </a:lnSpc>
              <a:spcBef>
                <a:spcPts val="720"/>
              </a:spcBef>
              <a:spcAft>
                <a:spcPts val="0"/>
              </a:spcAft>
              <a:buSzPts val="1300"/>
              <a:buChar char="●"/>
            </a:pPr>
            <a:r>
              <a:rPr lang="en-US" sz="1600"/>
              <a:t>Practices that are common to all laboratories</a:t>
            </a:r>
            <a:endParaRPr/>
          </a:p>
          <a:p>
            <a:pPr indent="-285750" lvl="0" marL="514350" rtl="0" algn="l">
              <a:lnSpc>
                <a:spcPct val="100000"/>
              </a:lnSpc>
              <a:spcBef>
                <a:spcPts val="720"/>
              </a:spcBef>
              <a:spcAft>
                <a:spcPts val="0"/>
              </a:spcAft>
              <a:buSzPts val="1300"/>
              <a:buChar char="●"/>
            </a:pPr>
            <a:r>
              <a:rPr lang="en-US" sz="1600"/>
              <a:t>These practices must include</a:t>
            </a:r>
            <a:endParaRPr/>
          </a:p>
          <a:p>
            <a:pPr indent="-285750" lvl="1" marL="971550" rtl="0" algn="l">
              <a:lnSpc>
                <a:spcPct val="100000"/>
              </a:lnSpc>
              <a:spcBef>
                <a:spcPts val="720"/>
              </a:spcBef>
              <a:spcAft>
                <a:spcPts val="0"/>
              </a:spcAft>
              <a:buSzPts val="1300"/>
              <a:buChar char="○"/>
            </a:pPr>
            <a:r>
              <a:rPr lang="en-US" sz="1600"/>
              <a:t>Not eating, drinking, or applying cosmetics in the laboratory</a:t>
            </a:r>
            <a:endParaRPr/>
          </a:p>
          <a:p>
            <a:pPr indent="-285750" lvl="1" marL="971550" rtl="0" algn="l">
              <a:lnSpc>
                <a:spcPct val="100000"/>
              </a:lnSpc>
              <a:spcBef>
                <a:spcPts val="720"/>
              </a:spcBef>
              <a:spcAft>
                <a:spcPts val="0"/>
              </a:spcAft>
              <a:buSzPts val="1300"/>
              <a:buChar char="○"/>
            </a:pPr>
            <a:r>
              <a:rPr lang="en-US" sz="1600"/>
              <a:t>Washing hands after working with infectious materials and before leaving the laboratory</a:t>
            </a:r>
            <a:endParaRPr/>
          </a:p>
          <a:p>
            <a:pPr indent="-285750" lvl="1" marL="971550" rtl="0" algn="l">
              <a:lnSpc>
                <a:spcPct val="100000"/>
              </a:lnSpc>
              <a:spcBef>
                <a:spcPts val="720"/>
              </a:spcBef>
              <a:spcAft>
                <a:spcPts val="0"/>
              </a:spcAft>
              <a:buSzPts val="1300"/>
              <a:buChar char="○"/>
            </a:pPr>
            <a:r>
              <a:rPr lang="en-US" sz="1600"/>
              <a:t>Routinely decontaminating work surfaces</a:t>
            </a:r>
            <a:endParaRPr/>
          </a:p>
          <a:p>
            <a:pPr indent="0" lvl="0" marL="228600" rtl="0" algn="l">
              <a:lnSpc>
                <a:spcPct val="100000"/>
              </a:lnSpc>
              <a:spcBef>
                <a:spcPts val="720"/>
              </a:spcBef>
              <a:spcAft>
                <a:spcPts val="0"/>
              </a:spcAft>
              <a:buSzPts val="1300"/>
              <a:buNone/>
            </a:pPr>
            <a:r>
              <a:t/>
            </a:r>
            <a:endParaRPr sz="1800"/>
          </a:p>
        </p:txBody>
      </p:sp>
      <p:sp>
        <p:nvSpPr>
          <p:cNvPr id="406" name="Google Shape;406;p5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STANDARD MICROBIOLOGICAL PROCEDURES</a:t>
            </a:r>
            <a:endParaRPr/>
          </a:p>
        </p:txBody>
      </p:sp>
      <p:pic>
        <p:nvPicPr>
          <p:cNvPr id="407" name="Google Shape;407;p56">
            <a:hlinkClick r:id="rId3"/>
          </p:cNvPr>
          <p:cNvPicPr preferRelativeResize="0"/>
          <p:nvPr/>
        </p:nvPicPr>
        <p:blipFill rotWithShape="1">
          <a:blip r:embed="rId4">
            <a:alphaModFix/>
          </a:blip>
          <a:srcRect b="0" l="0" r="0" t="0"/>
          <a:stretch/>
        </p:blipFill>
        <p:spPr>
          <a:xfrm>
            <a:off x="5667434" y="1358272"/>
            <a:ext cx="3198761" cy="34242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