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Sniglet"/>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guide id="3" pos="272">
          <p15:clr>
            <a:srgbClr val="9AA0A6"/>
          </p15:clr>
        </p15:guide>
        <p15:guide id="4" orient="horz" pos="581">
          <p15:clr>
            <a:srgbClr val="9AA0A6"/>
          </p15:clr>
        </p15:guide>
      </p15:sldGuideLst>
    </p:ext>
    <p:ext uri="http://customooxmlschemas.google.com/">
      <go:slidesCustomData xmlns:go="http://customooxmlschemas.google.com/" r:id="rId33" roundtripDataSignature="AMtx7mjI/MezsxWZR5vc7UwjyAmFK+iKd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E7A5A8-5621-4439-8CF3-7D296B0F1341}">
  <a:tblStyle styleId="{04E7A5A8-5621-4439-8CF3-7D296B0F134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72"/>
        <p:guide pos="581"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Sniglet-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https://d.docs.live.net/e1caa0c71cc1e2fb/Documents/Book1.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1.xlsx"/><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Sheet1!$F$7:$F$11</c:f>
              <c:strCache>
                <c:ptCount val="5"/>
                <c:pt idx="0">
                  <c:v>A) ~ individuals screened for TB</c:v>
                </c:pt>
                <c:pt idx="1">
                  <c:v>B) of A, ~ found suggestive TB</c:v>
                </c:pt>
                <c:pt idx="2">
                  <c:v>C) of B, CBNAAT done </c:v>
                </c:pt>
                <c:pt idx="3">
                  <c:v>D) Of C, ~ found B+ confirmed </c:v>
                </c:pt>
                <c:pt idx="4">
                  <c:v>E) ~ confirmed TB (both B+ and All Forms) </c:v>
                </c:pt>
              </c:strCache>
            </c:strRef>
          </c:cat>
          <c:val>
            <c:numRef>
              <c:f>Sheet1!$G$7:$G$11</c:f>
              <c:numCache>
                <c:formatCode>General</c:formatCode>
                <c:ptCount val="5"/>
                <c:pt idx="0">
                  <c:v>3312</c:v>
                </c:pt>
                <c:pt idx="1">
                  <c:v>482</c:v>
                </c:pt>
                <c:pt idx="2">
                  <c:v>367</c:v>
                </c:pt>
                <c:pt idx="3">
                  <c:v>85</c:v>
                </c:pt>
                <c:pt idx="4">
                  <c:v>146</c:v>
                </c:pt>
              </c:numCache>
            </c:numRef>
          </c:val>
          <c:extLst>
            <c:ext xmlns:c16="http://schemas.microsoft.com/office/drawing/2014/chart" uri="{C3380CC4-5D6E-409C-BE32-E72D297353CC}">
              <c16:uniqueId val="{00000000-8568-4F1E-95D1-3B0C841BD94B}"/>
            </c:ext>
          </c:extLst>
        </c:ser>
        <c:dLbls>
          <c:showLegendKey val="0"/>
          <c:showVal val="0"/>
          <c:showCatName val="0"/>
          <c:showSerName val="0"/>
          <c:showPercent val="0"/>
          <c:showBubbleSize val="0"/>
        </c:dLbls>
        <c:gapWidth val="182"/>
        <c:axId val="2077895232"/>
        <c:axId val="2077892736"/>
      </c:barChart>
      <c:catAx>
        <c:axId val="2077895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7892736"/>
        <c:crosses val="autoZero"/>
        <c:auto val="1"/>
        <c:lblAlgn val="ctr"/>
        <c:lblOffset val="100"/>
        <c:noMultiLvlLbl val="0"/>
      </c:catAx>
      <c:valAx>
        <c:axId val="207789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7789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Sheet1!$H$8:$H$12</c:f>
              <c:strCache>
                <c:ptCount val="5"/>
                <c:pt idx="0">
                  <c:v>A) ~ individuals screened for TB</c:v>
                </c:pt>
                <c:pt idx="1">
                  <c:v>B) of A, ~ found suggestive TB</c:v>
                </c:pt>
                <c:pt idx="2">
                  <c:v>C) of B, CBNAAT done </c:v>
                </c:pt>
                <c:pt idx="3">
                  <c:v>D) Of C, ~ found B+ confirmed </c:v>
                </c:pt>
                <c:pt idx="4">
                  <c:v>E) ~ confirmed TB (both B+ and All Forms) </c:v>
                </c:pt>
              </c:strCache>
            </c:strRef>
          </c:cat>
          <c:val>
            <c:numRef>
              <c:f>Sheet1!$I$8:$I$12</c:f>
              <c:numCache>
                <c:formatCode>General</c:formatCode>
                <c:ptCount val="5"/>
                <c:pt idx="0">
                  <c:v>653</c:v>
                </c:pt>
                <c:pt idx="1">
                  <c:v>158</c:v>
                </c:pt>
                <c:pt idx="2">
                  <c:v>158</c:v>
                </c:pt>
                <c:pt idx="3">
                  <c:v>55</c:v>
                </c:pt>
                <c:pt idx="4">
                  <c:v>55</c:v>
                </c:pt>
              </c:numCache>
            </c:numRef>
          </c:val>
          <c:extLst>
            <c:ext xmlns:c16="http://schemas.microsoft.com/office/drawing/2014/chart" uri="{C3380CC4-5D6E-409C-BE32-E72D297353CC}">
              <c16:uniqueId val="{00000000-5D76-4459-8C83-0E96534BB118}"/>
            </c:ext>
          </c:extLst>
        </c:ser>
        <c:dLbls>
          <c:showLegendKey val="0"/>
          <c:showVal val="0"/>
          <c:showCatName val="0"/>
          <c:showSerName val="0"/>
          <c:showPercent val="0"/>
          <c:showBubbleSize val="0"/>
        </c:dLbls>
        <c:gapWidth val="182"/>
        <c:axId val="2003771792"/>
        <c:axId val="2003772624"/>
      </c:barChart>
      <c:catAx>
        <c:axId val="2003771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03772624"/>
        <c:crosses val="autoZero"/>
        <c:auto val="1"/>
        <c:lblAlgn val="ctr"/>
        <c:lblOffset val="100"/>
        <c:noMultiLvlLbl val="0"/>
      </c:catAx>
      <c:valAx>
        <c:axId val="200377262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2003771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20000"/>
        <a:lumOff val="80000"/>
      </a:schemeClr>
    </a:solidFill>
    <a:ln>
      <a:noFill/>
    </a:ln>
    <a:effectLst/>
  </c:spPr>
  <c:txPr>
    <a:bodyPr/>
    <a:lstStyle/>
    <a:p>
      <a:pPr>
        <a:defRPr sz="1400">
          <a:solidFill>
            <a:schemeClr val="bg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0.62843</cdr:x>
      <cdr:y>0.57919</cdr:y>
    </cdr:from>
    <cdr:to>
      <cdr:x>0.79474</cdr:x>
      <cdr:y>0.66952</cdr:y>
    </cdr:to>
    <cdr:sp macro="" textlink="">
      <cdr:nvSpPr>
        <cdr:cNvPr id="2" name="Rectangle 1">
          <a:extLst xmlns:a="http://schemas.openxmlformats.org/drawingml/2006/main">
            <a:ext uri="{FF2B5EF4-FFF2-40B4-BE49-F238E27FC236}">
              <a16:creationId xmlns:a16="http://schemas.microsoft.com/office/drawing/2014/main" id="{5215BB77-0506-CF4F-B9B2-51257570437E}"/>
            </a:ext>
          </a:extLst>
        </cdr:cNvPr>
        <cdr:cNvSpPr/>
      </cdr:nvSpPr>
      <cdr:spPr>
        <a:xfrm xmlns:a="http://schemas.openxmlformats.org/drawingml/2006/main">
          <a:off x="4607204" y="1900097"/>
          <a:ext cx="1219200" cy="29633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a:t>24% of Screened </a:t>
          </a:r>
        </a:p>
      </cdr:txBody>
    </cdr:sp>
  </cdr:relSizeAnchor>
  <cdr:relSizeAnchor xmlns:cdr="http://schemas.openxmlformats.org/drawingml/2006/chartDrawing">
    <cdr:from>
      <cdr:x>0.63681</cdr:x>
      <cdr:y>0.40967</cdr:y>
    </cdr:from>
    <cdr:to>
      <cdr:x>0.97634</cdr:x>
      <cdr:y>0.5</cdr:y>
    </cdr:to>
    <cdr:sp macro="" textlink="">
      <cdr:nvSpPr>
        <cdr:cNvPr id="3" name="Rectangle 2">
          <a:extLst xmlns:a="http://schemas.openxmlformats.org/drawingml/2006/main">
            <a:ext uri="{FF2B5EF4-FFF2-40B4-BE49-F238E27FC236}">
              <a16:creationId xmlns:a16="http://schemas.microsoft.com/office/drawing/2014/main" id="{8338A7FE-F530-A642-90A5-F1E9A802CC89}"/>
            </a:ext>
          </a:extLst>
        </cdr:cNvPr>
        <cdr:cNvSpPr/>
      </cdr:nvSpPr>
      <cdr:spPr>
        <a:xfrm xmlns:a="http://schemas.openxmlformats.org/drawingml/2006/main">
          <a:off x="4668587" y="1343970"/>
          <a:ext cx="2489200" cy="29633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100% of the Found suggestive of TB </a:t>
          </a:r>
        </a:p>
      </cdr:txBody>
    </cdr:sp>
  </cdr:relSizeAnchor>
  <cdr:relSizeAnchor xmlns:cdr="http://schemas.openxmlformats.org/drawingml/2006/chartDrawing">
    <cdr:from>
      <cdr:x>0.56723</cdr:x>
      <cdr:y>0.24368</cdr:y>
    </cdr:from>
    <cdr:to>
      <cdr:x>0.79705</cdr:x>
      <cdr:y>0.33401</cdr:y>
    </cdr:to>
    <cdr:sp macro="" textlink="">
      <cdr:nvSpPr>
        <cdr:cNvPr id="4" name="Rectangle 3">
          <a:extLst xmlns:a="http://schemas.openxmlformats.org/drawingml/2006/main">
            <a:ext uri="{FF2B5EF4-FFF2-40B4-BE49-F238E27FC236}">
              <a16:creationId xmlns:a16="http://schemas.microsoft.com/office/drawing/2014/main" id="{8338A7FE-F530-A642-90A5-F1E9A802CC89}"/>
            </a:ext>
          </a:extLst>
        </cdr:cNvPr>
        <cdr:cNvSpPr/>
      </cdr:nvSpPr>
      <cdr:spPr>
        <a:xfrm xmlns:a="http://schemas.openxmlformats.org/drawingml/2006/main">
          <a:off x="4158471" y="799430"/>
          <a:ext cx="1684866" cy="296335"/>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dirty="0"/>
            <a:t>35% of tested with NAAT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werusersoftwares.com/" TargetMode="External"/><Relationship Id="rId3" Type="http://schemas.openxmlformats.org/officeDocument/2006/relationships/hyperlink" Target="https://www.powerusersoftwares.com/term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werusersoftwares.com/" TargetMode="External"/><Relationship Id="rId3" Type="http://schemas.openxmlformats.org/officeDocument/2006/relationships/hyperlink" Target="https://www.powerusersoftwares.com/term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US"/>
              <a:t>This template was inserted from Power-user, the productivity add-in for PowerPoint, Excel and Word.</a:t>
            </a:r>
            <a:endParaRPr/>
          </a:p>
          <a:p>
            <a:pPr indent="-317500" lvl="0" marL="457200" marR="0" rtl="0" algn="l">
              <a:lnSpc>
                <a:spcPct val="100000"/>
              </a:lnSpc>
              <a:spcBef>
                <a:spcPts val="0"/>
              </a:spcBef>
              <a:spcAft>
                <a:spcPts val="0"/>
              </a:spcAft>
              <a:buClr>
                <a:srgbClr val="000000"/>
              </a:buClr>
              <a:buSzPts val="1400"/>
              <a:buFont typeface="Arial"/>
              <a:buChar char="●"/>
            </a:pPr>
            <a:r>
              <a:rPr lang="en-US"/>
              <a:t>Install Power-user to access thousands of templates, icons, maps, diagrams and charts with Power-user.</a:t>
            </a:r>
            <a:endParaRPr/>
          </a:p>
          <a:p>
            <a:pPr indent="-317500" lvl="0" marL="457200" marR="0" rtl="0" algn="l">
              <a:lnSpc>
                <a:spcPct val="100000"/>
              </a:lnSpc>
              <a:spcBef>
                <a:spcPts val="0"/>
              </a:spcBef>
              <a:spcAft>
                <a:spcPts val="0"/>
              </a:spcAft>
              <a:buClr>
                <a:srgbClr val="000000"/>
              </a:buClr>
              <a:buSzPts val="1400"/>
              <a:buFont typeface="Arial"/>
              <a:buChar char="●"/>
            </a:pPr>
            <a:r>
              <a:rPr lang="en-US"/>
              <a:t>Visit </a:t>
            </a:r>
            <a:r>
              <a:rPr lang="en-US" u="sng">
                <a:solidFill>
                  <a:schemeClr val="hlink"/>
                </a:solidFill>
                <a:hlinkClick r:id="rId2"/>
              </a:rPr>
              <a:t>https://www.powerusersoftwares.com/</a:t>
            </a:r>
            <a:endParaRPr/>
          </a:p>
          <a:p>
            <a:pPr indent="-317500" lvl="0" marL="457200" marR="0" rtl="0" algn="l">
              <a:lnSpc>
                <a:spcPct val="100000"/>
              </a:lnSpc>
              <a:spcBef>
                <a:spcPts val="0"/>
              </a:spcBef>
              <a:spcAft>
                <a:spcPts val="0"/>
              </a:spcAft>
              <a:buClr>
                <a:srgbClr val="000000"/>
              </a:buClr>
              <a:buSzPts val="1400"/>
              <a:buFont typeface="Arial"/>
              <a:buChar char="●"/>
            </a:pPr>
            <a:r>
              <a:rPr lang="en-US"/>
              <a:t>©Power-user SAS, terms of license: </a:t>
            </a:r>
            <a:r>
              <a:rPr lang="en-US" u="sng">
                <a:solidFill>
                  <a:schemeClr val="hlink"/>
                </a:solidFill>
                <a:hlinkClick r:id="rId3"/>
              </a:rPr>
              <a:t>https://www.powerusersoftwares.com/terms</a:t>
            </a:r>
            <a:endParaRPr/>
          </a:p>
        </p:txBody>
      </p:sp>
      <p:sp>
        <p:nvSpPr>
          <p:cNvPr id="287" name="Google Shape;287;p1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1" name="Google Shape;4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409" name="Google Shape;40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US"/>
              <a:t>This template was inserted from Power-user, the productivity add-in for PowerPoint, Excel and Word.</a:t>
            </a:r>
            <a:endParaRPr/>
          </a:p>
          <a:p>
            <a:pPr indent="-317500" lvl="0" marL="457200" marR="0" rtl="0" algn="l">
              <a:lnSpc>
                <a:spcPct val="100000"/>
              </a:lnSpc>
              <a:spcBef>
                <a:spcPts val="0"/>
              </a:spcBef>
              <a:spcAft>
                <a:spcPts val="0"/>
              </a:spcAft>
              <a:buClr>
                <a:srgbClr val="000000"/>
              </a:buClr>
              <a:buSzPts val="1400"/>
              <a:buFont typeface="Arial"/>
              <a:buChar char="●"/>
            </a:pPr>
            <a:r>
              <a:rPr lang="en-US"/>
              <a:t>Install Power-user to access thousands of templates, icons, maps, diagrams and charts with Power-user.</a:t>
            </a:r>
            <a:endParaRPr/>
          </a:p>
          <a:p>
            <a:pPr indent="-317500" lvl="0" marL="457200" marR="0" rtl="0" algn="l">
              <a:lnSpc>
                <a:spcPct val="100000"/>
              </a:lnSpc>
              <a:spcBef>
                <a:spcPts val="0"/>
              </a:spcBef>
              <a:spcAft>
                <a:spcPts val="0"/>
              </a:spcAft>
              <a:buClr>
                <a:srgbClr val="000000"/>
              </a:buClr>
              <a:buSzPts val="1400"/>
              <a:buFont typeface="Arial"/>
              <a:buChar char="●"/>
            </a:pPr>
            <a:r>
              <a:rPr lang="en-US"/>
              <a:t>Visit </a:t>
            </a:r>
            <a:r>
              <a:rPr lang="en-US" u="sng">
                <a:solidFill>
                  <a:schemeClr val="hlink"/>
                </a:solidFill>
                <a:hlinkClick r:id="rId2"/>
              </a:rPr>
              <a:t>https://www.powerusersoftwares.com/</a:t>
            </a:r>
            <a:endParaRPr/>
          </a:p>
          <a:p>
            <a:pPr indent="-317500" lvl="0" marL="457200" marR="0" rtl="0" algn="l">
              <a:lnSpc>
                <a:spcPct val="100000"/>
              </a:lnSpc>
              <a:spcBef>
                <a:spcPts val="0"/>
              </a:spcBef>
              <a:spcAft>
                <a:spcPts val="0"/>
              </a:spcAft>
              <a:buClr>
                <a:srgbClr val="000000"/>
              </a:buClr>
              <a:buSzPts val="1400"/>
              <a:buFont typeface="Arial"/>
              <a:buChar char="●"/>
            </a:pPr>
            <a:r>
              <a:rPr lang="en-US"/>
              <a:t>©Power-user SAS, terms of license: </a:t>
            </a:r>
            <a:r>
              <a:rPr lang="en-US" u="sng">
                <a:solidFill>
                  <a:schemeClr val="hlink"/>
                </a:solidFill>
                <a:hlinkClick r:id="rId3"/>
              </a:rPr>
              <a:t>https://www.powerusersoftwares.com/terms</a:t>
            </a:r>
            <a:endParaRPr/>
          </a:p>
        </p:txBody>
      </p:sp>
      <p:sp>
        <p:nvSpPr>
          <p:cNvPr id="153" name="Google Shape;15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27"/>
          <p:cNvSpPr txBox="1"/>
          <p:nvPr>
            <p:ph type="ctrTitle"/>
          </p:nvPr>
        </p:nvSpPr>
        <p:spPr>
          <a:xfrm>
            <a:off x="609600" y="1991850"/>
            <a:ext cx="5345700" cy="11598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rgbClr val="000000"/>
              </a:buClr>
              <a:buSzPts val="6000"/>
              <a:buFont typeface="Arial"/>
              <a:buNone/>
              <a:defRPr b="0" i="0" sz="6000" u="none" cap="none" strike="noStrike">
                <a:solidFill>
                  <a:srgbClr val="953735"/>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6000"/>
              <a:buFont typeface="Arial"/>
              <a:buNone/>
              <a:defRPr b="0" i="0" sz="60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lt1"/>
              </a:buClr>
              <a:buSzPts val="2400"/>
              <a:buChar char="•"/>
              <a:defRPr sz="2400"/>
            </a:lvl1pPr>
            <a:lvl2pPr indent="-361950" lvl="1" marL="914400" algn="l">
              <a:lnSpc>
                <a:spcPct val="90000"/>
              </a:lnSpc>
              <a:spcBef>
                <a:spcPts val="375"/>
              </a:spcBef>
              <a:spcAft>
                <a:spcPts val="0"/>
              </a:spcAft>
              <a:buClr>
                <a:schemeClr val="lt1"/>
              </a:buClr>
              <a:buSzPts val="2100"/>
              <a:buChar char="•"/>
              <a:defRPr sz="2100"/>
            </a:lvl2pPr>
            <a:lvl3pPr indent="-342900" lvl="2" marL="1371600" algn="l">
              <a:lnSpc>
                <a:spcPct val="90000"/>
              </a:lnSpc>
              <a:spcBef>
                <a:spcPts val="375"/>
              </a:spcBef>
              <a:spcAft>
                <a:spcPts val="0"/>
              </a:spcAft>
              <a:buClr>
                <a:schemeClr val="lt1"/>
              </a:buClr>
              <a:buSzPts val="1800"/>
              <a:buChar char="•"/>
              <a:defRPr sz="1800"/>
            </a:lvl3pPr>
            <a:lvl4pPr indent="-323850" lvl="3" marL="1828800" algn="l">
              <a:lnSpc>
                <a:spcPct val="90000"/>
              </a:lnSpc>
              <a:spcBef>
                <a:spcPts val="375"/>
              </a:spcBef>
              <a:spcAft>
                <a:spcPts val="0"/>
              </a:spcAft>
              <a:buClr>
                <a:schemeClr val="lt1"/>
              </a:buClr>
              <a:buSzPts val="1500"/>
              <a:buChar char="•"/>
              <a:defRPr sz="1500"/>
            </a:lvl4pPr>
            <a:lvl5pPr indent="-323850" lvl="4" marL="2286000" algn="l">
              <a:lnSpc>
                <a:spcPct val="90000"/>
              </a:lnSpc>
              <a:spcBef>
                <a:spcPts val="375"/>
              </a:spcBef>
              <a:spcAft>
                <a:spcPts val="0"/>
              </a:spcAft>
              <a:buClr>
                <a:schemeClr val="lt1"/>
              </a:buClr>
              <a:buSzPts val="1500"/>
              <a:buChar char="•"/>
              <a:defRPr sz="1500"/>
            </a:lvl5pPr>
            <a:lvl6pPr indent="-323850" lvl="5" marL="2743200" algn="l">
              <a:lnSpc>
                <a:spcPct val="90000"/>
              </a:lnSpc>
              <a:spcBef>
                <a:spcPts val="375"/>
              </a:spcBef>
              <a:spcAft>
                <a:spcPts val="0"/>
              </a:spcAft>
              <a:buClr>
                <a:schemeClr val="lt1"/>
              </a:buClr>
              <a:buSzPts val="1500"/>
              <a:buChar char="•"/>
              <a:defRPr sz="1500"/>
            </a:lvl6pPr>
            <a:lvl7pPr indent="-323850" lvl="6" marL="3200400" algn="l">
              <a:lnSpc>
                <a:spcPct val="90000"/>
              </a:lnSpc>
              <a:spcBef>
                <a:spcPts val="375"/>
              </a:spcBef>
              <a:spcAft>
                <a:spcPts val="0"/>
              </a:spcAft>
              <a:buClr>
                <a:schemeClr val="lt1"/>
              </a:buClr>
              <a:buSzPts val="1500"/>
              <a:buChar char="•"/>
              <a:defRPr sz="1500"/>
            </a:lvl7pPr>
            <a:lvl8pPr indent="-323850" lvl="7" marL="3657600" algn="l">
              <a:lnSpc>
                <a:spcPct val="90000"/>
              </a:lnSpc>
              <a:spcBef>
                <a:spcPts val="375"/>
              </a:spcBef>
              <a:spcAft>
                <a:spcPts val="0"/>
              </a:spcAft>
              <a:buClr>
                <a:schemeClr val="lt1"/>
              </a:buClr>
              <a:buSzPts val="1500"/>
              <a:buChar char="•"/>
              <a:defRPr sz="1500"/>
            </a:lvl8pPr>
            <a:lvl9pPr indent="-323850" lvl="8" marL="4114800" algn="l">
              <a:lnSpc>
                <a:spcPct val="90000"/>
              </a:lnSpc>
              <a:spcBef>
                <a:spcPts val="375"/>
              </a:spcBef>
              <a:spcAft>
                <a:spcPts val="0"/>
              </a:spcAft>
              <a:buClr>
                <a:schemeClr val="lt1"/>
              </a:buClr>
              <a:buSzPts val="1500"/>
              <a:buChar char="•"/>
              <a:defRPr sz="1500"/>
            </a:lvl9pPr>
          </a:lstStyle>
          <a:p/>
        </p:txBody>
      </p:sp>
      <p:sp>
        <p:nvSpPr>
          <p:cNvPr id="64" name="Google Shape;64;p3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65" name="Google Shape;65;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3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p:nvPr>
            <p:ph idx="2" type="pic"/>
          </p:nvPr>
        </p:nvSpPr>
        <p:spPr>
          <a:xfrm>
            <a:off x="3887391" y="740569"/>
            <a:ext cx="4629150" cy="3655219"/>
          </a:xfrm>
          <a:prstGeom prst="rect">
            <a:avLst/>
          </a:prstGeom>
          <a:noFill/>
          <a:ln>
            <a:noFill/>
          </a:ln>
        </p:spPr>
      </p:sp>
      <p:sp>
        <p:nvSpPr>
          <p:cNvPr id="71" name="Google Shape;71;p3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200"/>
              <a:buNone/>
              <a:defRPr sz="1200"/>
            </a:lvl1pPr>
            <a:lvl2pPr indent="-228600" lvl="1" marL="914400" algn="l">
              <a:lnSpc>
                <a:spcPct val="90000"/>
              </a:lnSpc>
              <a:spcBef>
                <a:spcPts val="375"/>
              </a:spcBef>
              <a:spcAft>
                <a:spcPts val="0"/>
              </a:spcAft>
              <a:buClr>
                <a:schemeClr val="lt1"/>
              </a:buClr>
              <a:buSzPts val="1050"/>
              <a:buNone/>
              <a:defRPr sz="1050"/>
            </a:lvl2pPr>
            <a:lvl3pPr indent="-228600" lvl="2" marL="1371600" algn="l">
              <a:lnSpc>
                <a:spcPct val="90000"/>
              </a:lnSpc>
              <a:spcBef>
                <a:spcPts val="375"/>
              </a:spcBef>
              <a:spcAft>
                <a:spcPts val="0"/>
              </a:spcAft>
              <a:buClr>
                <a:schemeClr val="lt1"/>
              </a:buClr>
              <a:buSzPts val="900"/>
              <a:buNone/>
              <a:defRPr sz="900"/>
            </a:lvl3pPr>
            <a:lvl4pPr indent="-228600" lvl="3" marL="1828800" algn="l">
              <a:lnSpc>
                <a:spcPct val="90000"/>
              </a:lnSpc>
              <a:spcBef>
                <a:spcPts val="375"/>
              </a:spcBef>
              <a:spcAft>
                <a:spcPts val="0"/>
              </a:spcAft>
              <a:buClr>
                <a:schemeClr val="lt1"/>
              </a:buClr>
              <a:buSzPts val="750"/>
              <a:buNone/>
              <a:defRPr sz="750"/>
            </a:lvl4pPr>
            <a:lvl5pPr indent="-228600" lvl="4" marL="2286000" algn="l">
              <a:lnSpc>
                <a:spcPct val="90000"/>
              </a:lnSpc>
              <a:spcBef>
                <a:spcPts val="375"/>
              </a:spcBef>
              <a:spcAft>
                <a:spcPts val="0"/>
              </a:spcAft>
              <a:buClr>
                <a:schemeClr val="lt1"/>
              </a:buClr>
              <a:buSzPts val="750"/>
              <a:buNone/>
              <a:defRPr sz="750"/>
            </a:lvl5pPr>
            <a:lvl6pPr indent="-228600" lvl="5" marL="2743200" algn="l">
              <a:lnSpc>
                <a:spcPct val="90000"/>
              </a:lnSpc>
              <a:spcBef>
                <a:spcPts val="375"/>
              </a:spcBef>
              <a:spcAft>
                <a:spcPts val="0"/>
              </a:spcAft>
              <a:buClr>
                <a:schemeClr val="lt1"/>
              </a:buClr>
              <a:buSzPts val="750"/>
              <a:buNone/>
              <a:defRPr sz="750"/>
            </a:lvl6pPr>
            <a:lvl7pPr indent="-228600" lvl="6" marL="3200400" algn="l">
              <a:lnSpc>
                <a:spcPct val="90000"/>
              </a:lnSpc>
              <a:spcBef>
                <a:spcPts val="375"/>
              </a:spcBef>
              <a:spcAft>
                <a:spcPts val="0"/>
              </a:spcAft>
              <a:buClr>
                <a:schemeClr val="lt1"/>
              </a:buClr>
              <a:buSzPts val="750"/>
              <a:buNone/>
              <a:defRPr sz="750"/>
            </a:lvl7pPr>
            <a:lvl8pPr indent="-228600" lvl="7" marL="3657600" algn="l">
              <a:lnSpc>
                <a:spcPct val="90000"/>
              </a:lnSpc>
              <a:spcBef>
                <a:spcPts val="375"/>
              </a:spcBef>
              <a:spcAft>
                <a:spcPts val="0"/>
              </a:spcAft>
              <a:buClr>
                <a:schemeClr val="lt1"/>
              </a:buClr>
              <a:buSzPts val="750"/>
              <a:buNone/>
              <a:defRPr sz="750"/>
            </a:lvl8pPr>
            <a:lvl9pPr indent="-228600" lvl="8" marL="4114800" algn="l">
              <a:lnSpc>
                <a:spcPct val="90000"/>
              </a:lnSpc>
              <a:spcBef>
                <a:spcPts val="375"/>
              </a:spcBef>
              <a:spcAft>
                <a:spcPts val="0"/>
              </a:spcAft>
              <a:buClr>
                <a:schemeClr val="lt1"/>
              </a:buClr>
              <a:buSzPts val="750"/>
              <a:buNone/>
              <a:defRPr sz="750"/>
            </a:lvl9pPr>
          </a:lstStyle>
          <a:p/>
        </p:txBody>
      </p:sp>
      <p:sp>
        <p:nvSpPr>
          <p:cNvPr id="72" name="Google Shape;72;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3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78" name="Google Shape;78;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3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3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84" name="Google Shape;84;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8"/>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16" name="Google Shape;16;p2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4" name="Shape 24"/>
        <p:cNvGrpSpPr/>
        <p:nvPr/>
      </p:nvGrpSpPr>
      <p:grpSpPr>
        <a:xfrm>
          <a:off x="0" y="0"/>
          <a:ext cx="0" cy="0"/>
          <a:chOff x="0" y="0"/>
          <a:chExt cx="0" cy="0"/>
        </a:xfrm>
      </p:grpSpPr>
      <p:sp>
        <p:nvSpPr>
          <p:cNvPr id="25" name="Google Shape;25;p30"/>
          <p:cNvSpPr txBox="1"/>
          <p:nvPr>
            <p:ph type="title"/>
          </p:nvPr>
        </p:nvSpPr>
        <p:spPr>
          <a:xfrm>
            <a:off x="653625" y="739375"/>
            <a:ext cx="5969100" cy="744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3000"/>
              <a:buFont typeface="Arial"/>
              <a:buNone/>
              <a:defRPr b="0" i="0" sz="1400" u="none" cap="none" strike="noStrike">
                <a:solidFill>
                  <a:srgbClr val="953735"/>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3000"/>
              <a:buFont typeface="Arial"/>
              <a:buNone/>
              <a:defRPr b="0" i="0" sz="1400" u="none" cap="none" strike="noStrike">
                <a:solidFill>
                  <a:srgbClr val="000000"/>
                </a:solidFill>
                <a:latin typeface="Arial"/>
                <a:ea typeface="Arial"/>
                <a:cs typeface="Arial"/>
                <a:sym typeface="Arial"/>
              </a:defRPr>
            </a:lvl9pPr>
          </a:lstStyle>
          <a:p/>
        </p:txBody>
      </p:sp>
      <p:sp>
        <p:nvSpPr>
          <p:cNvPr id="26" name="Google Shape;26;p30"/>
          <p:cNvSpPr txBox="1"/>
          <p:nvPr>
            <p:ph idx="1" type="body"/>
          </p:nvPr>
        </p:nvSpPr>
        <p:spPr>
          <a:xfrm>
            <a:off x="653625" y="1527625"/>
            <a:ext cx="2897100" cy="30081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600"/>
              </a:spcBef>
              <a:spcAft>
                <a:spcPts val="0"/>
              </a:spcAft>
              <a:buClr>
                <a:srgbClr val="000000"/>
              </a:buClr>
              <a:buSzPts val="1800"/>
              <a:buFont typeface="Arial"/>
              <a:buChar char="×"/>
              <a:defRPr b="0" i="0" sz="1800" u="none" cap="none" strike="noStrike">
                <a:solidFill>
                  <a:srgbClr val="000000"/>
                </a:solidFill>
                <a:latin typeface="Trebuchet MS"/>
                <a:ea typeface="Trebuchet MS"/>
                <a:cs typeface="Trebuchet MS"/>
                <a:sym typeface="Trebuchet MS"/>
              </a:defRPr>
            </a:lvl1pPr>
            <a:lvl2pPr indent="-342900" lvl="1" marL="9144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42900" lvl="2" marL="13716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27" name="Google Shape;27;p30"/>
          <p:cNvSpPr txBox="1"/>
          <p:nvPr>
            <p:ph idx="2" type="body"/>
          </p:nvPr>
        </p:nvSpPr>
        <p:spPr>
          <a:xfrm>
            <a:off x="3725502" y="1527625"/>
            <a:ext cx="2897100" cy="3008100"/>
          </a:xfrm>
          <a:prstGeom prst="rect">
            <a:avLst/>
          </a:prstGeom>
          <a:noFill/>
          <a:ln>
            <a:noFill/>
          </a:ln>
        </p:spPr>
        <p:txBody>
          <a:bodyPr anchorCtr="0" anchor="t" bIns="91425" lIns="91425" spcFirstLastPara="1" rIns="91425" wrap="square" tIns="91425">
            <a:noAutofit/>
          </a:bodyPr>
          <a:lstStyle>
            <a:lvl1pPr indent="-342900" lvl="0" marL="457200" marR="0" algn="l">
              <a:lnSpc>
                <a:spcPct val="100000"/>
              </a:lnSpc>
              <a:spcBef>
                <a:spcPts val="6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1pPr>
            <a:lvl2pPr indent="-342900" lvl="1" marL="9144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2pPr>
            <a:lvl3pPr indent="-342900" lvl="2" marL="13716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6pPr>
            <a:lvl7pPr indent="-342900" lvl="6" marL="32004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7pPr>
            <a:lvl8pPr indent="-342900" lvl="7" marL="36576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8pPr>
            <a:lvl9pPr indent="-342900" lvl="8" marL="4114800" marR="0" algn="l">
              <a:lnSpc>
                <a:spcPct val="100000"/>
              </a:lnSpc>
              <a:spcBef>
                <a:spcPts val="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9pPr>
          </a:lstStyle>
          <a:p/>
        </p:txBody>
      </p:sp>
      <p:sp>
        <p:nvSpPr>
          <p:cNvPr id="28" name="Google Shape;28;p30"/>
          <p:cNvSpPr txBox="1"/>
          <p:nvPr>
            <p:ph idx="12" type="sldNum"/>
          </p:nvPr>
        </p:nvSpPr>
        <p:spPr>
          <a:xfrm>
            <a:off x="8556784" y="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FFFFFF"/>
                </a:solidFill>
                <a:latin typeface="Sniglet"/>
                <a:ea typeface="Sniglet"/>
                <a:cs typeface="Sniglet"/>
                <a:sym typeface="Sniglet"/>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p3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lt1"/>
              </a:buClr>
              <a:buSzPts val="1800"/>
              <a:buNone/>
              <a:defRPr sz="1800"/>
            </a:lvl1pPr>
            <a:lvl2pPr lvl="1" algn="ctr">
              <a:lnSpc>
                <a:spcPct val="90000"/>
              </a:lnSpc>
              <a:spcBef>
                <a:spcPts val="375"/>
              </a:spcBef>
              <a:spcAft>
                <a:spcPts val="0"/>
              </a:spcAft>
              <a:buClr>
                <a:schemeClr val="lt1"/>
              </a:buClr>
              <a:buSzPts val="1500"/>
              <a:buNone/>
              <a:defRPr sz="1500"/>
            </a:lvl2pPr>
            <a:lvl3pPr lvl="2" algn="ctr">
              <a:lnSpc>
                <a:spcPct val="90000"/>
              </a:lnSpc>
              <a:spcBef>
                <a:spcPts val="375"/>
              </a:spcBef>
              <a:spcAft>
                <a:spcPts val="0"/>
              </a:spcAft>
              <a:buClr>
                <a:schemeClr val="lt1"/>
              </a:buClr>
              <a:buSzPts val="1350"/>
              <a:buNone/>
              <a:defRPr sz="1350"/>
            </a:lvl3pPr>
            <a:lvl4pPr lvl="3" algn="ctr">
              <a:lnSpc>
                <a:spcPct val="90000"/>
              </a:lnSpc>
              <a:spcBef>
                <a:spcPts val="375"/>
              </a:spcBef>
              <a:spcAft>
                <a:spcPts val="0"/>
              </a:spcAft>
              <a:buClr>
                <a:schemeClr val="lt1"/>
              </a:buClr>
              <a:buSzPts val="1200"/>
              <a:buNone/>
              <a:defRPr sz="1200"/>
            </a:lvl4pPr>
            <a:lvl5pPr lvl="4" algn="ctr">
              <a:lnSpc>
                <a:spcPct val="90000"/>
              </a:lnSpc>
              <a:spcBef>
                <a:spcPts val="375"/>
              </a:spcBef>
              <a:spcAft>
                <a:spcPts val="0"/>
              </a:spcAft>
              <a:buClr>
                <a:schemeClr val="lt1"/>
              </a:buClr>
              <a:buSzPts val="1200"/>
              <a:buNone/>
              <a:defRPr sz="1200"/>
            </a:lvl5pPr>
            <a:lvl6pPr lvl="5" algn="ctr">
              <a:lnSpc>
                <a:spcPct val="90000"/>
              </a:lnSpc>
              <a:spcBef>
                <a:spcPts val="375"/>
              </a:spcBef>
              <a:spcAft>
                <a:spcPts val="0"/>
              </a:spcAft>
              <a:buClr>
                <a:schemeClr val="lt1"/>
              </a:buClr>
              <a:buSzPts val="1200"/>
              <a:buNone/>
              <a:defRPr sz="1200"/>
            </a:lvl6pPr>
            <a:lvl7pPr lvl="6" algn="ctr">
              <a:lnSpc>
                <a:spcPct val="90000"/>
              </a:lnSpc>
              <a:spcBef>
                <a:spcPts val="375"/>
              </a:spcBef>
              <a:spcAft>
                <a:spcPts val="0"/>
              </a:spcAft>
              <a:buClr>
                <a:schemeClr val="lt1"/>
              </a:buClr>
              <a:buSzPts val="1200"/>
              <a:buNone/>
              <a:defRPr sz="1200"/>
            </a:lvl7pPr>
            <a:lvl8pPr lvl="7" algn="ctr">
              <a:lnSpc>
                <a:spcPct val="90000"/>
              </a:lnSpc>
              <a:spcBef>
                <a:spcPts val="375"/>
              </a:spcBef>
              <a:spcAft>
                <a:spcPts val="0"/>
              </a:spcAft>
              <a:buClr>
                <a:schemeClr val="lt1"/>
              </a:buClr>
              <a:buSzPts val="1200"/>
              <a:buNone/>
              <a:defRPr sz="1200"/>
            </a:lvl8pPr>
            <a:lvl9pPr lvl="8" algn="ctr">
              <a:lnSpc>
                <a:spcPct val="90000"/>
              </a:lnSpc>
              <a:spcBef>
                <a:spcPts val="375"/>
              </a:spcBef>
              <a:spcAft>
                <a:spcPts val="0"/>
              </a:spcAft>
              <a:buClr>
                <a:schemeClr val="lt1"/>
              </a:buClr>
              <a:buSzPts val="1200"/>
              <a:buNone/>
              <a:defRPr sz="1200"/>
            </a:lvl9pPr>
          </a:lstStyle>
          <a:p/>
        </p:txBody>
      </p:sp>
      <p:sp>
        <p:nvSpPr>
          <p:cNvPr id="36" name="Google Shape;36;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33"/>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3"/>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2" name="Google Shape;42;p33"/>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3" name="Google Shape;43;p33"/>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b="1" sz="1800"/>
            </a:lvl1pPr>
            <a:lvl2pPr indent="-228600" lvl="1" marL="914400" algn="l">
              <a:lnSpc>
                <a:spcPct val="90000"/>
              </a:lnSpc>
              <a:spcBef>
                <a:spcPts val="375"/>
              </a:spcBef>
              <a:spcAft>
                <a:spcPts val="0"/>
              </a:spcAft>
              <a:buClr>
                <a:schemeClr val="lt1"/>
              </a:buClr>
              <a:buSzPts val="1500"/>
              <a:buNone/>
              <a:defRPr b="1" sz="1500"/>
            </a:lvl2pPr>
            <a:lvl3pPr indent="-228600" lvl="2" marL="1371600" algn="l">
              <a:lnSpc>
                <a:spcPct val="90000"/>
              </a:lnSpc>
              <a:spcBef>
                <a:spcPts val="375"/>
              </a:spcBef>
              <a:spcAft>
                <a:spcPts val="0"/>
              </a:spcAft>
              <a:buClr>
                <a:schemeClr val="lt1"/>
              </a:buClr>
              <a:buSzPts val="1350"/>
              <a:buNone/>
              <a:defRPr b="1" sz="1350"/>
            </a:lvl3pPr>
            <a:lvl4pPr indent="-228600" lvl="3" marL="1828800" algn="l">
              <a:lnSpc>
                <a:spcPct val="90000"/>
              </a:lnSpc>
              <a:spcBef>
                <a:spcPts val="375"/>
              </a:spcBef>
              <a:spcAft>
                <a:spcPts val="0"/>
              </a:spcAft>
              <a:buClr>
                <a:schemeClr val="lt1"/>
              </a:buClr>
              <a:buSzPts val="1200"/>
              <a:buNone/>
              <a:defRPr b="1" sz="1200"/>
            </a:lvl4pPr>
            <a:lvl5pPr indent="-228600" lvl="4" marL="2286000" algn="l">
              <a:lnSpc>
                <a:spcPct val="90000"/>
              </a:lnSpc>
              <a:spcBef>
                <a:spcPts val="375"/>
              </a:spcBef>
              <a:spcAft>
                <a:spcPts val="0"/>
              </a:spcAft>
              <a:buClr>
                <a:schemeClr val="lt1"/>
              </a:buClr>
              <a:buSzPts val="1200"/>
              <a:buNone/>
              <a:defRPr b="1" sz="1200"/>
            </a:lvl5pPr>
            <a:lvl6pPr indent="-228600" lvl="5" marL="2743200" algn="l">
              <a:lnSpc>
                <a:spcPct val="90000"/>
              </a:lnSpc>
              <a:spcBef>
                <a:spcPts val="375"/>
              </a:spcBef>
              <a:spcAft>
                <a:spcPts val="0"/>
              </a:spcAft>
              <a:buClr>
                <a:schemeClr val="lt1"/>
              </a:buClr>
              <a:buSzPts val="1200"/>
              <a:buNone/>
              <a:defRPr b="1" sz="1200"/>
            </a:lvl6pPr>
            <a:lvl7pPr indent="-228600" lvl="6" marL="3200400" algn="l">
              <a:lnSpc>
                <a:spcPct val="90000"/>
              </a:lnSpc>
              <a:spcBef>
                <a:spcPts val="375"/>
              </a:spcBef>
              <a:spcAft>
                <a:spcPts val="0"/>
              </a:spcAft>
              <a:buClr>
                <a:schemeClr val="lt1"/>
              </a:buClr>
              <a:buSzPts val="1200"/>
              <a:buNone/>
              <a:defRPr b="1" sz="1200"/>
            </a:lvl7pPr>
            <a:lvl8pPr indent="-228600" lvl="7" marL="3657600" algn="l">
              <a:lnSpc>
                <a:spcPct val="90000"/>
              </a:lnSpc>
              <a:spcBef>
                <a:spcPts val="375"/>
              </a:spcBef>
              <a:spcAft>
                <a:spcPts val="0"/>
              </a:spcAft>
              <a:buClr>
                <a:schemeClr val="lt1"/>
              </a:buClr>
              <a:buSzPts val="1200"/>
              <a:buNone/>
              <a:defRPr b="1" sz="1200"/>
            </a:lvl8pPr>
            <a:lvl9pPr indent="-228600" lvl="8" marL="4114800" algn="l">
              <a:lnSpc>
                <a:spcPct val="90000"/>
              </a:lnSpc>
              <a:spcBef>
                <a:spcPts val="375"/>
              </a:spcBef>
              <a:spcAft>
                <a:spcPts val="0"/>
              </a:spcAft>
              <a:buClr>
                <a:schemeClr val="lt1"/>
              </a:buClr>
              <a:buSzPts val="1200"/>
              <a:buNone/>
              <a:defRPr b="1" sz="1200"/>
            </a:lvl9pPr>
          </a:lstStyle>
          <a:p/>
        </p:txBody>
      </p:sp>
      <p:sp>
        <p:nvSpPr>
          <p:cNvPr id="44" name="Google Shape;44;p33"/>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45" name="Google Shape;45;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34"/>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4"/>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1800"/>
              <a:buNone/>
              <a:defRPr sz="1800">
                <a:solidFill>
                  <a:schemeClr val="lt1"/>
                </a:solidFill>
              </a:defRPr>
            </a:lvl1pPr>
            <a:lvl2pPr indent="-228600" lvl="1" marL="914400" algn="l">
              <a:lnSpc>
                <a:spcPct val="90000"/>
              </a:lnSpc>
              <a:spcBef>
                <a:spcPts val="375"/>
              </a:spcBef>
              <a:spcAft>
                <a:spcPts val="0"/>
              </a:spcAft>
              <a:buClr>
                <a:schemeClr val="lt1"/>
              </a:buClr>
              <a:buSzPts val="1500"/>
              <a:buNone/>
              <a:defRPr sz="1500">
                <a:solidFill>
                  <a:schemeClr val="lt1"/>
                </a:solidFill>
              </a:defRPr>
            </a:lvl2pPr>
            <a:lvl3pPr indent="-228600" lvl="2" marL="1371600" algn="l">
              <a:lnSpc>
                <a:spcPct val="90000"/>
              </a:lnSpc>
              <a:spcBef>
                <a:spcPts val="375"/>
              </a:spcBef>
              <a:spcAft>
                <a:spcPts val="0"/>
              </a:spcAft>
              <a:buClr>
                <a:schemeClr val="lt1"/>
              </a:buClr>
              <a:buSzPts val="1350"/>
              <a:buNone/>
              <a:defRPr sz="1350">
                <a:solidFill>
                  <a:schemeClr val="lt1"/>
                </a:solidFill>
              </a:defRPr>
            </a:lvl3pPr>
            <a:lvl4pPr indent="-228600" lvl="3" marL="1828800" algn="l">
              <a:lnSpc>
                <a:spcPct val="90000"/>
              </a:lnSpc>
              <a:spcBef>
                <a:spcPts val="375"/>
              </a:spcBef>
              <a:spcAft>
                <a:spcPts val="0"/>
              </a:spcAft>
              <a:buClr>
                <a:schemeClr val="lt1"/>
              </a:buClr>
              <a:buSzPts val="1200"/>
              <a:buNone/>
              <a:defRPr sz="1200">
                <a:solidFill>
                  <a:schemeClr val="lt1"/>
                </a:solidFill>
              </a:defRPr>
            </a:lvl4pPr>
            <a:lvl5pPr indent="-228600" lvl="4" marL="2286000" algn="l">
              <a:lnSpc>
                <a:spcPct val="90000"/>
              </a:lnSpc>
              <a:spcBef>
                <a:spcPts val="375"/>
              </a:spcBef>
              <a:spcAft>
                <a:spcPts val="0"/>
              </a:spcAft>
              <a:buClr>
                <a:schemeClr val="lt1"/>
              </a:buClr>
              <a:buSzPts val="1200"/>
              <a:buNone/>
              <a:defRPr sz="1200">
                <a:solidFill>
                  <a:schemeClr val="lt1"/>
                </a:solidFill>
              </a:defRPr>
            </a:lvl5pPr>
            <a:lvl6pPr indent="-228600" lvl="5" marL="2743200" algn="l">
              <a:lnSpc>
                <a:spcPct val="90000"/>
              </a:lnSpc>
              <a:spcBef>
                <a:spcPts val="375"/>
              </a:spcBef>
              <a:spcAft>
                <a:spcPts val="0"/>
              </a:spcAft>
              <a:buClr>
                <a:schemeClr val="lt1"/>
              </a:buClr>
              <a:buSzPts val="1200"/>
              <a:buNone/>
              <a:defRPr sz="1200">
                <a:solidFill>
                  <a:schemeClr val="lt1"/>
                </a:solidFill>
              </a:defRPr>
            </a:lvl6pPr>
            <a:lvl7pPr indent="-228600" lvl="6" marL="3200400" algn="l">
              <a:lnSpc>
                <a:spcPct val="90000"/>
              </a:lnSpc>
              <a:spcBef>
                <a:spcPts val="375"/>
              </a:spcBef>
              <a:spcAft>
                <a:spcPts val="0"/>
              </a:spcAft>
              <a:buClr>
                <a:schemeClr val="lt1"/>
              </a:buClr>
              <a:buSzPts val="1200"/>
              <a:buNone/>
              <a:defRPr sz="1200">
                <a:solidFill>
                  <a:schemeClr val="lt1"/>
                </a:solidFill>
              </a:defRPr>
            </a:lvl7pPr>
            <a:lvl8pPr indent="-228600" lvl="7" marL="3657600" algn="l">
              <a:lnSpc>
                <a:spcPct val="90000"/>
              </a:lnSpc>
              <a:spcBef>
                <a:spcPts val="375"/>
              </a:spcBef>
              <a:spcAft>
                <a:spcPts val="0"/>
              </a:spcAft>
              <a:buClr>
                <a:schemeClr val="lt1"/>
              </a:buClr>
              <a:buSzPts val="1200"/>
              <a:buNone/>
              <a:defRPr sz="1200">
                <a:solidFill>
                  <a:schemeClr val="lt1"/>
                </a:solidFill>
              </a:defRPr>
            </a:lvl8pPr>
            <a:lvl9pPr indent="-228600" lvl="8" marL="4114800" algn="l">
              <a:lnSpc>
                <a:spcPct val="90000"/>
              </a:lnSpc>
              <a:spcBef>
                <a:spcPts val="375"/>
              </a:spcBef>
              <a:spcAft>
                <a:spcPts val="0"/>
              </a:spcAft>
              <a:buClr>
                <a:schemeClr val="lt1"/>
              </a:buClr>
              <a:buSzPts val="1200"/>
              <a:buNone/>
              <a:defRPr sz="1200">
                <a:solidFill>
                  <a:schemeClr val="lt1"/>
                </a:solidFill>
              </a:defRPr>
            </a:lvl9pPr>
          </a:lstStyle>
          <a:p/>
        </p:txBody>
      </p:sp>
      <p:sp>
        <p:nvSpPr>
          <p:cNvPr id="51" name="Google Shape;51;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4" name="Shape 54"/>
        <p:cNvGrpSpPr/>
        <p:nvPr/>
      </p:nvGrpSpPr>
      <p:grpSpPr>
        <a:xfrm>
          <a:off x="0" y="0"/>
          <a:ext cx="0" cy="0"/>
          <a:chOff x="0" y="0"/>
          <a:chExt cx="0" cy="0"/>
        </a:xfrm>
      </p:grpSpPr>
      <p:sp>
        <p:nvSpPr>
          <p:cNvPr id="55" name="Google Shape;55;p3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7" name="Google Shape;57;p3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lt1"/>
              </a:buClr>
              <a:buSzPts val="1800"/>
              <a:buChar char="•"/>
              <a:defRPr/>
            </a:lvl1pPr>
            <a:lvl2pPr indent="-342900" lvl="1" marL="914400" algn="l">
              <a:lnSpc>
                <a:spcPct val="90000"/>
              </a:lnSpc>
              <a:spcBef>
                <a:spcPts val="375"/>
              </a:spcBef>
              <a:spcAft>
                <a:spcPts val="0"/>
              </a:spcAft>
              <a:buClr>
                <a:schemeClr val="lt1"/>
              </a:buClr>
              <a:buSzPts val="1800"/>
              <a:buChar char="•"/>
              <a:defRPr/>
            </a:lvl2pPr>
            <a:lvl3pPr indent="-342900" lvl="2" marL="1371600" algn="l">
              <a:lnSpc>
                <a:spcPct val="90000"/>
              </a:lnSpc>
              <a:spcBef>
                <a:spcPts val="375"/>
              </a:spcBef>
              <a:spcAft>
                <a:spcPts val="0"/>
              </a:spcAft>
              <a:buClr>
                <a:schemeClr val="lt1"/>
              </a:buClr>
              <a:buSzPts val="1800"/>
              <a:buChar char="•"/>
              <a:defRPr/>
            </a:lvl3pPr>
            <a:lvl4pPr indent="-342900" lvl="3" marL="1828800" algn="l">
              <a:lnSpc>
                <a:spcPct val="90000"/>
              </a:lnSpc>
              <a:spcBef>
                <a:spcPts val="375"/>
              </a:spcBef>
              <a:spcAft>
                <a:spcPts val="0"/>
              </a:spcAft>
              <a:buClr>
                <a:schemeClr val="lt1"/>
              </a:buClr>
              <a:buSzPts val="1800"/>
              <a:buChar char="•"/>
              <a:defRPr/>
            </a:lvl4pPr>
            <a:lvl5pPr indent="-342900" lvl="4" marL="2286000" algn="l">
              <a:lnSpc>
                <a:spcPct val="90000"/>
              </a:lnSpc>
              <a:spcBef>
                <a:spcPts val="375"/>
              </a:spcBef>
              <a:spcAft>
                <a:spcPts val="0"/>
              </a:spcAft>
              <a:buClr>
                <a:schemeClr val="lt1"/>
              </a:buClr>
              <a:buSzPts val="1800"/>
              <a:buChar char="•"/>
              <a:defRPr/>
            </a:lvl5pPr>
            <a:lvl6pPr indent="-342900" lvl="5" marL="2743200" algn="l">
              <a:lnSpc>
                <a:spcPct val="90000"/>
              </a:lnSpc>
              <a:spcBef>
                <a:spcPts val="375"/>
              </a:spcBef>
              <a:spcAft>
                <a:spcPts val="0"/>
              </a:spcAft>
              <a:buClr>
                <a:schemeClr val="lt1"/>
              </a:buClr>
              <a:buSzPts val="1800"/>
              <a:buChar char="•"/>
              <a:defRPr/>
            </a:lvl6pPr>
            <a:lvl7pPr indent="-342900" lvl="6" marL="3200400" algn="l">
              <a:lnSpc>
                <a:spcPct val="90000"/>
              </a:lnSpc>
              <a:spcBef>
                <a:spcPts val="375"/>
              </a:spcBef>
              <a:spcAft>
                <a:spcPts val="0"/>
              </a:spcAft>
              <a:buClr>
                <a:schemeClr val="lt1"/>
              </a:buClr>
              <a:buSzPts val="1800"/>
              <a:buChar char="•"/>
              <a:defRPr/>
            </a:lvl7pPr>
            <a:lvl8pPr indent="-342900" lvl="7" marL="3657600" algn="l">
              <a:lnSpc>
                <a:spcPct val="90000"/>
              </a:lnSpc>
              <a:spcBef>
                <a:spcPts val="375"/>
              </a:spcBef>
              <a:spcAft>
                <a:spcPts val="0"/>
              </a:spcAft>
              <a:buClr>
                <a:schemeClr val="lt1"/>
              </a:buClr>
              <a:buSzPts val="1800"/>
              <a:buChar char="•"/>
              <a:defRPr/>
            </a:lvl8pPr>
            <a:lvl9pPr indent="-342900" lvl="8" marL="4114800" algn="l">
              <a:lnSpc>
                <a:spcPct val="90000"/>
              </a:lnSpc>
              <a:spcBef>
                <a:spcPts val="375"/>
              </a:spcBef>
              <a:spcAft>
                <a:spcPts val="0"/>
              </a:spcAft>
              <a:buClr>
                <a:schemeClr val="lt1"/>
              </a:buClr>
              <a:buSzPts val="1800"/>
              <a:buChar char="•"/>
              <a:defRPr/>
            </a:lvl9pPr>
          </a:lstStyle>
          <a:p/>
        </p:txBody>
      </p:sp>
      <p:sp>
        <p:nvSpPr>
          <p:cNvPr id="58" name="Google Shape;58;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chemeClr val="lt1"/>
              </a:buClr>
              <a:buSzPts val="900"/>
              <a:buFont typeface="Calibri"/>
              <a:buNone/>
              <a:defRPr/>
            </a:lvl1pPr>
            <a:lvl2pPr indent="0" lvl="1" marL="0" algn="r">
              <a:spcBef>
                <a:spcPts val="0"/>
              </a:spcBef>
              <a:spcAft>
                <a:spcPts val="0"/>
              </a:spcAft>
              <a:buClr>
                <a:schemeClr val="lt1"/>
              </a:buClr>
              <a:buSzPts val="900"/>
              <a:buFont typeface="Calibri"/>
              <a:buNone/>
              <a:defRPr/>
            </a:lvl2pPr>
            <a:lvl3pPr indent="0" lvl="2" marL="0" algn="r">
              <a:spcBef>
                <a:spcPts val="0"/>
              </a:spcBef>
              <a:spcAft>
                <a:spcPts val="0"/>
              </a:spcAft>
              <a:buClr>
                <a:schemeClr val="lt1"/>
              </a:buClr>
              <a:buSzPts val="900"/>
              <a:buFont typeface="Calibri"/>
              <a:buNone/>
              <a:defRPr/>
            </a:lvl3pPr>
            <a:lvl4pPr indent="0" lvl="3" marL="0" algn="r">
              <a:spcBef>
                <a:spcPts val="0"/>
              </a:spcBef>
              <a:spcAft>
                <a:spcPts val="0"/>
              </a:spcAft>
              <a:buClr>
                <a:schemeClr val="lt1"/>
              </a:buClr>
              <a:buSzPts val="900"/>
              <a:buFont typeface="Calibri"/>
              <a:buNone/>
              <a:defRPr/>
            </a:lvl4pPr>
            <a:lvl5pPr indent="0" lvl="4" marL="0" algn="r">
              <a:spcBef>
                <a:spcPts val="0"/>
              </a:spcBef>
              <a:spcAft>
                <a:spcPts val="0"/>
              </a:spcAft>
              <a:buClr>
                <a:schemeClr val="lt1"/>
              </a:buClr>
              <a:buSzPts val="900"/>
              <a:buFont typeface="Calibri"/>
              <a:buNone/>
              <a:defRPr/>
            </a:lvl5pPr>
            <a:lvl6pPr indent="0" lvl="5" marL="0" algn="r">
              <a:spcBef>
                <a:spcPts val="0"/>
              </a:spcBef>
              <a:spcAft>
                <a:spcPts val="0"/>
              </a:spcAft>
              <a:buClr>
                <a:schemeClr val="lt1"/>
              </a:buClr>
              <a:buSzPts val="900"/>
              <a:buFont typeface="Calibri"/>
              <a:buNone/>
              <a:defRPr/>
            </a:lvl6pPr>
            <a:lvl7pPr indent="0" lvl="6" marL="0" algn="r">
              <a:spcBef>
                <a:spcPts val="0"/>
              </a:spcBef>
              <a:spcAft>
                <a:spcPts val="0"/>
              </a:spcAft>
              <a:buClr>
                <a:schemeClr val="lt1"/>
              </a:buClr>
              <a:buSzPts val="900"/>
              <a:buFont typeface="Calibri"/>
              <a:buNone/>
              <a:defRPr/>
            </a:lvl7pPr>
            <a:lvl8pPr indent="0" lvl="7" marL="0" algn="r">
              <a:spcBef>
                <a:spcPts val="0"/>
              </a:spcBef>
              <a:spcAft>
                <a:spcPts val="0"/>
              </a:spcAft>
              <a:buClr>
                <a:schemeClr val="lt1"/>
              </a:buClr>
              <a:buSzPts val="900"/>
              <a:buFont typeface="Calibri"/>
              <a:buNone/>
              <a:defRPr/>
            </a:lvl8pPr>
            <a:lvl9pPr indent="0" lvl="8" marL="0" algn="r">
              <a:spcBef>
                <a:spcPts val="0"/>
              </a:spcBef>
              <a:spcAft>
                <a:spcPts val="0"/>
              </a:spcAft>
              <a:buClr>
                <a:schemeClr val="lt1"/>
              </a:buClr>
              <a:buSzPts val="900"/>
              <a:buFont typeface="Calibri"/>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lt1"/>
              </a:buClr>
              <a:buSzPts val="2100"/>
              <a:buFont typeface="Arial"/>
              <a:buChar char="•"/>
              <a:defRPr b="0" i="0" sz="2100" u="none" cap="none" strike="noStrike">
                <a:solidFill>
                  <a:schemeClr val="lt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chemeClr val="lt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Calibri"/>
                <a:ea typeface="Calibri"/>
                <a:cs typeface="Calibri"/>
                <a:sym typeface="Calibri"/>
              </a:defRPr>
            </a:lvl9pPr>
          </a:lstStyle>
          <a:p/>
        </p:txBody>
      </p:sp>
      <p:sp>
        <p:nvSpPr>
          <p:cNvPr id="8" name="Google Shape;8;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1pPr>
            <a:lvl2pPr indent="0" lvl="1"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2pPr>
            <a:lvl3pPr indent="0" lvl="2"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3pPr>
            <a:lvl4pPr indent="0" lvl="3"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4pPr>
            <a:lvl5pPr indent="0" lvl="4"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5pPr>
            <a:lvl6pPr indent="0" lvl="5"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6pPr>
            <a:lvl7pPr indent="0" lvl="6"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7pPr>
            <a:lvl8pPr indent="0" lvl="7"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8pPr>
            <a:lvl9pPr indent="0" lvl="8" marL="0" marR="0" rtl="0" algn="r">
              <a:spcBef>
                <a:spcPts val="0"/>
              </a:spcBef>
              <a:spcAft>
                <a:spcPts val="0"/>
              </a:spcAft>
              <a:buClr>
                <a:schemeClr val="lt1"/>
              </a:buClr>
              <a:buSzPts val="900"/>
              <a:buFont typeface="Calibri"/>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0.jpg"/><Relationship Id="rId5" Type="http://schemas.openxmlformats.org/officeDocument/2006/relationships/image" Target="../media/image16.jpg"/><Relationship Id="rId6" Type="http://schemas.openxmlformats.org/officeDocument/2006/relationships/image" Target="../media/image17.jpg"/><Relationship Id="rId7"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hyperlink" Target="mailto:vikass@tbalertindia.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1.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
          <p:cNvSpPr txBox="1"/>
          <p:nvPr>
            <p:ph type="ctrTitle"/>
          </p:nvPr>
        </p:nvSpPr>
        <p:spPr>
          <a:xfrm>
            <a:off x="431800" y="1473500"/>
            <a:ext cx="6070851" cy="153735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0"/>
              <a:buFont typeface="Arial"/>
              <a:buNone/>
            </a:pPr>
            <a:r>
              <a:rPr b="1" lang="en-US" sz="7200">
                <a:solidFill>
                  <a:srgbClr val="C00000"/>
                </a:solidFill>
                <a:latin typeface="Trebuchet MS"/>
                <a:ea typeface="Trebuchet MS"/>
                <a:cs typeface="Trebuchet MS"/>
                <a:sym typeface="Trebuchet MS"/>
              </a:rPr>
              <a:t>TB Alert India</a:t>
            </a:r>
            <a:br>
              <a:rPr b="1" lang="en-US" sz="8800">
                <a:solidFill>
                  <a:srgbClr val="C00000"/>
                </a:solidFill>
                <a:latin typeface="Trebuchet MS"/>
                <a:ea typeface="Trebuchet MS"/>
                <a:cs typeface="Trebuchet MS"/>
                <a:sym typeface="Trebuchet MS"/>
              </a:rPr>
            </a:br>
            <a:r>
              <a:rPr lang="en-US" sz="2800">
                <a:solidFill>
                  <a:srgbClr val="C00000"/>
                </a:solidFill>
                <a:latin typeface="Trebuchet MS"/>
                <a:ea typeface="Trebuchet MS"/>
                <a:cs typeface="Trebuchet MS"/>
                <a:sym typeface="Trebuchet MS"/>
              </a:rPr>
              <a:t>for a future without tuberculosis</a:t>
            </a:r>
            <a:br>
              <a:rPr lang="en-US" sz="2800">
                <a:solidFill>
                  <a:srgbClr val="C00000"/>
                </a:solidFill>
                <a:latin typeface="Trebuchet MS"/>
                <a:ea typeface="Trebuchet MS"/>
                <a:cs typeface="Trebuchet MS"/>
                <a:sym typeface="Trebuchet MS"/>
              </a:rPr>
            </a:br>
            <a:br>
              <a:rPr lang="en-US" sz="2800">
                <a:solidFill>
                  <a:srgbClr val="C00000"/>
                </a:solidFill>
                <a:latin typeface="Trebuchet MS"/>
                <a:ea typeface="Trebuchet MS"/>
                <a:cs typeface="Trebuchet MS"/>
                <a:sym typeface="Trebuchet MS"/>
              </a:rPr>
            </a:br>
            <a:r>
              <a:rPr lang="en-US" sz="2800">
                <a:solidFill>
                  <a:srgbClr val="C00000"/>
                </a:solidFill>
                <a:latin typeface="Trebuchet MS"/>
                <a:ea typeface="Trebuchet MS"/>
                <a:cs typeface="Trebuchet MS"/>
                <a:sym typeface="Trebuchet MS"/>
              </a:rPr>
              <a:t>“TB Free India” </a:t>
            </a:r>
            <a:br>
              <a:rPr lang="en-US" sz="2800">
                <a:solidFill>
                  <a:srgbClr val="C00000"/>
                </a:solidFill>
                <a:latin typeface="Trebuchet MS"/>
                <a:ea typeface="Trebuchet MS"/>
                <a:cs typeface="Trebuchet MS"/>
                <a:sym typeface="Trebuchet MS"/>
              </a:rPr>
            </a:br>
            <a:r>
              <a:rPr lang="en-US" sz="100">
                <a:solidFill>
                  <a:srgbClr val="FF0000"/>
                </a:solidFill>
                <a:latin typeface="Trebuchet MS"/>
                <a:ea typeface="Trebuchet MS"/>
                <a:cs typeface="Trebuchet MS"/>
                <a:sym typeface="Trebuchet MS"/>
              </a:rPr>
              <a:t>Om Sai Ram</a:t>
            </a:r>
            <a:endParaRPr sz="100">
              <a:solidFill>
                <a:srgbClr val="FF0000"/>
              </a:solidFill>
              <a:latin typeface="Trebuchet MS"/>
              <a:ea typeface="Trebuchet MS"/>
              <a:cs typeface="Trebuchet MS"/>
              <a:sym typeface="Trebuchet MS"/>
            </a:endParaRPr>
          </a:p>
        </p:txBody>
      </p:sp>
      <p:pic>
        <p:nvPicPr>
          <p:cNvPr id="92" name="Google Shape;92;p1"/>
          <p:cNvPicPr preferRelativeResize="0"/>
          <p:nvPr/>
        </p:nvPicPr>
        <p:blipFill rotWithShape="1">
          <a:blip r:embed="rId4">
            <a:alphaModFix/>
          </a:blip>
          <a:srcRect b="0" l="0" r="0" t="0"/>
          <a:stretch/>
        </p:blipFill>
        <p:spPr>
          <a:xfrm>
            <a:off x="7182577" y="3133549"/>
            <a:ext cx="1736784" cy="1354692"/>
          </a:xfrm>
          <a:prstGeom prst="rect">
            <a:avLst/>
          </a:prstGeom>
          <a:noFill/>
          <a:ln>
            <a:noFill/>
          </a:ln>
        </p:spPr>
      </p:pic>
      <p:pic>
        <p:nvPicPr>
          <p:cNvPr id="93" name="Google Shape;93;p1"/>
          <p:cNvPicPr preferRelativeResize="0"/>
          <p:nvPr/>
        </p:nvPicPr>
        <p:blipFill rotWithShape="1">
          <a:blip r:embed="rId5">
            <a:alphaModFix/>
          </a:blip>
          <a:srcRect b="6884" l="2715" r="2198" t="3322"/>
          <a:stretch/>
        </p:blipFill>
        <p:spPr>
          <a:xfrm>
            <a:off x="332950" y="177427"/>
            <a:ext cx="2343556" cy="6025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0"/>
          <p:cNvSpPr txBox="1"/>
          <p:nvPr>
            <p:ph type="title"/>
          </p:nvPr>
        </p:nvSpPr>
        <p:spPr>
          <a:xfrm>
            <a:off x="138222" y="102393"/>
            <a:ext cx="8752873" cy="59573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Program Planning –2-  Customs Clearance and Local Radiation Authority Approval </a:t>
            </a:r>
            <a:endParaRPr/>
          </a:p>
        </p:txBody>
      </p:sp>
      <p:sp>
        <p:nvSpPr>
          <p:cNvPr id="253" name="Google Shape;253;p10"/>
          <p:cNvSpPr txBox="1"/>
          <p:nvPr>
            <p:ph idx="1" type="body"/>
          </p:nvPr>
        </p:nvSpPr>
        <p:spPr>
          <a:xfrm>
            <a:off x="252904" y="796026"/>
            <a:ext cx="7147356" cy="343244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No Customs Clearance issues were there as machine was delivered by Fujifilm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Atomic Energy Regulatory Board (AERB) Approval has taken long  time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 All the Inspections were facilitated by Fujifilm Executives at TBAI site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Two Level process were  involved as machines was imported for the first time in India.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It was done virtually as it was during COVID-19 second wave in India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Thermo Luminescent Dosimeter (TLD) was mandatory which took around one month of time for procurement </a:t>
            </a:r>
            <a:endParaRPr>
              <a:solidFill>
                <a:schemeClr val="dk1"/>
              </a:solidFill>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Approval had taken nearly three months of time </a:t>
            </a:r>
            <a:endParaRPr/>
          </a:p>
          <a:p>
            <a:pPr indent="-57150" lvl="1" marL="514350" rtl="0" algn="l">
              <a:lnSpc>
                <a:spcPct val="90000"/>
              </a:lnSpc>
              <a:spcBef>
                <a:spcPts val="375"/>
              </a:spcBef>
              <a:spcAft>
                <a:spcPts val="0"/>
              </a:spcAft>
              <a:buClr>
                <a:schemeClr val="lt1"/>
              </a:buClr>
              <a:buSzPts val="1800"/>
              <a:buNone/>
            </a:pPr>
            <a:r>
              <a:t/>
            </a:r>
            <a:endParaRPr>
              <a:solidFill>
                <a:schemeClr val="dk1"/>
              </a:solidFill>
            </a:endParaRPr>
          </a:p>
        </p:txBody>
      </p:sp>
      <p:sp>
        <p:nvSpPr>
          <p:cNvPr id="254" name="Google Shape;254;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255" name="Google Shape;255;p10"/>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1"/>
          <p:cNvSpPr txBox="1"/>
          <p:nvPr>
            <p:ph type="title"/>
          </p:nvPr>
        </p:nvSpPr>
        <p:spPr>
          <a:xfrm>
            <a:off x="138223" y="102393"/>
            <a:ext cx="8752873"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Program Planning –3  - Site Selection &amp; Training </a:t>
            </a:r>
            <a:endParaRPr/>
          </a:p>
        </p:txBody>
      </p:sp>
      <p:sp>
        <p:nvSpPr>
          <p:cNvPr id="261" name="Google Shape;261;p11"/>
          <p:cNvSpPr txBox="1"/>
          <p:nvPr>
            <p:ph idx="1" type="body"/>
          </p:nvPr>
        </p:nvSpPr>
        <p:spPr>
          <a:xfrm>
            <a:off x="252903" y="641337"/>
            <a:ext cx="7423803" cy="4207109"/>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Where ?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Screening Camps were organized at community settings at  village administration office, school or government health facility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Why the site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TB Vulnerable population sites selected (Industrial, Slum, and old age)</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Cross Section of catchment area of 3-4 informal health care providers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Sites where PTS testing was less when compared to Referrals made by the project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Training Overview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 Fujifilm Executives trained 4 master trainers of TBAI. Training included on safe handling of the device, Setting up the system, Operating of the machine, handling the consoles and safe packing of the equipment. Master Trainers further trained local field staff (10)</a:t>
            </a:r>
            <a:endParaRPr/>
          </a:p>
        </p:txBody>
      </p:sp>
      <p:sp>
        <p:nvSpPr>
          <p:cNvPr id="262" name="Google Shape;262;p1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263" name="Google Shape;263;p11"/>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2"/>
          <p:cNvSpPr txBox="1"/>
          <p:nvPr>
            <p:ph type="title"/>
          </p:nvPr>
        </p:nvSpPr>
        <p:spPr>
          <a:xfrm>
            <a:off x="560916" y="15929"/>
            <a:ext cx="6650691"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Vendor Selection and Product Cost </a:t>
            </a:r>
            <a:endParaRPr/>
          </a:p>
        </p:txBody>
      </p:sp>
      <p:sp>
        <p:nvSpPr>
          <p:cNvPr id="269" name="Google Shape;269;p12"/>
          <p:cNvSpPr txBox="1"/>
          <p:nvPr>
            <p:ph idx="1" type="body"/>
          </p:nvPr>
        </p:nvSpPr>
        <p:spPr>
          <a:xfrm>
            <a:off x="476248" y="520324"/>
            <a:ext cx="7152219" cy="389621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Fujifilm FDR Xair XD 2000 Portable X-ray, was requested and approved.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Cost of the machine INR. 37,21,000 (USD. 51,345)</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Installable external image processing software 1 Qure.ai. Cost INR. 16,72,969 (USD. 22,969)</a:t>
            </a:r>
            <a:endParaRPr>
              <a:solidFill>
                <a:schemeClr val="dk1"/>
              </a:solidFill>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Machine has come with one year warranty from the company. We are in the process of renewing the warranty. Warranty cost yet to get the details from vendor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Additionally, accidental insurance to a sum assured of equal to the value of machine INR. 37, 21, 000 (USD. 51,345) was taken. Yearly premium was USD. 602</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Thermo Luminescent Dosimeter (TLD),Lead Apron, and Extension boxed were procured. Cost USD.120</a:t>
            </a:r>
            <a:endParaRPr>
              <a:solidFill>
                <a:schemeClr val="dk1"/>
              </a:solidFill>
            </a:endParaRPr>
          </a:p>
          <a:p>
            <a:pPr indent="-38100" lvl="0" marL="171450" rtl="0" algn="l">
              <a:lnSpc>
                <a:spcPct val="90000"/>
              </a:lnSpc>
              <a:spcBef>
                <a:spcPts val="750"/>
              </a:spcBef>
              <a:spcAft>
                <a:spcPts val="0"/>
              </a:spcAft>
              <a:buClr>
                <a:schemeClr val="lt1"/>
              </a:buClr>
              <a:buSzPts val="2100"/>
              <a:buNone/>
            </a:pPr>
            <a:r>
              <a:t/>
            </a:r>
            <a:endParaRPr>
              <a:solidFill>
                <a:schemeClr val="dk1"/>
              </a:solidFill>
            </a:endParaRPr>
          </a:p>
          <a:p>
            <a:pPr indent="-38100" lvl="0" marL="171450" rtl="0" algn="l">
              <a:lnSpc>
                <a:spcPct val="90000"/>
              </a:lnSpc>
              <a:spcBef>
                <a:spcPts val="750"/>
              </a:spcBef>
              <a:spcAft>
                <a:spcPts val="0"/>
              </a:spcAft>
              <a:buClr>
                <a:schemeClr val="lt1"/>
              </a:buClr>
              <a:buSzPts val="2100"/>
              <a:buNone/>
            </a:pPr>
            <a:r>
              <a:t/>
            </a:r>
            <a:endParaRPr>
              <a:solidFill>
                <a:schemeClr val="dk1"/>
              </a:solidFill>
            </a:endParaRPr>
          </a:p>
        </p:txBody>
      </p:sp>
      <p:sp>
        <p:nvSpPr>
          <p:cNvPr id="270" name="Google Shape;270;p1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271" name="Google Shape;271;p12"/>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3"/>
          <p:cNvSpPr txBox="1"/>
          <p:nvPr>
            <p:ph type="title"/>
          </p:nvPr>
        </p:nvSpPr>
        <p:spPr>
          <a:xfrm>
            <a:off x="0" y="78580"/>
            <a:ext cx="7378995" cy="44688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The Set Up </a:t>
            </a:r>
            <a:endParaRPr/>
          </a:p>
        </p:txBody>
      </p:sp>
      <p:sp>
        <p:nvSpPr>
          <p:cNvPr id="277" name="Google Shape;277;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
        <p:nvSpPr>
          <p:cNvPr id="278" name="Google Shape;278;p13"/>
          <p:cNvSpPr txBox="1"/>
          <p:nvPr>
            <p:ph idx="4294967295" type="body"/>
          </p:nvPr>
        </p:nvSpPr>
        <p:spPr>
          <a:xfrm>
            <a:off x="0" y="698500"/>
            <a:ext cx="6802438" cy="3895725"/>
          </a:xfrm>
          <a:prstGeom prst="rect">
            <a:avLst/>
          </a:prstGeom>
          <a:noFill/>
          <a:ln>
            <a:noFill/>
          </a:ln>
        </p:spPr>
        <p:txBody>
          <a:bodyPr anchorCtr="0" anchor="t" bIns="45700" lIns="91425" spcFirstLastPara="1" rIns="91425" wrap="square" tIns="45700">
            <a:noAutofit/>
          </a:bodyPr>
          <a:lstStyle/>
          <a:p>
            <a:pPr indent="-38100" lvl="0" marL="171450" rtl="0" algn="l">
              <a:lnSpc>
                <a:spcPct val="90000"/>
              </a:lnSpc>
              <a:spcBef>
                <a:spcPts val="0"/>
              </a:spcBef>
              <a:spcAft>
                <a:spcPts val="0"/>
              </a:spcAft>
              <a:buClr>
                <a:schemeClr val="lt1"/>
              </a:buClr>
              <a:buSzPts val="2100"/>
              <a:buNone/>
            </a:pPr>
            <a:r>
              <a:t/>
            </a:r>
            <a:endParaRPr>
              <a:solidFill>
                <a:schemeClr val="dk1"/>
              </a:solidFill>
            </a:endParaRPr>
          </a:p>
          <a:p>
            <a:pPr indent="-38100" lvl="0" marL="171450" rtl="0" algn="l">
              <a:lnSpc>
                <a:spcPct val="90000"/>
              </a:lnSpc>
              <a:spcBef>
                <a:spcPts val="750"/>
              </a:spcBef>
              <a:spcAft>
                <a:spcPts val="0"/>
              </a:spcAft>
              <a:buClr>
                <a:schemeClr val="lt1"/>
              </a:buClr>
              <a:buSzPts val="2100"/>
              <a:buNone/>
            </a:pPr>
            <a:r>
              <a:t/>
            </a:r>
            <a:endParaRPr>
              <a:solidFill>
                <a:schemeClr val="dk1"/>
              </a:solidFill>
            </a:endParaRPr>
          </a:p>
        </p:txBody>
      </p:sp>
      <p:pic>
        <p:nvPicPr>
          <p:cNvPr id="279" name="Google Shape;279;p13"/>
          <p:cNvPicPr preferRelativeResize="0"/>
          <p:nvPr/>
        </p:nvPicPr>
        <p:blipFill rotWithShape="1">
          <a:blip r:embed="rId3">
            <a:alphaModFix/>
          </a:blip>
          <a:srcRect b="0" l="0" r="0" t="0"/>
          <a:stretch/>
        </p:blipFill>
        <p:spPr>
          <a:xfrm>
            <a:off x="8152208" y="4035535"/>
            <a:ext cx="889454" cy="731728"/>
          </a:xfrm>
          <a:prstGeom prst="rect">
            <a:avLst/>
          </a:prstGeom>
          <a:noFill/>
          <a:ln>
            <a:noFill/>
          </a:ln>
        </p:spPr>
      </p:pic>
      <p:pic>
        <p:nvPicPr>
          <p:cNvPr id="280" name="Google Shape;280;p13"/>
          <p:cNvPicPr preferRelativeResize="0"/>
          <p:nvPr/>
        </p:nvPicPr>
        <p:blipFill rotWithShape="1">
          <a:blip r:embed="rId4">
            <a:alphaModFix/>
          </a:blip>
          <a:srcRect b="0" l="0" r="0" t="0"/>
          <a:stretch/>
        </p:blipFill>
        <p:spPr>
          <a:xfrm>
            <a:off x="102338" y="487128"/>
            <a:ext cx="3238391" cy="4417057"/>
          </a:xfrm>
          <a:prstGeom prst="rect">
            <a:avLst/>
          </a:prstGeom>
          <a:noFill/>
          <a:ln>
            <a:noFill/>
          </a:ln>
        </p:spPr>
      </p:pic>
      <p:pic>
        <p:nvPicPr>
          <p:cNvPr id="281" name="Google Shape;281;p13"/>
          <p:cNvPicPr preferRelativeResize="0"/>
          <p:nvPr/>
        </p:nvPicPr>
        <p:blipFill rotWithShape="1">
          <a:blip r:embed="rId5">
            <a:alphaModFix/>
          </a:blip>
          <a:srcRect b="0" l="0" r="0" t="0"/>
          <a:stretch/>
        </p:blipFill>
        <p:spPr>
          <a:xfrm>
            <a:off x="3443067" y="500435"/>
            <a:ext cx="4180559" cy="1724306"/>
          </a:xfrm>
          <a:prstGeom prst="rect">
            <a:avLst/>
          </a:prstGeom>
          <a:noFill/>
          <a:ln cap="flat" cmpd="sng" w="9525">
            <a:solidFill>
              <a:schemeClr val="dk1"/>
            </a:solidFill>
            <a:prstDash val="solid"/>
            <a:round/>
            <a:headEnd len="sm" w="sm" type="none"/>
            <a:tailEnd len="sm" w="sm" type="none"/>
          </a:ln>
        </p:spPr>
      </p:pic>
      <p:pic>
        <p:nvPicPr>
          <p:cNvPr id="282" name="Google Shape;282;p13"/>
          <p:cNvPicPr preferRelativeResize="0"/>
          <p:nvPr/>
        </p:nvPicPr>
        <p:blipFill rotWithShape="1">
          <a:blip r:embed="rId6">
            <a:alphaModFix/>
          </a:blip>
          <a:srcRect b="0" l="0" r="0" t="0"/>
          <a:stretch/>
        </p:blipFill>
        <p:spPr>
          <a:xfrm>
            <a:off x="5308412" y="2274795"/>
            <a:ext cx="2299075" cy="1724306"/>
          </a:xfrm>
          <a:prstGeom prst="rect">
            <a:avLst/>
          </a:prstGeom>
          <a:noFill/>
          <a:ln>
            <a:noFill/>
          </a:ln>
        </p:spPr>
      </p:pic>
      <p:pic>
        <p:nvPicPr>
          <p:cNvPr id="283" name="Google Shape;283;p13"/>
          <p:cNvPicPr preferRelativeResize="0"/>
          <p:nvPr/>
        </p:nvPicPr>
        <p:blipFill rotWithShape="1">
          <a:blip r:embed="rId7">
            <a:alphaModFix/>
          </a:blip>
          <a:srcRect b="0" l="0" r="0" t="0"/>
          <a:stretch/>
        </p:blipFill>
        <p:spPr>
          <a:xfrm>
            <a:off x="3401219" y="2283581"/>
            <a:ext cx="1857527" cy="2620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4"/>
          <p:cNvSpPr txBox="1"/>
          <p:nvPr>
            <p:ph idx="1" type="subTitle"/>
          </p:nvPr>
        </p:nvSpPr>
        <p:spPr>
          <a:xfrm>
            <a:off x="790293" y="1820964"/>
            <a:ext cx="6858000" cy="124182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800"/>
              <a:buNone/>
            </a:pPr>
            <a:r>
              <a:t/>
            </a:r>
            <a:endParaRPr/>
          </a:p>
        </p:txBody>
      </p:sp>
      <p:sp>
        <p:nvSpPr>
          <p:cNvPr id="290" name="Google Shape;290;p14"/>
          <p:cNvSpPr/>
          <p:nvPr/>
        </p:nvSpPr>
        <p:spPr>
          <a:xfrm>
            <a:off x="794084" y="1825728"/>
            <a:ext cx="1058778" cy="1311443"/>
          </a:xfrm>
          <a:prstGeom prst="homePlate">
            <a:avLst>
              <a:gd fmla="val 64634"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350">
                <a:solidFill>
                  <a:schemeClr val="dk1"/>
                </a:solidFill>
                <a:latin typeface="Calibri"/>
                <a:ea typeface="Calibri"/>
                <a:cs typeface="Calibri"/>
                <a:sym typeface="Calibri"/>
              </a:rPr>
              <a:t>Que </a:t>
            </a:r>
            <a:endParaRPr/>
          </a:p>
        </p:txBody>
      </p:sp>
      <p:sp>
        <p:nvSpPr>
          <p:cNvPr id="291" name="Google Shape;291;p14"/>
          <p:cNvSpPr/>
          <p:nvPr/>
        </p:nvSpPr>
        <p:spPr>
          <a:xfrm>
            <a:off x="1323475" y="1825728"/>
            <a:ext cx="1822784" cy="1311443"/>
          </a:xfrm>
          <a:prstGeom prst="chevron">
            <a:avLst>
              <a:gd fmla="val 50000" name="adj"/>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Registration </a:t>
            </a:r>
            <a:endParaRPr/>
          </a:p>
        </p:txBody>
      </p:sp>
      <p:sp>
        <p:nvSpPr>
          <p:cNvPr id="292" name="Google Shape;292;p14"/>
          <p:cNvSpPr/>
          <p:nvPr/>
        </p:nvSpPr>
        <p:spPr>
          <a:xfrm>
            <a:off x="2586792" y="1825728"/>
            <a:ext cx="1804736" cy="1311443"/>
          </a:xfrm>
          <a:prstGeom prst="chevron">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Screening of TB </a:t>
            </a:r>
            <a:endParaRPr/>
          </a:p>
        </p:txBody>
      </p:sp>
      <p:sp>
        <p:nvSpPr>
          <p:cNvPr id="293" name="Google Shape;293;p14"/>
          <p:cNvSpPr/>
          <p:nvPr/>
        </p:nvSpPr>
        <p:spPr>
          <a:xfrm>
            <a:off x="3874171" y="1825728"/>
            <a:ext cx="1804736" cy="1311443"/>
          </a:xfrm>
          <a:prstGeom prst="chevron">
            <a:avLst>
              <a:gd fmla="val 50000" name="adj"/>
            </a:avLst>
          </a:prstGeom>
          <a:solidFill>
            <a:schemeClr val="accent3"/>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X-ray Screening </a:t>
            </a:r>
            <a:endParaRPr/>
          </a:p>
        </p:txBody>
      </p:sp>
      <p:sp>
        <p:nvSpPr>
          <p:cNvPr id="294" name="Google Shape;294;p14"/>
          <p:cNvSpPr/>
          <p:nvPr/>
        </p:nvSpPr>
        <p:spPr>
          <a:xfrm>
            <a:off x="5149519" y="1825728"/>
            <a:ext cx="1804736" cy="1311443"/>
          </a:xfrm>
          <a:prstGeom prst="chevron">
            <a:avLst>
              <a:gd fmla="val 50000" name="adj"/>
            </a:avLst>
          </a:prstGeom>
          <a:solidFill>
            <a:schemeClr val="accent4"/>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Preparing for other tests </a:t>
            </a:r>
            <a:endParaRPr/>
          </a:p>
        </p:txBody>
      </p:sp>
      <p:sp>
        <p:nvSpPr>
          <p:cNvPr id="295" name="Google Shape;295;p14"/>
          <p:cNvSpPr/>
          <p:nvPr/>
        </p:nvSpPr>
        <p:spPr>
          <a:xfrm>
            <a:off x="6424867" y="1825728"/>
            <a:ext cx="1804736" cy="1311443"/>
          </a:xfrm>
          <a:prstGeom prst="chevron">
            <a:avLst>
              <a:gd fmla="val 50000" name="adj"/>
            </a:avLst>
          </a:prstGeom>
          <a:solidFill>
            <a:schemeClr val="accent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1350">
                <a:solidFill>
                  <a:srgbClr val="FFFFFF"/>
                </a:solidFill>
                <a:latin typeface="Calibri"/>
                <a:ea typeface="Calibri"/>
                <a:cs typeface="Calibri"/>
                <a:sym typeface="Calibri"/>
              </a:rPr>
              <a:t>NTEP Tests </a:t>
            </a:r>
            <a:endParaRPr/>
          </a:p>
        </p:txBody>
      </p:sp>
      <p:cxnSp>
        <p:nvCxnSpPr>
          <p:cNvPr id="296" name="Google Shape;296;p14"/>
          <p:cNvCxnSpPr/>
          <p:nvPr/>
        </p:nvCxnSpPr>
        <p:spPr>
          <a:xfrm>
            <a:off x="2021305" y="3130802"/>
            <a:ext cx="0" cy="621991"/>
          </a:xfrm>
          <a:prstGeom prst="straightConnector1">
            <a:avLst/>
          </a:prstGeom>
          <a:noFill/>
          <a:ln cap="flat" cmpd="sng" w="9525">
            <a:solidFill>
              <a:srgbClr val="FF0000"/>
            </a:solidFill>
            <a:prstDash val="solid"/>
            <a:miter lim="800000"/>
            <a:headEnd len="sm" w="sm" type="none"/>
            <a:tailEnd len="sm" w="sm" type="none"/>
          </a:ln>
        </p:spPr>
      </p:cxnSp>
      <p:cxnSp>
        <p:nvCxnSpPr>
          <p:cNvPr id="297" name="Google Shape;297;p14"/>
          <p:cNvCxnSpPr/>
          <p:nvPr/>
        </p:nvCxnSpPr>
        <p:spPr>
          <a:xfrm>
            <a:off x="3316036" y="1358765"/>
            <a:ext cx="0" cy="594000"/>
          </a:xfrm>
          <a:prstGeom prst="straightConnector1">
            <a:avLst/>
          </a:prstGeom>
          <a:noFill/>
          <a:ln cap="flat" cmpd="sng" w="9525">
            <a:solidFill>
              <a:srgbClr val="FF0000"/>
            </a:solidFill>
            <a:prstDash val="solid"/>
            <a:miter lim="800000"/>
            <a:headEnd len="sm" w="sm" type="none"/>
            <a:tailEnd len="sm" w="sm" type="none"/>
          </a:ln>
        </p:spPr>
      </p:cxnSp>
      <p:cxnSp>
        <p:nvCxnSpPr>
          <p:cNvPr id="298" name="Google Shape;298;p14"/>
          <p:cNvCxnSpPr/>
          <p:nvPr/>
        </p:nvCxnSpPr>
        <p:spPr>
          <a:xfrm>
            <a:off x="4572668" y="3137171"/>
            <a:ext cx="0" cy="594000"/>
          </a:xfrm>
          <a:prstGeom prst="straightConnector1">
            <a:avLst/>
          </a:prstGeom>
          <a:noFill/>
          <a:ln cap="flat" cmpd="sng" w="9525">
            <a:solidFill>
              <a:srgbClr val="FF0000"/>
            </a:solidFill>
            <a:prstDash val="solid"/>
            <a:miter lim="800000"/>
            <a:headEnd len="sm" w="sm" type="none"/>
            <a:tailEnd len="sm" w="sm" type="none"/>
          </a:ln>
        </p:spPr>
      </p:cxnSp>
      <p:cxnSp>
        <p:nvCxnSpPr>
          <p:cNvPr id="299" name="Google Shape;299;p14"/>
          <p:cNvCxnSpPr/>
          <p:nvPr/>
        </p:nvCxnSpPr>
        <p:spPr>
          <a:xfrm>
            <a:off x="5829299" y="1358765"/>
            <a:ext cx="0" cy="628670"/>
          </a:xfrm>
          <a:prstGeom prst="straightConnector1">
            <a:avLst/>
          </a:prstGeom>
          <a:noFill/>
          <a:ln cap="flat" cmpd="sng" w="9525">
            <a:solidFill>
              <a:srgbClr val="FF0000"/>
            </a:solidFill>
            <a:prstDash val="solid"/>
            <a:miter lim="800000"/>
            <a:headEnd len="sm" w="sm" type="none"/>
            <a:tailEnd len="sm" w="sm" type="none"/>
          </a:ln>
        </p:spPr>
      </p:cxnSp>
      <p:cxnSp>
        <p:nvCxnSpPr>
          <p:cNvPr id="300" name="Google Shape;300;p14"/>
          <p:cNvCxnSpPr/>
          <p:nvPr/>
        </p:nvCxnSpPr>
        <p:spPr>
          <a:xfrm>
            <a:off x="7042486" y="3105374"/>
            <a:ext cx="0" cy="594000"/>
          </a:xfrm>
          <a:prstGeom prst="straightConnector1">
            <a:avLst/>
          </a:prstGeom>
          <a:noFill/>
          <a:ln cap="flat" cmpd="sng" w="9525">
            <a:solidFill>
              <a:srgbClr val="FF0000"/>
            </a:solidFill>
            <a:prstDash val="solid"/>
            <a:miter lim="800000"/>
            <a:headEnd len="sm" w="sm" type="none"/>
            <a:tailEnd len="sm" w="sm" type="none"/>
          </a:ln>
        </p:spPr>
      </p:cxnSp>
      <p:cxnSp>
        <p:nvCxnSpPr>
          <p:cNvPr id="301" name="Google Shape;301;p14"/>
          <p:cNvCxnSpPr/>
          <p:nvPr/>
        </p:nvCxnSpPr>
        <p:spPr>
          <a:xfrm>
            <a:off x="986589" y="1690435"/>
            <a:ext cx="0" cy="594000"/>
          </a:xfrm>
          <a:prstGeom prst="straightConnector1">
            <a:avLst/>
          </a:prstGeom>
          <a:noFill/>
          <a:ln cap="flat" cmpd="sng" w="9525">
            <a:solidFill>
              <a:schemeClr val="lt2"/>
            </a:solidFill>
            <a:prstDash val="solid"/>
            <a:miter lim="800000"/>
            <a:headEnd len="sm" w="sm" type="none"/>
            <a:tailEnd len="sm" w="sm" type="none"/>
          </a:ln>
        </p:spPr>
      </p:cxnSp>
      <p:sp>
        <p:nvSpPr>
          <p:cNvPr id="302" name="Google Shape;302;p14"/>
          <p:cNvSpPr txBox="1"/>
          <p:nvPr/>
        </p:nvSpPr>
        <p:spPr>
          <a:xfrm>
            <a:off x="1367262" y="3724802"/>
            <a:ext cx="226243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Demographics, co-morbidities, weight and hypertension checked</a:t>
            </a:r>
            <a:endParaRPr/>
          </a:p>
          <a:p>
            <a:pPr indent="0" lvl="0" marL="0" marR="0" rtl="0" algn="l">
              <a:spcBef>
                <a:spcPts val="0"/>
              </a:spcBef>
              <a:spcAft>
                <a:spcPts val="0"/>
              </a:spcAft>
              <a:buNone/>
            </a:pPr>
            <a:r>
              <a:rPr lang="en-US" sz="1200">
                <a:solidFill>
                  <a:srgbClr val="000000"/>
                </a:solidFill>
                <a:latin typeface="Calibri"/>
                <a:ea typeface="Calibri"/>
                <a:cs typeface="Calibri"/>
                <a:sym typeface="Calibri"/>
              </a:rPr>
              <a:t>Done by Project staff or Local Health staff </a:t>
            </a:r>
            <a:endParaRPr/>
          </a:p>
        </p:txBody>
      </p:sp>
      <p:sp>
        <p:nvSpPr>
          <p:cNvPr id="303" name="Google Shape;303;p14"/>
          <p:cNvSpPr txBox="1"/>
          <p:nvPr/>
        </p:nvSpPr>
        <p:spPr>
          <a:xfrm>
            <a:off x="3944693" y="3724802"/>
            <a:ext cx="226243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Undergoes X-ray, medical officer if present reads the X-ray and X-rays  with lesions are separated for counselling</a:t>
            </a:r>
            <a:endParaRPr/>
          </a:p>
        </p:txBody>
      </p:sp>
      <p:sp>
        <p:nvSpPr>
          <p:cNvPr id="304" name="Google Shape;304;p14"/>
          <p:cNvSpPr txBox="1"/>
          <p:nvPr/>
        </p:nvSpPr>
        <p:spPr>
          <a:xfrm>
            <a:off x="6424867" y="3752793"/>
            <a:ext cx="226243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Undergoes as per the NTP algorithm. Project staff help </a:t>
            </a:r>
            <a:endParaRPr/>
          </a:p>
        </p:txBody>
      </p:sp>
      <p:sp>
        <p:nvSpPr>
          <p:cNvPr id="305" name="Google Shape;305;p14"/>
          <p:cNvSpPr txBox="1"/>
          <p:nvPr/>
        </p:nvSpPr>
        <p:spPr>
          <a:xfrm>
            <a:off x="435180" y="897101"/>
            <a:ext cx="2262430" cy="461665"/>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Awareness about TB by project staff and stakeholders  </a:t>
            </a:r>
            <a:endParaRPr/>
          </a:p>
        </p:txBody>
      </p:sp>
      <p:sp>
        <p:nvSpPr>
          <p:cNvPr id="306" name="Google Shape;306;p14"/>
          <p:cNvSpPr txBox="1"/>
          <p:nvPr/>
        </p:nvSpPr>
        <p:spPr>
          <a:xfrm>
            <a:off x="2714131" y="712434"/>
            <a:ext cx="2262430" cy="646331"/>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Meets ANM or Doctor and shares the health concerns. Brief about  the X-ray and purpose of taking it </a:t>
            </a:r>
            <a:endParaRPr/>
          </a:p>
        </p:txBody>
      </p:sp>
      <p:sp>
        <p:nvSpPr>
          <p:cNvPr id="307" name="Google Shape;307;p14"/>
          <p:cNvSpPr txBox="1"/>
          <p:nvPr/>
        </p:nvSpPr>
        <p:spPr>
          <a:xfrm>
            <a:off x="5252794" y="527768"/>
            <a:ext cx="2262430" cy="83099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PTS with X-ray lesions are counselled about probable TB and prepare for confirmatory tests as per NTP guidelines </a:t>
            </a:r>
            <a:endParaRPr/>
          </a:p>
        </p:txBody>
      </p:sp>
      <p:sp>
        <p:nvSpPr>
          <p:cNvPr id="308" name="Google Shape;308;p14"/>
          <p:cNvSpPr txBox="1"/>
          <p:nvPr/>
        </p:nvSpPr>
        <p:spPr>
          <a:xfrm>
            <a:off x="192715" y="52076"/>
            <a:ext cx="7886700" cy="575245"/>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000"/>
              <a:buFont typeface="Calibri"/>
              <a:buNone/>
            </a:pPr>
            <a:r>
              <a:rPr lang="en-US" sz="3000">
                <a:solidFill>
                  <a:srgbClr val="FF0000"/>
                </a:solidFill>
                <a:latin typeface="Calibri"/>
                <a:ea typeface="Calibri"/>
                <a:cs typeface="Calibri"/>
                <a:sym typeface="Calibri"/>
              </a:rPr>
              <a:t>Screening Algorithm-1   </a:t>
            </a:r>
            <a:endParaRPr/>
          </a:p>
        </p:txBody>
      </p:sp>
      <p:cxnSp>
        <p:nvCxnSpPr>
          <p:cNvPr id="309" name="Google Shape;309;p14"/>
          <p:cNvCxnSpPr/>
          <p:nvPr/>
        </p:nvCxnSpPr>
        <p:spPr>
          <a:xfrm>
            <a:off x="1013325" y="1258500"/>
            <a:ext cx="0" cy="594000"/>
          </a:xfrm>
          <a:prstGeom prst="straightConnector1">
            <a:avLst/>
          </a:prstGeom>
          <a:noFill/>
          <a:ln cap="flat" cmpd="sng" w="9525">
            <a:solidFill>
              <a:srgbClr val="FF0000"/>
            </a:solidFill>
            <a:prstDash val="solid"/>
            <a:miter lim="800000"/>
            <a:headEnd len="sm" w="sm" type="none"/>
            <a:tailEnd len="sm" w="sm" type="none"/>
          </a:ln>
        </p:spPr>
      </p:cxnSp>
      <p:pic>
        <p:nvPicPr>
          <p:cNvPr id="310" name="Google Shape;310;p14"/>
          <p:cNvPicPr preferRelativeResize="0"/>
          <p:nvPr/>
        </p:nvPicPr>
        <p:blipFill rotWithShape="1">
          <a:blip r:embed="rId3">
            <a:alphaModFix/>
          </a:blip>
          <a:srcRect b="0" l="0" r="0" t="0"/>
          <a:stretch/>
        </p:blipFill>
        <p:spPr>
          <a:xfrm>
            <a:off x="8079415" y="4098352"/>
            <a:ext cx="889454" cy="731728"/>
          </a:xfrm>
          <a:prstGeom prst="rect">
            <a:avLst/>
          </a:prstGeom>
          <a:noFill/>
          <a:ln>
            <a:noFill/>
          </a:ln>
        </p:spPr>
      </p:pic>
      <p:sp>
        <p:nvSpPr>
          <p:cNvPr id="311" name="Google Shape;311;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
        <p:nvSpPr>
          <p:cNvPr id="312" name="Google Shape;312;p14"/>
          <p:cNvSpPr/>
          <p:nvPr/>
        </p:nvSpPr>
        <p:spPr>
          <a:xfrm>
            <a:off x="3792634" y="3445290"/>
            <a:ext cx="2502717" cy="1384790"/>
          </a:xfrm>
          <a:prstGeom prst="ellipse">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5"/>
          <p:cNvSpPr txBox="1"/>
          <p:nvPr>
            <p:ph type="title"/>
          </p:nvPr>
        </p:nvSpPr>
        <p:spPr>
          <a:xfrm>
            <a:off x="73846" y="102393"/>
            <a:ext cx="7886700" cy="45562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Calibri"/>
              <a:buNone/>
            </a:pPr>
            <a:br>
              <a:rPr lang="en-US">
                <a:solidFill>
                  <a:srgbClr val="FF0000"/>
                </a:solidFill>
              </a:rPr>
            </a:br>
            <a:r>
              <a:rPr lang="en-US">
                <a:solidFill>
                  <a:srgbClr val="FF0000"/>
                </a:solidFill>
              </a:rPr>
              <a:t>Screening Algorithm-2 </a:t>
            </a:r>
            <a:br>
              <a:rPr lang="en-US">
                <a:solidFill>
                  <a:srgbClr val="FF0000"/>
                </a:solidFill>
              </a:rPr>
            </a:br>
            <a:endParaRPr/>
          </a:p>
        </p:txBody>
      </p:sp>
      <p:sp>
        <p:nvSpPr>
          <p:cNvPr id="318" name="Google Shape;318;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cxnSp>
        <p:nvCxnSpPr>
          <p:cNvPr id="319" name="Google Shape;319;p15"/>
          <p:cNvCxnSpPr/>
          <p:nvPr/>
        </p:nvCxnSpPr>
        <p:spPr>
          <a:xfrm>
            <a:off x="5753517" y="2450385"/>
            <a:ext cx="446944" cy="0"/>
          </a:xfrm>
          <a:prstGeom prst="straightConnector1">
            <a:avLst/>
          </a:prstGeom>
          <a:noFill/>
          <a:ln cap="flat" cmpd="sng" w="9525">
            <a:solidFill>
              <a:schemeClr val="accent1"/>
            </a:solidFill>
            <a:prstDash val="solid"/>
            <a:miter lim="800000"/>
            <a:headEnd len="sm" w="sm" type="none"/>
            <a:tailEnd len="med" w="med" type="triangle"/>
          </a:ln>
        </p:spPr>
      </p:cxnSp>
      <p:sp>
        <p:nvSpPr>
          <p:cNvPr id="320" name="Google Shape;320;p15"/>
          <p:cNvSpPr/>
          <p:nvPr/>
        </p:nvSpPr>
        <p:spPr>
          <a:xfrm>
            <a:off x="5428834" y="3135450"/>
            <a:ext cx="1181517"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Clinically Confirmed by MO </a:t>
            </a:r>
            <a:endParaRPr/>
          </a:p>
        </p:txBody>
      </p:sp>
      <p:cxnSp>
        <p:nvCxnSpPr>
          <p:cNvPr id="321" name="Google Shape;321;p15"/>
          <p:cNvCxnSpPr/>
          <p:nvPr/>
        </p:nvCxnSpPr>
        <p:spPr>
          <a:xfrm>
            <a:off x="5958275" y="4065734"/>
            <a:ext cx="0" cy="317952"/>
          </a:xfrm>
          <a:prstGeom prst="straightConnector1">
            <a:avLst/>
          </a:prstGeom>
          <a:noFill/>
          <a:ln cap="flat" cmpd="sng" w="9525">
            <a:solidFill>
              <a:schemeClr val="accent1"/>
            </a:solidFill>
            <a:prstDash val="solid"/>
            <a:miter lim="800000"/>
            <a:headEnd len="sm" w="sm" type="none"/>
            <a:tailEnd len="med" w="med" type="triangle"/>
          </a:ln>
        </p:spPr>
      </p:cxnSp>
      <p:grpSp>
        <p:nvGrpSpPr>
          <p:cNvPr id="322" name="Google Shape;322;p15"/>
          <p:cNvGrpSpPr/>
          <p:nvPr/>
        </p:nvGrpSpPr>
        <p:grpSpPr>
          <a:xfrm>
            <a:off x="270030" y="393277"/>
            <a:ext cx="7892047" cy="4568497"/>
            <a:chOff x="1090987" y="472610"/>
            <a:chExt cx="7892047" cy="4568497"/>
          </a:xfrm>
        </p:grpSpPr>
        <p:sp>
          <p:nvSpPr>
            <p:cNvPr id="323" name="Google Shape;323;p15"/>
            <p:cNvSpPr/>
            <p:nvPr/>
          </p:nvSpPr>
          <p:spPr>
            <a:xfrm>
              <a:off x="1090987" y="863029"/>
              <a:ext cx="914400" cy="9144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NTEP </a:t>
              </a:r>
              <a:br>
                <a:rPr lang="en-US" sz="1800">
                  <a:solidFill>
                    <a:schemeClr val="accent1"/>
                  </a:solidFill>
                  <a:latin typeface="Calibri"/>
                  <a:ea typeface="Calibri"/>
                  <a:cs typeface="Calibri"/>
                  <a:sym typeface="Calibri"/>
                </a:rPr>
              </a:br>
              <a:r>
                <a:rPr lang="en-US" sz="1800">
                  <a:solidFill>
                    <a:schemeClr val="accent1"/>
                  </a:solidFill>
                  <a:latin typeface="Calibri"/>
                  <a:ea typeface="Calibri"/>
                  <a:cs typeface="Calibri"/>
                  <a:sym typeface="Calibri"/>
                </a:rPr>
                <a:t>testing facility </a:t>
              </a:r>
              <a:endParaRPr/>
            </a:p>
          </p:txBody>
        </p:sp>
        <p:cxnSp>
          <p:nvCxnSpPr>
            <p:cNvPr id="324" name="Google Shape;324;p15"/>
            <p:cNvCxnSpPr/>
            <p:nvPr/>
          </p:nvCxnSpPr>
          <p:spPr>
            <a:xfrm>
              <a:off x="2095928" y="1448656"/>
              <a:ext cx="760288" cy="0"/>
            </a:xfrm>
            <a:prstGeom prst="straightConnector1">
              <a:avLst/>
            </a:prstGeom>
            <a:noFill/>
            <a:ln cap="flat" cmpd="sng" w="9525">
              <a:solidFill>
                <a:schemeClr val="accent1"/>
              </a:solidFill>
              <a:prstDash val="solid"/>
              <a:miter lim="800000"/>
              <a:headEnd len="sm" w="sm" type="none"/>
              <a:tailEnd len="med" w="med" type="triangle"/>
            </a:ln>
          </p:spPr>
        </p:cxnSp>
        <p:sp>
          <p:nvSpPr>
            <p:cNvPr id="325" name="Google Shape;325;p15"/>
            <p:cNvSpPr/>
            <p:nvPr/>
          </p:nvSpPr>
          <p:spPr>
            <a:xfrm>
              <a:off x="2928135" y="915256"/>
              <a:ext cx="1089061" cy="914400"/>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TrueNaat / CBNAAT </a:t>
              </a:r>
              <a:endParaRPr/>
            </a:p>
            <a:p>
              <a:pPr indent="0" lvl="0" marL="0" marR="0" rtl="0" algn="ctr">
                <a:spcBef>
                  <a:spcPts val="0"/>
                </a:spcBef>
                <a:spcAft>
                  <a:spcPts val="0"/>
                </a:spcAft>
                <a:buNone/>
              </a:pPr>
              <a:r>
                <a:rPr lang="en-US" sz="1800">
                  <a:solidFill>
                    <a:schemeClr val="accent1"/>
                  </a:solidFill>
                  <a:latin typeface="Calibri"/>
                  <a:ea typeface="Calibri"/>
                  <a:cs typeface="Calibri"/>
                  <a:sym typeface="Calibri"/>
                </a:rPr>
                <a:t>Test</a:t>
              </a:r>
              <a:endParaRPr/>
            </a:p>
          </p:txBody>
        </p:sp>
        <p:cxnSp>
          <p:nvCxnSpPr>
            <p:cNvPr id="326" name="Google Shape;326;p15"/>
            <p:cNvCxnSpPr/>
            <p:nvPr/>
          </p:nvCxnSpPr>
          <p:spPr>
            <a:xfrm>
              <a:off x="3481227" y="1829656"/>
              <a:ext cx="0" cy="349322"/>
            </a:xfrm>
            <a:prstGeom prst="straightConnector1">
              <a:avLst/>
            </a:prstGeom>
            <a:noFill/>
            <a:ln cap="flat" cmpd="sng" w="9525">
              <a:solidFill>
                <a:schemeClr val="accent1"/>
              </a:solidFill>
              <a:prstDash val="solid"/>
              <a:miter lim="800000"/>
              <a:headEnd len="sm" w="sm" type="none"/>
              <a:tailEnd len="med" w="med" type="triangle"/>
            </a:ln>
          </p:spPr>
        </p:cxnSp>
        <p:sp>
          <p:nvSpPr>
            <p:cNvPr id="327" name="Google Shape;327;p15"/>
            <p:cNvSpPr/>
            <p:nvPr/>
          </p:nvSpPr>
          <p:spPr>
            <a:xfrm>
              <a:off x="2943539" y="2220319"/>
              <a:ext cx="1181517"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MTB detected</a:t>
              </a:r>
              <a:endParaRPr/>
            </a:p>
          </p:txBody>
        </p:sp>
        <p:sp>
          <p:nvSpPr>
            <p:cNvPr id="328" name="Google Shape;328;p15"/>
            <p:cNvSpPr/>
            <p:nvPr/>
          </p:nvSpPr>
          <p:spPr>
            <a:xfrm>
              <a:off x="2652431" y="3382464"/>
              <a:ext cx="1787704"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Bacteriologically Confirmed </a:t>
              </a:r>
              <a:endParaRPr/>
            </a:p>
          </p:txBody>
        </p:sp>
        <p:cxnSp>
          <p:nvCxnSpPr>
            <p:cNvPr id="329" name="Google Shape;329;p15"/>
            <p:cNvCxnSpPr/>
            <p:nvPr/>
          </p:nvCxnSpPr>
          <p:spPr>
            <a:xfrm>
              <a:off x="3546283" y="3078638"/>
              <a:ext cx="0" cy="317952"/>
            </a:xfrm>
            <a:prstGeom prst="straightConnector1">
              <a:avLst/>
            </a:prstGeom>
            <a:noFill/>
            <a:ln cap="flat" cmpd="sng" w="9525">
              <a:solidFill>
                <a:schemeClr val="accent1"/>
              </a:solidFill>
              <a:prstDash val="solid"/>
              <a:miter lim="800000"/>
              <a:headEnd len="sm" w="sm" type="none"/>
              <a:tailEnd len="med" w="med" type="triangle"/>
            </a:ln>
          </p:spPr>
        </p:cxnSp>
        <p:sp>
          <p:nvSpPr>
            <p:cNvPr id="330" name="Google Shape;330;p15"/>
            <p:cNvSpPr/>
            <p:nvPr/>
          </p:nvSpPr>
          <p:spPr>
            <a:xfrm>
              <a:off x="3205538" y="4486946"/>
              <a:ext cx="3708970" cy="554161"/>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Treatment Initiated </a:t>
              </a:r>
              <a:endParaRPr/>
            </a:p>
          </p:txBody>
        </p:sp>
        <p:cxnSp>
          <p:nvCxnSpPr>
            <p:cNvPr id="331" name="Google Shape;331;p15"/>
            <p:cNvCxnSpPr/>
            <p:nvPr/>
          </p:nvCxnSpPr>
          <p:spPr>
            <a:xfrm>
              <a:off x="4017196" y="4193020"/>
              <a:ext cx="0" cy="317952"/>
            </a:xfrm>
            <a:prstGeom prst="straightConnector1">
              <a:avLst/>
            </a:prstGeom>
            <a:noFill/>
            <a:ln cap="flat" cmpd="sng" w="9525">
              <a:solidFill>
                <a:schemeClr val="accent1"/>
              </a:solidFill>
              <a:prstDash val="solid"/>
              <a:miter lim="800000"/>
              <a:headEnd len="sm" w="sm" type="none"/>
              <a:tailEnd len="med" w="med" type="triangle"/>
            </a:ln>
          </p:spPr>
        </p:cxnSp>
        <p:cxnSp>
          <p:nvCxnSpPr>
            <p:cNvPr id="332" name="Google Shape;332;p15"/>
            <p:cNvCxnSpPr/>
            <p:nvPr/>
          </p:nvCxnSpPr>
          <p:spPr>
            <a:xfrm>
              <a:off x="4125056" y="2422988"/>
              <a:ext cx="446944" cy="0"/>
            </a:xfrm>
            <a:prstGeom prst="straightConnector1">
              <a:avLst/>
            </a:prstGeom>
            <a:noFill/>
            <a:ln cap="flat" cmpd="sng" w="9525">
              <a:solidFill>
                <a:schemeClr val="accent1"/>
              </a:solidFill>
              <a:prstDash val="solid"/>
              <a:miter lim="800000"/>
              <a:headEnd len="sm" w="sm" type="none"/>
              <a:tailEnd len="med" w="med" type="triangle"/>
            </a:ln>
          </p:spPr>
        </p:cxnSp>
        <p:sp>
          <p:nvSpPr>
            <p:cNvPr id="333" name="Google Shape;333;p15"/>
            <p:cNvSpPr/>
            <p:nvPr/>
          </p:nvSpPr>
          <p:spPr>
            <a:xfrm>
              <a:off x="4572000" y="2113257"/>
              <a:ext cx="1181517"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MTB Not detected </a:t>
              </a:r>
              <a:endParaRPr/>
            </a:p>
          </p:txBody>
        </p:sp>
        <p:sp>
          <p:nvSpPr>
            <p:cNvPr id="334" name="Google Shape;334;p15"/>
            <p:cNvSpPr/>
            <p:nvPr/>
          </p:nvSpPr>
          <p:spPr>
            <a:xfrm>
              <a:off x="6200461" y="2076147"/>
              <a:ext cx="1181517"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Symptoms persist </a:t>
              </a:r>
              <a:endParaRPr/>
            </a:p>
          </p:txBody>
        </p:sp>
        <p:cxnSp>
          <p:nvCxnSpPr>
            <p:cNvPr id="335" name="Google Shape;335;p15"/>
            <p:cNvCxnSpPr>
              <a:stCxn id="334" idx="2"/>
            </p:cNvCxnSpPr>
            <p:nvPr/>
          </p:nvCxnSpPr>
          <p:spPr>
            <a:xfrm>
              <a:off x="6791220" y="2934466"/>
              <a:ext cx="0" cy="251400"/>
            </a:xfrm>
            <a:prstGeom prst="straightConnector1">
              <a:avLst/>
            </a:prstGeom>
            <a:noFill/>
            <a:ln cap="flat" cmpd="sng" w="9525">
              <a:solidFill>
                <a:schemeClr val="accent1"/>
              </a:solidFill>
              <a:prstDash val="solid"/>
              <a:miter lim="800000"/>
              <a:headEnd len="sm" w="sm" type="none"/>
              <a:tailEnd len="med" w="med" type="triangle"/>
            </a:ln>
          </p:spPr>
        </p:cxnSp>
        <p:cxnSp>
          <p:nvCxnSpPr>
            <p:cNvPr id="336" name="Google Shape;336;p15"/>
            <p:cNvCxnSpPr/>
            <p:nvPr/>
          </p:nvCxnSpPr>
          <p:spPr>
            <a:xfrm flipH="1" rot="10800000">
              <a:off x="5753517" y="1788625"/>
              <a:ext cx="530849" cy="298718"/>
            </a:xfrm>
            <a:prstGeom prst="straightConnector1">
              <a:avLst/>
            </a:prstGeom>
            <a:noFill/>
            <a:ln cap="flat" cmpd="sng" w="9525">
              <a:solidFill>
                <a:schemeClr val="accent1"/>
              </a:solidFill>
              <a:prstDash val="solid"/>
              <a:miter lim="800000"/>
              <a:headEnd len="sm" w="sm" type="none"/>
              <a:tailEnd len="med" w="med" type="triangle"/>
            </a:ln>
          </p:spPr>
        </p:cxnSp>
        <p:sp>
          <p:nvSpPr>
            <p:cNvPr id="337" name="Google Shape;337;p15"/>
            <p:cNvSpPr/>
            <p:nvPr/>
          </p:nvSpPr>
          <p:spPr>
            <a:xfrm>
              <a:off x="6305133" y="995371"/>
              <a:ext cx="1181517" cy="858319"/>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No Symptoms</a:t>
              </a:r>
              <a:endParaRPr/>
            </a:p>
          </p:txBody>
        </p:sp>
        <p:sp>
          <p:nvSpPr>
            <p:cNvPr id="338" name="Google Shape;338;p15"/>
            <p:cNvSpPr/>
            <p:nvPr/>
          </p:nvSpPr>
          <p:spPr>
            <a:xfrm>
              <a:off x="7801517" y="472610"/>
              <a:ext cx="1181517" cy="2461855"/>
            </a:xfrm>
            <a:prstGeom prst="rect">
              <a:avLst/>
            </a:pr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accent1"/>
                  </a:solidFill>
                  <a:latin typeface="Calibri"/>
                  <a:ea typeface="Calibri"/>
                  <a:cs typeface="Calibri"/>
                  <a:sym typeface="Calibri"/>
                </a:rPr>
                <a:t>Informed to PTS observed for 15 days  /or refer to other department </a:t>
              </a:r>
              <a:endParaRPr/>
            </a:p>
          </p:txBody>
        </p:sp>
        <p:cxnSp>
          <p:nvCxnSpPr>
            <p:cNvPr id="339" name="Google Shape;339;p15"/>
            <p:cNvCxnSpPr>
              <a:endCxn id="338" idx="1"/>
            </p:cNvCxnSpPr>
            <p:nvPr/>
          </p:nvCxnSpPr>
          <p:spPr>
            <a:xfrm>
              <a:off x="7486517" y="1458438"/>
              <a:ext cx="315000" cy="245100"/>
            </a:xfrm>
            <a:prstGeom prst="straightConnector1">
              <a:avLst/>
            </a:prstGeom>
            <a:noFill/>
            <a:ln cap="flat" cmpd="sng" w="9525">
              <a:solidFill>
                <a:schemeClr val="accent1"/>
              </a:solidFill>
              <a:prstDash val="solid"/>
              <a:miter lim="800000"/>
              <a:headEnd len="sm" w="sm" type="none"/>
              <a:tailEnd len="med" w="med" type="triangle"/>
            </a:ln>
          </p:spPr>
        </p:cxnSp>
      </p:grpSp>
      <p:pic>
        <p:nvPicPr>
          <p:cNvPr id="340" name="Google Shape;340;p15"/>
          <p:cNvPicPr preferRelativeResize="0"/>
          <p:nvPr/>
        </p:nvPicPr>
        <p:blipFill rotWithShape="1">
          <a:blip r:embed="rId3">
            <a:alphaModFix/>
          </a:blip>
          <a:srcRect b="0" l="0" r="0" t="0"/>
          <a:stretch/>
        </p:blipFill>
        <p:spPr>
          <a:xfrm>
            <a:off x="8203185" y="4065734"/>
            <a:ext cx="889454" cy="731728"/>
          </a:xfrm>
          <a:prstGeom prst="rect">
            <a:avLst/>
          </a:prstGeom>
          <a:noFill/>
          <a:ln>
            <a:noFill/>
          </a:ln>
        </p:spPr>
      </p:pic>
      <p:cxnSp>
        <p:nvCxnSpPr>
          <p:cNvPr id="341" name="Google Shape;341;p15"/>
          <p:cNvCxnSpPr/>
          <p:nvPr/>
        </p:nvCxnSpPr>
        <p:spPr>
          <a:xfrm flipH="1" rot="10800000">
            <a:off x="4982324" y="2343655"/>
            <a:ext cx="397180" cy="27097"/>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6"/>
          <p:cNvSpPr txBox="1"/>
          <p:nvPr>
            <p:ph type="title"/>
          </p:nvPr>
        </p:nvSpPr>
        <p:spPr>
          <a:xfrm>
            <a:off x="138222" y="102393"/>
            <a:ext cx="8752873"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Operational Set-Up </a:t>
            </a:r>
            <a:endParaRPr/>
          </a:p>
        </p:txBody>
      </p:sp>
      <p:sp>
        <p:nvSpPr>
          <p:cNvPr id="347" name="Google Shape;347;p16"/>
          <p:cNvSpPr txBox="1"/>
          <p:nvPr>
            <p:ph idx="1" type="body"/>
          </p:nvPr>
        </p:nvSpPr>
        <p:spPr>
          <a:xfrm>
            <a:off x="252904" y="698125"/>
            <a:ext cx="7147356" cy="3896213"/>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Screening was done in the Community Setup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Proper Electricity Setup with proper earthing to be ensured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A room with approximate 6 feet between panel and x-ray machine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Avoiding crowd is good but in particle situation it is not possible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Radiation  Projection</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 Person Operating the x-ray camara used to wear Lead apron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Thermo Luminescent Dosimeter (TLD) should be attached to the apron. Quarterly basis TLD device should be sent to AERB to check radiation</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Setting up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Initially a bit complex but after some time very convenient </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X-rays done under the supervision of trained qualified  X-ray technician</a:t>
            </a:r>
            <a:endParaRPr/>
          </a:p>
          <a:p>
            <a:pPr indent="-171450" lvl="1" marL="514350" rtl="0" algn="l">
              <a:lnSpc>
                <a:spcPct val="90000"/>
              </a:lnSpc>
              <a:spcBef>
                <a:spcPts val="375"/>
              </a:spcBef>
              <a:spcAft>
                <a:spcPts val="0"/>
              </a:spcAft>
              <a:buClr>
                <a:schemeClr val="dk1"/>
              </a:buClr>
              <a:buSzPts val="1800"/>
              <a:buChar char="•"/>
            </a:pPr>
            <a:r>
              <a:rPr lang="en-US">
                <a:solidFill>
                  <a:schemeClr val="dk1"/>
                </a:solidFill>
              </a:rPr>
              <a:t>CADs was attached through a connector to the laptop console (but not much used)</a:t>
            </a:r>
            <a:endParaRPr/>
          </a:p>
        </p:txBody>
      </p:sp>
      <p:sp>
        <p:nvSpPr>
          <p:cNvPr id="348" name="Google Shape;348;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349" name="Google Shape;349;p16"/>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txBox="1"/>
          <p:nvPr>
            <p:ph type="title"/>
          </p:nvPr>
        </p:nvSpPr>
        <p:spPr>
          <a:xfrm>
            <a:off x="114942" y="102393"/>
            <a:ext cx="7886700" cy="5580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b="1" lang="en-US" sz="3000">
                <a:solidFill>
                  <a:srgbClr val="FF0000"/>
                </a:solidFill>
              </a:rPr>
              <a:t>Ultra-Portable X-ray System Image Q</a:t>
            </a:r>
            <a:r>
              <a:rPr lang="en-US" sz="3000">
                <a:solidFill>
                  <a:srgbClr val="FF0000"/>
                </a:solidFill>
              </a:rPr>
              <a:t>uality</a:t>
            </a:r>
            <a:endParaRPr sz="3000">
              <a:solidFill>
                <a:srgbClr val="FF0000"/>
              </a:solidFill>
            </a:endParaRPr>
          </a:p>
        </p:txBody>
      </p:sp>
      <p:pic>
        <p:nvPicPr>
          <p:cNvPr id="355" name="Google Shape;355;p17"/>
          <p:cNvPicPr preferRelativeResize="0"/>
          <p:nvPr>
            <p:ph idx="1" type="body"/>
          </p:nvPr>
        </p:nvPicPr>
        <p:blipFill rotWithShape="1">
          <a:blip r:embed="rId3">
            <a:alphaModFix/>
          </a:blip>
          <a:srcRect b="0" l="0" r="0" t="0"/>
          <a:stretch/>
        </p:blipFill>
        <p:spPr>
          <a:xfrm>
            <a:off x="3866209" y="660400"/>
            <a:ext cx="3291182" cy="3262312"/>
          </a:xfrm>
          <a:prstGeom prst="rect">
            <a:avLst/>
          </a:prstGeom>
          <a:noFill/>
          <a:ln>
            <a:noFill/>
          </a:ln>
        </p:spPr>
      </p:pic>
      <p:sp>
        <p:nvSpPr>
          <p:cNvPr id="356" name="Google Shape;356;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357" name="Google Shape;357;p17"/>
          <p:cNvPicPr preferRelativeResize="0"/>
          <p:nvPr/>
        </p:nvPicPr>
        <p:blipFill rotWithShape="1">
          <a:blip r:embed="rId4">
            <a:alphaModFix/>
          </a:blip>
          <a:srcRect b="0" l="0" r="0" t="0"/>
          <a:stretch/>
        </p:blipFill>
        <p:spPr>
          <a:xfrm>
            <a:off x="8001642" y="3862610"/>
            <a:ext cx="889454" cy="731728"/>
          </a:xfrm>
          <a:prstGeom prst="rect">
            <a:avLst/>
          </a:prstGeom>
          <a:noFill/>
          <a:ln>
            <a:noFill/>
          </a:ln>
        </p:spPr>
      </p:pic>
      <p:sp>
        <p:nvSpPr>
          <p:cNvPr id="358" name="Google Shape;358;p17"/>
          <p:cNvSpPr txBox="1"/>
          <p:nvPr/>
        </p:nvSpPr>
        <p:spPr>
          <a:xfrm>
            <a:off x="617294" y="1683484"/>
            <a:ext cx="2811706" cy="163121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 </a:t>
            </a:r>
            <a:r>
              <a:rPr lang="en-US" sz="2000">
                <a:solidFill>
                  <a:srgbClr val="000000"/>
                </a:solidFill>
                <a:latin typeface="Calibri"/>
                <a:ea typeface="Calibri"/>
                <a:cs typeface="Calibri"/>
                <a:sym typeface="Calibri"/>
              </a:rPr>
              <a:t>Excellent Quality of the x-ray, very clear. This Machine does magic “ </a:t>
            </a:r>
            <a:endParaRPr/>
          </a:p>
          <a:p>
            <a:pPr indent="0" lvl="2" marL="914400" marR="0" rtl="0" algn="l">
              <a:spcBef>
                <a:spcPts val="0"/>
              </a:spcBef>
              <a:spcAft>
                <a:spcPts val="0"/>
              </a:spcAft>
              <a:buNone/>
            </a:pPr>
            <a:r>
              <a:rPr b="0" i="0" lang="en-US" sz="2000" u="none" cap="none" strike="noStrike">
                <a:solidFill>
                  <a:srgbClr val="000000"/>
                </a:solidFill>
                <a:latin typeface="Calibri"/>
                <a:ea typeface="Calibri"/>
                <a:cs typeface="Calibri"/>
                <a:sym typeface="Calibri"/>
              </a:rPr>
              <a:t>                      Radiologist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txBox="1"/>
          <p:nvPr>
            <p:ph type="title"/>
          </p:nvPr>
        </p:nvSpPr>
        <p:spPr>
          <a:xfrm>
            <a:off x="51133" y="55784"/>
            <a:ext cx="7886700" cy="6060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b="1" lang="en-US" sz="3000">
                <a:solidFill>
                  <a:srgbClr val="FF0000"/>
                </a:solidFill>
              </a:rPr>
              <a:t>Results : Machine in action (Aug – Dec 2021)</a:t>
            </a:r>
            <a:endParaRPr/>
          </a:p>
        </p:txBody>
      </p:sp>
      <p:sp>
        <p:nvSpPr>
          <p:cNvPr id="364" name="Google Shape;364;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
        <p:nvSpPr>
          <p:cNvPr id="365" name="Google Shape;365;p18"/>
          <p:cNvSpPr txBox="1"/>
          <p:nvPr/>
        </p:nvSpPr>
        <p:spPr>
          <a:xfrm>
            <a:off x="131344" y="745592"/>
            <a:ext cx="6975307" cy="369332"/>
          </a:xfrm>
          <a:prstGeom prst="rect">
            <a:avLst/>
          </a:prstGeom>
          <a:solidFill>
            <a:srgbClr val="FBE4D4"/>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Conducted 53 camps @ 53 villages of project operational area </a:t>
            </a:r>
            <a:endParaRPr/>
          </a:p>
        </p:txBody>
      </p:sp>
      <p:graphicFrame>
        <p:nvGraphicFramePr>
          <p:cNvPr id="366" name="Google Shape;366;p18"/>
          <p:cNvGraphicFramePr/>
          <p:nvPr/>
        </p:nvGraphicFramePr>
        <p:xfrm>
          <a:off x="465220" y="1325132"/>
          <a:ext cx="6641432" cy="2595812"/>
        </p:xfrm>
        <a:graphic>
          <a:graphicData uri="http://schemas.openxmlformats.org/drawingml/2006/chart">
            <c:chart r:id="rId3"/>
          </a:graphicData>
        </a:graphic>
      </p:graphicFrame>
      <p:sp>
        <p:nvSpPr>
          <p:cNvPr id="367" name="Google Shape;367;p18"/>
          <p:cNvSpPr txBox="1"/>
          <p:nvPr/>
        </p:nvSpPr>
        <p:spPr>
          <a:xfrm>
            <a:off x="1925053" y="4037154"/>
            <a:ext cx="5181599" cy="646331"/>
          </a:xfrm>
          <a:prstGeom prst="rect">
            <a:avLst/>
          </a:prstGeom>
          <a:solidFill>
            <a:srgbClr val="F7CAAC"/>
          </a:solid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14.55% found suggestive of TB using handheld x ray machine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30% found TB diagnosed (All Forms) out of total number of people found suggestive of TB. </a:t>
            </a:r>
            <a:endParaRPr/>
          </a:p>
        </p:txBody>
      </p:sp>
      <p:sp>
        <p:nvSpPr>
          <p:cNvPr id="368" name="Google Shape;368;p18"/>
          <p:cNvSpPr txBox="1"/>
          <p:nvPr/>
        </p:nvSpPr>
        <p:spPr>
          <a:xfrm>
            <a:off x="7459580" y="746720"/>
            <a:ext cx="1553076" cy="3108543"/>
          </a:xfrm>
          <a:prstGeom prst="rect">
            <a:avLst/>
          </a:prstGeom>
          <a:solidFill>
            <a:srgbClr val="FFD9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The Nikshay, a web based portal of NTP captures the data of presumptive individuals and update the test result, and allot Niksay number (a unique id) for public health action and other follow-ups of the patients</a:t>
            </a:r>
            <a:endParaRPr/>
          </a:p>
        </p:txBody>
      </p:sp>
      <p:pic>
        <p:nvPicPr>
          <p:cNvPr id="369" name="Google Shape;369;p18"/>
          <p:cNvPicPr preferRelativeResize="0"/>
          <p:nvPr/>
        </p:nvPicPr>
        <p:blipFill rotWithShape="1">
          <a:blip r:embed="rId4">
            <a:alphaModFix/>
          </a:blip>
          <a:srcRect b="0" l="0" r="0" t="0"/>
          <a:stretch/>
        </p:blipFill>
        <p:spPr>
          <a:xfrm>
            <a:off x="8123202" y="4077661"/>
            <a:ext cx="889454" cy="731728"/>
          </a:xfrm>
          <a:prstGeom prst="rect">
            <a:avLst/>
          </a:prstGeom>
          <a:noFill/>
          <a:ln>
            <a:noFill/>
          </a:ln>
        </p:spPr>
      </p:pic>
      <p:sp>
        <p:nvSpPr>
          <p:cNvPr id="370" name="Google Shape;370;p18"/>
          <p:cNvSpPr/>
          <p:nvPr/>
        </p:nvSpPr>
        <p:spPr>
          <a:xfrm>
            <a:off x="4639733" y="2745316"/>
            <a:ext cx="1219200" cy="2963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15% of Screened </a:t>
            </a:r>
            <a:endParaRPr/>
          </a:p>
        </p:txBody>
      </p:sp>
      <p:sp>
        <p:nvSpPr>
          <p:cNvPr id="371" name="Google Shape;371;p18"/>
          <p:cNvSpPr/>
          <p:nvPr/>
        </p:nvSpPr>
        <p:spPr>
          <a:xfrm>
            <a:off x="4605866" y="2306897"/>
            <a:ext cx="1852084" cy="2963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76% of found suggestive  </a:t>
            </a:r>
            <a:endParaRPr/>
          </a:p>
        </p:txBody>
      </p:sp>
      <p:sp>
        <p:nvSpPr>
          <p:cNvPr id="372" name="Google Shape;372;p18"/>
          <p:cNvSpPr/>
          <p:nvPr/>
        </p:nvSpPr>
        <p:spPr>
          <a:xfrm>
            <a:off x="4605865" y="1904981"/>
            <a:ext cx="2116667" cy="2963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23% of PTS tested through NAAT</a:t>
            </a:r>
            <a:endParaRPr/>
          </a:p>
        </p:txBody>
      </p:sp>
      <p:sp>
        <p:nvSpPr>
          <p:cNvPr id="373" name="Google Shape;373;p18"/>
          <p:cNvSpPr/>
          <p:nvPr/>
        </p:nvSpPr>
        <p:spPr>
          <a:xfrm>
            <a:off x="4572000" y="1492436"/>
            <a:ext cx="2302933" cy="2963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61 Clinically Confirmed and 85 Bact+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graphicFrame>
        <p:nvGraphicFramePr>
          <p:cNvPr id="379" name="Google Shape;379;p19"/>
          <p:cNvGraphicFramePr/>
          <p:nvPr/>
        </p:nvGraphicFramePr>
        <p:xfrm>
          <a:off x="328863" y="978569"/>
          <a:ext cx="7331242" cy="3280610"/>
        </p:xfrm>
        <a:graphic>
          <a:graphicData uri="http://schemas.openxmlformats.org/drawingml/2006/chart">
            <c:chart r:id="rId3"/>
          </a:graphicData>
        </a:graphic>
      </p:graphicFrame>
      <p:sp>
        <p:nvSpPr>
          <p:cNvPr id="380" name="Google Shape;380;p19"/>
          <p:cNvSpPr txBox="1"/>
          <p:nvPr>
            <p:ph type="title"/>
          </p:nvPr>
        </p:nvSpPr>
        <p:spPr>
          <a:xfrm>
            <a:off x="176213" y="274638"/>
            <a:ext cx="8339137" cy="5111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b="1" lang="en-US" sz="3000">
                <a:solidFill>
                  <a:srgbClr val="FF0000"/>
                </a:solidFill>
              </a:rPr>
              <a:t>Results : Machine in action (After project closure)</a:t>
            </a:r>
            <a:endParaRPr/>
          </a:p>
        </p:txBody>
      </p:sp>
      <p:sp>
        <p:nvSpPr>
          <p:cNvPr id="381" name="Google Shape;381;p19"/>
          <p:cNvSpPr txBox="1"/>
          <p:nvPr/>
        </p:nvSpPr>
        <p:spPr>
          <a:xfrm>
            <a:off x="1700462" y="4259179"/>
            <a:ext cx="6208295" cy="52322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8 camps were conducted in Apr and May 2022 in coordination with district NTP manager – to reach industrial workers at their door steps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grpSp>
        <p:nvGrpSpPr>
          <p:cNvPr id="98" name="Google Shape;98;p2"/>
          <p:cNvGrpSpPr/>
          <p:nvPr/>
        </p:nvGrpSpPr>
        <p:grpSpPr>
          <a:xfrm>
            <a:off x="384485" y="873248"/>
            <a:ext cx="1170572" cy="1053417"/>
            <a:chOff x="738476" y="4445794"/>
            <a:chExt cx="1560763" cy="1404556"/>
          </a:xfrm>
        </p:grpSpPr>
        <p:sp>
          <p:nvSpPr>
            <p:cNvPr id="99" name="Google Shape;99;p2"/>
            <p:cNvSpPr/>
            <p:nvPr/>
          </p:nvSpPr>
          <p:spPr>
            <a:xfrm>
              <a:off x="984980" y="4445794"/>
              <a:ext cx="895350" cy="895350"/>
            </a:xfrm>
            <a:custGeom>
              <a:rect b="b" l="l" r="r" t="t"/>
              <a:pathLst>
                <a:path extrusionOk="0" h="895350" w="895350">
                  <a:moveTo>
                    <a:pt x="726377" y="891159"/>
                  </a:moveTo>
                  <a:lnTo>
                    <a:pt x="171926" y="891159"/>
                  </a:lnTo>
                  <a:cubicBezTo>
                    <a:pt x="80963" y="891159"/>
                    <a:pt x="7144" y="817340"/>
                    <a:pt x="7144" y="726377"/>
                  </a:cubicBezTo>
                  <a:lnTo>
                    <a:pt x="7144" y="171926"/>
                  </a:lnTo>
                  <a:cubicBezTo>
                    <a:pt x="7144" y="80963"/>
                    <a:pt x="80963" y="7144"/>
                    <a:pt x="171926" y="7144"/>
                  </a:cubicBezTo>
                  <a:lnTo>
                    <a:pt x="726377" y="7144"/>
                  </a:lnTo>
                  <a:cubicBezTo>
                    <a:pt x="817340" y="7144"/>
                    <a:pt x="891159" y="80963"/>
                    <a:pt x="891159" y="171926"/>
                  </a:cubicBezTo>
                  <a:lnTo>
                    <a:pt x="891159" y="726377"/>
                  </a:lnTo>
                  <a:cubicBezTo>
                    <a:pt x="891159" y="817340"/>
                    <a:pt x="817340" y="891159"/>
                    <a:pt x="726377" y="891159"/>
                  </a:cubicBezTo>
                  <a:close/>
                </a:path>
              </a:pathLst>
            </a:custGeom>
            <a:solidFill>
              <a:srgbClr val="EFEFE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100" name="Google Shape;100;p2"/>
            <p:cNvSpPr/>
            <p:nvPr/>
          </p:nvSpPr>
          <p:spPr>
            <a:xfrm>
              <a:off x="738476" y="4669822"/>
              <a:ext cx="1425507" cy="1180528"/>
            </a:xfrm>
            <a:custGeom>
              <a:rect b="b" l="l" r="r" t="t"/>
              <a:pathLst>
                <a:path extrusionOk="0" h="895350" w="895350">
                  <a:moveTo>
                    <a:pt x="726377" y="891159"/>
                  </a:moveTo>
                  <a:lnTo>
                    <a:pt x="171926" y="891159"/>
                  </a:lnTo>
                  <a:cubicBezTo>
                    <a:pt x="80963" y="891159"/>
                    <a:pt x="7144" y="817341"/>
                    <a:pt x="7144" y="726377"/>
                  </a:cubicBezTo>
                  <a:lnTo>
                    <a:pt x="7144" y="171926"/>
                  </a:lnTo>
                  <a:cubicBezTo>
                    <a:pt x="7144" y="80963"/>
                    <a:pt x="80963" y="7144"/>
                    <a:pt x="171926" y="7144"/>
                  </a:cubicBezTo>
                  <a:lnTo>
                    <a:pt x="726377" y="7144"/>
                  </a:lnTo>
                  <a:cubicBezTo>
                    <a:pt x="817340" y="7144"/>
                    <a:pt x="891159" y="80963"/>
                    <a:pt x="891159" y="171926"/>
                  </a:cubicBezTo>
                  <a:lnTo>
                    <a:pt x="891159" y="726377"/>
                  </a:lnTo>
                  <a:cubicBezTo>
                    <a:pt x="891159" y="817436"/>
                    <a:pt x="817340" y="891159"/>
                    <a:pt x="726377" y="891159"/>
                  </a:cubicBezTo>
                  <a:close/>
                </a:path>
              </a:pathLst>
            </a:custGeom>
            <a:solidFill>
              <a:srgbClr val="C00000">
                <a:alpha val="69803"/>
              </a:srgbClr>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Mission</a:t>
              </a:r>
              <a:endParaRPr/>
            </a:p>
          </p:txBody>
        </p:sp>
        <p:sp>
          <p:nvSpPr>
            <p:cNvPr id="101" name="Google Shape;101;p2"/>
            <p:cNvSpPr/>
            <p:nvPr/>
          </p:nvSpPr>
          <p:spPr>
            <a:xfrm>
              <a:off x="1899189" y="5360003"/>
              <a:ext cx="400050" cy="400050"/>
            </a:xfrm>
            <a:custGeom>
              <a:rect b="b" l="l" r="r" t="t"/>
              <a:pathLst>
                <a:path extrusionOk="0" h="400050" w="400050">
                  <a:moveTo>
                    <a:pt x="394811" y="200978"/>
                  </a:moveTo>
                  <a:cubicBezTo>
                    <a:pt x="394811" y="308029"/>
                    <a:pt x="308029" y="394811"/>
                    <a:pt x="200977" y="394811"/>
                  </a:cubicBezTo>
                  <a:cubicBezTo>
                    <a:pt x="93926" y="394811"/>
                    <a:pt x="7144" y="308029"/>
                    <a:pt x="7144" y="200978"/>
                  </a:cubicBezTo>
                  <a:cubicBezTo>
                    <a:pt x="7144" y="93926"/>
                    <a:pt x="93926" y="7144"/>
                    <a:pt x="200977" y="7144"/>
                  </a:cubicBezTo>
                  <a:cubicBezTo>
                    <a:pt x="308029" y="7144"/>
                    <a:pt x="394811" y="93927"/>
                    <a:pt x="394811" y="20097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102" name="Google Shape;102;p2"/>
            <p:cNvSpPr/>
            <p:nvPr/>
          </p:nvSpPr>
          <p:spPr>
            <a:xfrm>
              <a:off x="1931669" y="4669822"/>
              <a:ext cx="180975" cy="180975"/>
            </a:xfrm>
            <a:custGeom>
              <a:rect b="b" l="l" r="r" t="t"/>
              <a:pathLst>
                <a:path extrusionOk="0" h="180975" w="180975">
                  <a:moveTo>
                    <a:pt x="174212" y="90678"/>
                  </a:moveTo>
                  <a:cubicBezTo>
                    <a:pt x="174212" y="136813"/>
                    <a:pt x="136813" y="174212"/>
                    <a:pt x="90678" y="174212"/>
                  </a:cubicBezTo>
                  <a:cubicBezTo>
                    <a:pt x="44543" y="174212"/>
                    <a:pt x="7144" y="136813"/>
                    <a:pt x="7144" y="90678"/>
                  </a:cubicBezTo>
                  <a:cubicBezTo>
                    <a:pt x="7144" y="44543"/>
                    <a:pt x="44543" y="7144"/>
                    <a:pt x="90678" y="7144"/>
                  </a:cubicBezTo>
                  <a:cubicBezTo>
                    <a:pt x="136813" y="7144"/>
                    <a:pt x="174212" y="44543"/>
                    <a:pt x="174212" y="90678"/>
                  </a:cubicBezTo>
                  <a:close/>
                </a:path>
              </a:pathLst>
            </a:custGeom>
            <a:solidFill>
              <a:srgbClr val="FFC94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grpSp>
      <p:sp>
        <p:nvSpPr>
          <p:cNvPr id="103" name="Google Shape;103;p2"/>
          <p:cNvSpPr txBox="1"/>
          <p:nvPr>
            <p:ph type="title"/>
          </p:nvPr>
        </p:nvSpPr>
        <p:spPr>
          <a:xfrm>
            <a:off x="556932" y="212911"/>
            <a:ext cx="6948768"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TB Alert India – For a Future without TB </a:t>
            </a:r>
            <a:endParaRPr/>
          </a:p>
        </p:txBody>
      </p:sp>
      <p:sp>
        <p:nvSpPr>
          <p:cNvPr id="104" name="Google Shape;104;p2"/>
          <p:cNvSpPr txBox="1"/>
          <p:nvPr/>
        </p:nvSpPr>
        <p:spPr>
          <a:xfrm>
            <a:off x="1515552" y="747624"/>
            <a:ext cx="2954190" cy="42934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Mission of TBAI is to prevent morbidity and </a:t>
            </a:r>
            <a:endParaRPr/>
          </a:p>
          <a:p>
            <a:pPr indent="0" lvl="0" marL="0" marR="0" rtl="0" algn="l">
              <a:spcBef>
                <a:spcPts val="0"/>
              </a:spcBef>
              <a:spcAft>
                <a:spcPts val="0"/>
              </a:spcAft>
              <a:buNone/>
            </a:pPr>
            <a:r>
              <a:rPr lang="en-US" sz="2100">
                <a:solidFill>
                  <a:schemeClr val="dk1"/>
                </a:solidFill>
                <a:latin typeface="Calibri"/>
                <a:ea typeface="Calibri"/>
                <a:cs typeface="Calibri"/>
                <a:sym typeface="Calibri"/>
              </a:rPr>
              <a:t>mortality associated with TB and providing holistic patient centric TB care </a:t>
            </a:r>
            <a:endParaRPr/>
          </a:p>
          <a:p>
            <a:pPr indent="0" lvl="0" marL="0" marR="0" rtl="0" algn="l">
              <a:spcBef>
                <a:spcPts val="0"/>
              </a:spcBef>
              <a:spcAft>
                <a:spcPts val="0"/>
              </a:spcAft>
              <a:buNone/>
            </a:pPr>
            <a:r>
              <a:rPr lang="en-US" sz="2100">
                <a:solidFill>
                  <a:schemeClr val="dk1"/>
                </a:solidFill>
                <a:latin typeface="Calibri"/>
                <a:ea typeface="Calibri"/>
                <a:cs typeface="Calibri"/>
                <a:sym typeface="Calibri"/>
              </a:rPr>
              <a:t>through addressing psycho-social and economic aspects which </a:t>
            </a:r>
            <a:endParaRPr/>
          </a:p>
          <a:p>
            <a:pPr indent="0" lvl="0" marL="0" marR="0" rtl="0" algn="l">
              <a:spcBef>
                <a:spcPts val="0"/>
              </a:spcBef>
              <a:spcAft>
                <a:spcPts val="0"/>
              </a:spcAft>
              <a:buNone/>
            </a:pPr>
            <a:r>
              <a:rPr lang="en-US" sz="2100">
                <a:solidFill>
                  <a:schemeClr val="dk1"/>
                </a:solidFill>
                <a:latin typeface="Calibri"/>
                <a:ea typeface="Calibri"/>
                <a:cs typeface="Calibri"/>
                <a:sym typeface="Calibri"/>
              </a:rPr>
              <a:t>affect uptake of TB services (testing and treatment services) and </a:t>
            </a:r>
            <a:endParaRPr/>
          </a:p>
          <a:p>
            <a:pPr indent="0" lvl="0" marL="0" marR="0" rtl="0" algn="l">
              <a:spcBef>
                <a:spcPts val="0"/>
              </a:spcBef>
              <a:spcAft>
                <a:spcPts val="0"/>
              </a:spcAft>
              <a:buNone/>
            </a:pPr>
            <a:r>
              <a:rPr lang="en-US" sz="2100">
                <a:solidFill>
                  <a:schemeClr val="dk1"/>
                </a:solidFill>
                <a:latin typeface="Calibri"/>
                <a:ea typeface="Calibri"/>
                <a:cs typeface="Calibri"/>
                <a:sym typeface="Calibri"/>
              </a:rPr>
              <a:t>other factors hindering the TB elimination. </a:t>
            </a:r>
            <a:endParaRPr sz="2100">
              <a:solidFill>
                <a:schemeClr val="dk1"/>
              </a:solidFill>
              <a:latin typeface="Calibri"/>
              <a:ea typeface="Calibri"/>
              <a:cs typeface="Calibri"/>
              <a:sym typeface="Calibri"/>
            </a:endParaRPr>
          </a:p>
        </p:txBody>
      </p:sp>
      <p:sp>
        <p:nvSpPr>
          <p:cNvPr id="105" name="Google Shape;105;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descr="Map&#10;&#10;Description automatically generated" id="106" name="Google Shape;106;p2"/>
          <p:cNvPicPr preferRelativeResize="0"/>
          <p:nvPr/>
        </p:nvPicPr>
        <p:blipFill rotWithShape="1">
          <a:blip r:embed="rId3">
            <a:alphaModFix/>
          </a:blip>
          <a:srcRect b="23247" l="6235" r="6190" t="4218"/>
          <a:stretch/>
        </p:blipFill>
        <p:spPr>
          <a:xfrm>
            <a:off x="4531679" y="725091"/>
            <a:ext cx="2598116" cy="3693318"/>
          </a:xfrm>
          <a:prstGeom prst="rect">
            <a:avLst/>
          </a:prstGeom>
          <a:noFill/>
          <a:ln>
            <a:noFill/>
          </a:ln>
        </p:spPr>
      </p:pic>
      <p:sp>
        <p:nvSpPr>
          <p:cNvPr id="107" name="Google Shape;107;p2"/>
          <p:cNvSpPr/>
          <p:nvPr/>
        </p:nvSpPr>
        <p:spPr>
          <a:xfrm>
            <a:off x="7446205" y="1177000"/>
            <a:ext cx="1301163" cy="2555689"/>
          </a:xfrm>
          <a:prstGeom prst="roundRect">
            <a:avLst>
              <a:gd fmla="val 16667" name="adj"/>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Andhra Pradesh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Telangana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New Delhi</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Haryana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Punjab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West Bengal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Rajasthan </a:t>
            </a:r>
            <a:endParaRPr/>
          </a:p>
          <a:p>
            <a:pPr indent="-257175" lvl="0" marL="257175" marR="0" rtl="0" algn="l">
              <a:spcBef>
                <a:spcPts val="0"/>
              </a:spcBef>
              <a:spcAft>
                <a:spcPts val="0"/>
              </a:spcAft>
              <a:buClr>
                <a:schemeClr val="lt1"/>
              </a:buClr>
              <a:buSzPts val="1350"/>
              <a:buFont typeface="Calibri"/>
              <a:buAutoNum type="arabicPeriod"/>
            </a:pPr>
            <a:r>
              <a:rPr lang="en-US" sz="1350">
                <a:solidFill>
                  <a:schemeClr val="lt1"/>
                </a:solidFill>
                <a:latin typeface="Calibri"/>
                <a:ea typeface="Calibri"/>
                <a:cs typeface="Calibri"/>
                <a:sym typeface="Calibri"/>
              </a:rPr>
              <a:t>Gujrat </a:t>
            </a:r>
            <a:endParaRPr/>
          </a:p>
          <a:p>
            <a:pPr indent="-171450" lvl="0" marL="257175" marR="0" rtl="0" algn="l">
              <a:spcBef>
                <a:spcPts val="0"/>
              </a:spcBef>
              <a:spcAft>
                <a:spcPts val="0"/>
              </a:spcAft>
              <a:buClr>
                <a:schemeClr val="lt1"/>
              </a:buClr>
              <a:buSzPts val="1350"/>
              <a:buFont typeface="Calibri"/>
              <a:buNone/>
            </a:pPr>
            <a:r>
              <a:t/>
            </a:r>
            <a:endParaRPr sz="1350">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4">
            <a:alphaModFix/>
          </a:blip>
          <a:srcRect b="0" l="0" r="0" t="0"/>
          <a:stretch/>
        </p:blipFill>
        <p:spPr>
          <a:xfrm>
            <a:off x="8059102" y="3978688"/>
            <a:ext cx="889454" cy="731728"/>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0"/>
          <p:cNvSpPr txBox="1"/>
          <p:nvPr>
            <p:ph type="title"/>
          </p:nvPr>
        </p:nvSpPr>
        <p:spPr>
          <a:xfrm>
            <a:off x="114942" y="47931"/>
            <a:ext cx="7886700" cy="501231"/>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rgbClr val="FF0000"/>
              </a:buClr>
              <a:buSzPts val="3000"/>
              <a:buFont typeface="Calibri"/>
              <a:buNone/>
            </a:pPr>
            <a:r>
              <a:rPr b="1" lang="en-US" sz="3000">
                <a:solidFill>
                  <a:srgbClr val="FF0000"/>
                </a:solidFill>
              </a:rPr>
              <a:t>Data Storage and Privacy</a:t>
            </a:r>
            <a:endParaRPr b="1" sz="3000">
              <a:solidFill>
                <a:srgbClr val="FF0000"/>
              </a:solidFill>
            </a:endParaRPr>
          </a:p>
        </p:txBody>
      </p:sp>
      <p:sp>
        <p:nvSpPr>
          <p:cNvPr id="387" name="Google Shape;387;p20"/>
          <p:cNvSpPr txBox="1"/>
          <p:nvPr>
            <p:ph idx="1" type="body"/>
          </p:nvPr>
        </p:nvSpPr>
        <p:spPr>
          <a:xfrm>
            <a:off x="252904" y="708275"/>
            <a:ext cx="7582996" cy="3263400"/>
          </a:xfrm>
          <a:prstGeom prst="rect">
            <a:avLst/>
          </a:prstGeom>
          <a:noFill/>
          <a:ln>
            <a:noFill/>
          </a:ln>
        </p:spPr>
        <p:txBody>
          <a:bodyPr anchorCtr="0" anchor="t" bIns="34275" lIns="68550" spcFirstLastPara="1" rIns="68550" wrap="square" tIns="34275">
            <a:normAutofit/>
          </a:bodyPr>
          <a:lstStyle/>
          <a:p>
            <a:pPr indent="-257175" lvl="0" marL="342900" rtl="0" algn="l">
              <a:lnSpc>
                <a:spcPct val="90000"/>
              </a:lnSpc>
              <a:spcBef>
                <a:spcPts val="0"/>
              </a:spcBef>
              <a:spcAft>
                <a:spcPts val="0"/>
              </a:spcAft>
              <a:buClr>
                <a:schemeClr val="dk1"/>
              </a:buClr>
              <a:buSzPts val="1800"/>
              <a:buChar char="•"/>
            </a:pPr>
            <a:r>
              <a:rPr lang="en-US">
                <a:solidFill>
                  <a:schemeClr val="dk1"/>
                </a:solidFill>
              </a:rPr>
              <a:t>The computer is locked and pass word protected, and it has access to Program Manager only. </a:t>
            </a:r>
            <a:endParaRPr/>
          </a:p>
          <a:p>
            <a:pPr indent="-257175" lvl="0" marL="342900" rtl="0" algn="l">
              <a:lnSpc>
                <a:spcPct val="90000"/>
              </a:lnSpc>
              <a:spcBef>
                <a:spcPts val="0"/>
              </a:spcBef>
              <a:spcAft>
                <a:spcPts val="0"/>
              </a:spcAft>
              <a:buClr>
                <a:schemeClr val="dk1"/>
              </a:buClr>
              <a:buSzPts val="1800"/>
              <a:buChar char="•"/>
            </a:pPr>
            <a:r>
              <a:rPr lang="en-US">
                <a:solidFill>
                  <a:schemeClr val="dk1"/>
                </a:solidFill>
              </a:rPr>
              <a:t>Daily back up was taken up in sperate hard drive</a:t>
            </a:r>
            <a:endParaRPr/>
          </a:p>
          <a:p>
            <a:pPr indent="-257175" lvl="0" marL="342900" rtl="0" algn="l">
              <a:lnSpc>
                <a:spcPct val="90000"/>
              </a:lnSpc>
              <a:spcBef>
                <a:spcPts val="0"/>
              </a:spcBef>
              <a:spcAft>
                <a:spcPts val="0"/>
              </a:spcAft>
              <a:buClr>
                <a:schemeClr val="dk1"/>
              </a:buClr>
              <a:buSzPts val="1800"/>
              <a:buChar char="•"/>
            </a:pPr>
            <a:r>
              <a:rPr lang="en-US">
                <a:solidFill>
                  <a:schemeClr val="dk1"/>
                </a:solidFill>
              </a:rPr>
              <a:t>While sending the X-rays for radiologist personal identification details are de-identified </a:t>
            </a:r>
            <a:endParaRPr>
              <a:solidFill>
                <a:schemeClr val="dk1"/>
              </a:solidFill>
              <a:highlight>
                <a:srgbClr val="FFFF00"/>
              </a:highlight>
            </a:endParaRPr>
          </a:p>
          <a:p>
            <a:pPr indent="0" lvl="0" marL="342900" rtl="0" algn="l">
              <a:lnSpc>
                <a:spcPct val="90000"/>
              </a:lnSpc>
              <a:spcBef>
                <a:spcPts val="750"/>
              </a:spcBef>
              <a:spcAft>
                <a:spcPts val="0"/>
              </a:spcAft>
              <a:buClr>
                <a:schemeClr val="lt1"/>
              </a:buClr>
              <a:buSzPts val="2100"/>
              <a:buNone/>
            </a:pPr>
            <a:r>
              <a:t/>
            </a:r>
            <a:endParaRPr>
              <a:solidFill>
                <a:schemeClr val="dk1"/>
              </a:solidFill>
            </a:endParaRPr>
          </a:p>
          <a:p>
            <a:pPr indent="0" lvl="0" marL="0" rtl="0" algn="l">
              <a:lnSpc>
                <a:spcPct val="90000"/>
              </a:lnSpc>
              <a:spcBef>
                <a:spcPts val="750"/>
              </a:spcBef>
              <a:spcAft>
                <a:spcPts val="0"/>
              </a:spcAft>
              <a:buClr>
                <a:schemeClr val="lt1"/>
              </a:buClr>
              <a:buSzPts val="2100"/>
              <a:buNone/>
            </a:pPr>
            <a:r>
              <a:t/>
            </a:r>
            <a:endParaRPr>
              <a:solidFill>
                <a:schemeClr val="dk1"/>
              </a:solidFill>
            </a:endParaRPr>
          </a:p>
        </p:txBody>
      </p:sp>
      <p:pic>
        <p:nvPicPr>
          <p:cNvPr id="388" name="Google Shape;388;p20"/>
          <p:cNvPicPr preferRelativeResize="0"/>
          <p:nvPr/>
        </p:nvPicPr>
        <p:blipFill rotWithShape="1">
          <a:blip r:embed="rId3">
            <a:alphaModFix/>
          </a:blip>
          <a:srcRect b="0" l="0" r="0" t="0"/>
          <a:stretch/>
        </p:blipFill>
        <p:spPr>
          <a:xfrm>
            <a:off x="8001642" y="3810000"/>
            <a:ext cx="889454" cy="784338"/>
          </a:xfrm>
          <a:prstGeom prst="rect">
            <a:avLst/>
          </a:prstGeom>
          <a:noFill/>
          <a:ln>
            <a:noFill/>
          </a:ln>
        </p:spPr>
      </p:pic>
      <p:sp>
        <p:nvSpPr>
          <p:cNvPr id="389" name="Google Shape;389;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1"/>
          <p:cNvSpPr txBox="1"/>
          <p:nvPr>
            <p:ph type="title"/>
          </p:nvPr>
        </p:nvSpPr>
        <p:spPr>
          <a:xfrm>
            <a:off x="289603" y="252248"/>
            <a:ext cx="6573534" cy="517266"/>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FF0000"/>
              </a:buClr>
              <a:buSzPts val="3000"/>
              <a:buFont typeface="Calibri"/>
              <a:buNone/>
            </a:pPr>
            <a:r>
              <a:rPr b="1" lang="en-US" sz="3000">
                <a:solidFill>
                  <a:srgbClr val="FF0000"/>
                </a:solidFill>
              </a:rPr>
              <a:t>Success Story </a:t>
            </a:r>
            <a:endParaRPr sz="3000">
              <a:solidFill>
                <a:schemeClr val="dk1"/>
              </a:solidFill>
            </a:endParaRPr>
          </a:p>
        </p:txBody>
      </p:sp>
      <p:sp>
        <p:nvSpPr>
          <p:cNvPr id="395" name="Google Shape;395;p21"/>
          <p:cNvSpPr txBox="1"/>
          <p:nvPr>
            <p:ph idx="1" type="body"/>
          </p:nvPr>
        </p:nvSpPr>
        <p:spPr>
          <a:xfrm>
            <a:off x="195179" y="769514"/>
            <a:ext cx="6883715" cy="3401794"/>
          </a:xfrm>
          <a:prstGeom prst="rect">
            <a:avLst/>
          </a:prstGeom>
          <a:noFill/>
          <a:ln>
            <a:noFill/>
          </a:ln>
        </p:spPr>
        <p:txBody>
          <a:bodyPr anchorCtr="0" anchor="t" bIns="34275" lIns="68550" spcFirstLastPara="1" rIns="68550" wrap="square" tIns="34275">
            <a:normAutofit/>
          </a:bodyPr>
          <a:lstStyle/>
          <a:p>
            <a:pPr indent="0" lvl="0" marL="0" rtl="0" algn="l">
              <a:lnSpc>
                <a:spcPct val="90000"/>
              </a:lnSpc>
              <a:spcBef>
                <a:spcPts val="750"/>
              </a:spcBef>
              <a:spcAft>
                <a:spcPts val="0"/>
              </a:spcAft>
              <a:buClr>
                <a:schemeClr val="dk1"/>
              </a:buClr>
              <a:buSzPts val="2100"/>
              <a:buNone/>
            </a:pPr>
            <a:r>
              <a:rPr lang="en-US">
                <a:solidFill>
                  <a:schemeClr val="dk1"/>
                </a:solidFill>
              </a:rPr>
              <a:t>“ Lot of my time was saved. I don’t get much leaves in my factory. I went to the X-ray camp in the morning before going to factory. They helped me get tested at Government center next day. Treatment was started with in 2 days. I could manage with only one day leave”</a:t>
            </a:r>
            <a:endParaRPr/>
          </a:p>
          <a:p>
            <a:pPr indent="0" lvl="0" marL="0" rtl="0" algn="l">
              <a:lnSpc>
                <a:spcPct val="90000"/>
              </a:lnSpc>
              <a:spcBef>
                <a:spcPts val="750"/>
              </a:spcBef>
              <a:spcAft>
                <a:spcPts val="0"/>
              </a:spcAft>
              <a:buClr>
                <a:schemeClr val="dk1"/>
              </a:buClr>
              <a:buSzPts val="2100"/>
              <a:buNone/>
            </a:pPr>
            <a:r>
              <a:rPr lang="en-US">
                <a:solidFill>
                  <a:schemeClr val="dk1"/>
                </a:solidFill>
              </a:rPr>
              <a:t>				- Industrial Worker Benefited</a:t>
            </a:r>
            <a:endParaRPr>
              <a:solidFill>
                <a:schemeClr val="dk1"/>
              </a:solidFill>
            </a:endParaRPr>
          </a:p>
        </p:txBody>
      </p:sp>
      <p:pic>
        <p:nvPicPr>
          <p:cNvPr id="396" name="Google Shape;396;p21"/>
          <p:cNvPicPr preferRelativeResize="0"/>
          <p:nvPr/>
        </p:nvPicPr>
        <p:blipFill rotWithShape="1">
          <a:blip r:embed="rId3">
            <a:alphaModFix/>
          </a:blip>
          <a:srcRect b="0" l="0" r="0" t="0"/>
          <a:stretch/>
        </p:blipFill>
        <p:spPr>
          <a:xfrm>
            <a:off x="8081879" y="4041036"/>
            <a:ext cx="889454" cy="731728"/>
          </a:xfrm>
          <a:prstGeom prst="rect">
            <a:avLst/>
          </a:prstGeom>
          <a:noFill/>
          <a:ln>
            <a:noFill/>
          </a:ln>
        </p:spPr>
      </p:pic>
      <p:sp>
        <p:nvSpPr>
          <p:cNvPr id="397" name="Google Shape;397;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398" name="Google Shape;398;p21"/>
          <p:cNvPicPr preferRelativeResize="0"/>
          <p:nvPr/>
        </p:nvPicPr>
        <p:blipFill rotWithShape="1">
          <a:blip r:embed="rId4">
            <a:alphaModFix/>
          </a:blip>
          <a:srcRect b="0" l="0" r="0" t="0"/>
          <a:stretch/>
        </p:blipFill>
        <p:spPr>
          <a:xfrm>
            <a:off x="195179" y="2667056"/>
            <a:ext cx="4666782" cy="210020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22"/>
          <p:cNvSpPr txBox="1"/>
          <p:nvPr>
            <p:ph type="title"/>
          </p:nvPr>
        </p:nvSpPr>
        <p:spPr>
          <a:xfrm>
            <a:off x="0" y="153528"/>
            <a:ext cx="7099300" cy="578769"/>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Experience with the X-ray and CAD vendor(s)</a:t>
            </a:r>
            <a:endParaRPr sz="3000">
              <a:solidFill>
                <a:srgbClr val="FF0000"/>
              </a:solidFill>
            </a:endParaRPr>
          </a:p>
        </p:txBody>
      </p:sp>
      <p:sp>
        <p:nvSpPr>
          <p:cNvPr id="404" name="Google Shape;404;p22"/>
          <p:cNvSpPr txBox="1"/>
          <p:nvPr>
            <p:ph idx="1" type="body"/>
          </p:nvPr>
        </p:nvSpPr>
        <p:spPr>
          <a:xfrm>
            <a:off x="216274" y="732297"/>
            <a:ext cx="6883026" cy="3263400"/>
          </a:xfrm>
          <a:prstGeom prst="rect">
            <a:avLst/>
          </a:prstGeom>
          <a:noFill/>
          <a:ln>
            <a:noFill/>
          </a:ln>
        </p:spPr>
        <p:txBody>
          <a:bodyPr anchorCtr="0" anchor="t" bIns="34275" lIns="68550" spcFirstLastPara="1" rIns="68550" wrap="square" tIns="34275">
            <a:normAutofit/>
          </a:bodyPr>
          <a:lstStyle/>
          <a:p>
            <a:pPr indent="-171450" lvl="0" marL="171450" rtl="0" algn="l">
              <a:lnSpc>
                <a:spcPct val="90000"/>
              </a:lnSpc>
              <a:spcBef>
                <a:spcPts val="750"/>
              </a:spcBef>
              <a:spcAft>
                <a:spcPts val="0"/>
              </a:spcAft>
              <a:buClr>
                <a:schemeClr val="dk1"/>
              </a:buClr>
              <a:buSzPts val="2100"/>
              <a:buChar char="•"/>
            </a:pPr>
            <a:r>
              <a:rPr lang="en-US">
                <a:solidFill>
                  <a:schemeClr val="dk1"/>
                </a:solidFill>
              </a:rPr>
              <a:t>Fujifilm Team was very supportive during the procurement process, training, and also in on ground support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We lost time in getting the machine and also in getting the AERB approvals </a:t>
            </a:r>
            <a:endParaRPr/>
          </a:p>
          <a:p>
            <a:pPr indent="0" lvl="0" marL="0" rtl="0" algn="l">
              <a:lnSpc>
                <a:spcPct val="90000"/>
              </a:lnSpc>
              <a:spcBef>
                <a:spcPts val="750"/>
              </a:spcBef>
              <a:spcAft>
                <a:spcPts val="0"/>
              </a:spcAft>
              <a:buClr>
                <a:schemeClr val="lt1"/>
              </a:buClr>
              <a:buSzPts val="2100"/>
              <a:buNone/>
            </a:pPr>
            <a:r>
              <a:t/>
            </a:r>
            <a:endParaRPr>
              <a:solidFill>
                <a:schemeClr val="dk1"/>
              </a:solidFill>
            </a:endParaRPr>
          </a:p>
        </p:txBody>
      </p:sp>
      <p:pic>
        <p:nvPicPr>
          <p:cNvPr id="405" name="Google Shape;405;p22"/>
          <p:cNvPicPr preferRelativeResize="0"/>
          <p:nvPr/>
        </p:nvPicPr>
        <p:blipFill rotWithShape="1">
          <a:blip r:embed="rId3">
            <a:alphaModFix/>
          </a:blip>
          <a:srcRect b="0" l="0" r="0" t="0"/>
          <a:stretch/>
        </p:blipFill>
        <p:spPr>
          <a:xfrm>
            <a:off x="8081879" y="4041036"/>
            <a:ext cx="889454" cy="731728"/>
          </a:xfrm>
          <a:prstGeom prst="rect">
            <a:avLst/>
          </a:prstGeom>
          <a:noFill/>
          <a:ln>
            <a:noFill/>
          </a:ln>
        </p:spPr>
      </p:pic>
      <p:sp>
        <p:nvSpPr>
          <p:cNvPr id="406" name="Google Shape;406;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3"/>
          <p:cNvSpPr txBox="1"/>
          <p:nvPr>
            <p:ph type="title"/>
          </p:nvPr>
        </p:nvSpPr>
        <p:spPr>
          <a:xfrm>
            <a:off x="136358" y="80211"/>
            <a:ext cx="7750342" cy="721895"/>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4400"/>
              <a:buFont typeface="Calibri"/>
              <a:buNone/>
            </a:pPr>
            <a:r>
              <a:rPr lang="en-US" sz="3000">
                <a:solidFill>
                  <a:srgbClr val="FF0000"/>
                </a:solidFill>
              </a:rPr>
              <a:t>Challenges</a:t>
            </a:r>
            <a:endParaRPr sz="3000">
              <a:solidFill>
                <a:srgbClr val="FF0000"/>
              </a:solidFill>
            </a:endParaRPr>
          </a:p>
        </p:txBody>
      </p:sp>
      <p:sp>
        <p:nvSpPr>
          <p:cNvPr id="412" name="Google Shape;412;p23"/>
          <p:cNvSpPr txBox="1"/>
          <p:nvPr>
            <p:ph idx="1" type="body"/>
          </p:nvPr>
        </p:nvSpPr>
        <p:spPr>
          <a:xfrm>
            <a:off x="68179" y="675106"/>
            <a:ext cx="7886700" cy="3604794"/>
          </a:xfrm>
          <a:prstGeom prst="rect">
            <a:avLst/>
          </a:prstGeom>
          <a:noFill/>
          <a:ln>
            <a:noFill/>
          </a:ln>
        </p:spPr>
        <p:txBody>
          <a:bodyPr anchorCtr="0" anchor="t" bIns="34275" lIns="68550" spcFirstLastPara="1" rIns="68550" wrap="square" tIns="34275">
            <a:normAutofit fontScale="92500" lnSpcReduction="20000"/>
          </a:bodyPr>
          <a:lstStyle/>
          <a:p>
            <a:pPr indent="-342931" lvl="0" marL="342900" rtl="0" algn="l">
              <a:lnSpc>
                <a:spcPct val="100000"/>
              </a:lnSpc>
              <a:spcBef>
                <a:spcPts val="750"/>
              </a:spcBef>
              <a:spcAft>
                <a:spcPts val="0"/>
              </a:spcAft>
              <a:buClr>
                <a:srgbClr val="222222"/>
              </a:buClr>
              <a:buSzPct val="100000"/>
              <a:buFont typeface="Noto Sans Symbols"/>
              <a:buChar char="∙"/>
            </a:pPr>
            <a:r>
              <a:rPr lang="en-US" sz="2300">
                <a:solidFill>
                  <a:srgbClr val="222222"/>
                </a:solidFill>
              </a:rPr>
              <a:t>Completely charged device was supporting on 40 images only. While the average turnover at the camp is some time going to 60 PTS. While device cannot be charged while in use.  After 10 minutes charging only one image change be taken. PTS are become restless and going back due to delay. </a:t>
            </a:r>
            <a:endParaRPr sz="2300"/>
          </a:p>
          <a:p>
            <a:pPr indent="-342931" lvl="0" marL="342900" rtl="0" algn="l">
              <a:lnSpc>
                <a:spcPct val="100000"/>
              </a:lnSpc>
              <a:spcBef>
                <a:spcPts val="750"/>
              </a:spcBef>
              <a:spcAft>
                <a:spcPts val="0"/>
              </a:spcAft>
              <a:buClr>
                <a:srgbClr val="222222"/>
              </a:buClr>
              <a:buSzPct val="100000"/>
              <a:buFont typeface="Noto Sans Symbols"/>
              <a:buChar char="∙"/>
            </a:pPr>
            <a:r>
              <a:rPr lang="en-US" sz="2300">
                <a:solidFill>
                  <a:srgbClr val="222222"/>
                </a:solidFill>
              </a:rPr>
              <a:t>Machine along with two stands is not handy for a single person to carry. Minimum two persons are required for carrying and using the machine. </a:t>
            </a:r>
            <a:endParaRPr/>
          </a:p>
          <a:p>
            <a:pPr indent="-342931" lvl="0" marL="342900" rtl="0" algn="l">
              <a:lnSpc>
                <a:spcPct val="100000"/>
              </a:lnSpc>
              <a:spcBef>
                <a:spcPts val="750"/>
              </a:spcBef>
              <a:spcAft>
                <a:spcPts val="0"/>
              </a:spcAft>
              <a:buClr>
                <a:srgbClr val="222222"/>
              </a:buClr>
              <a:buSzPct val="100000"/>
              <a:buFont typeface="Noto Sans Symbols"/>
              <a:buChar char="∙"/>
            </a:pPr>
            <a:r>
              <a:rPr lang="en-US" sz="2300">
                <a:solidFill>
                  <a:srgbClr val="222222"/>
                </a:solidFill>
              </a:rPr>
              <a:t>A vehicle (four-wheeler) was must and  required to carry the entire equipment one place to another place. </a:t>
            </a:r>
            <a:endParaRPr sz="2300"/>
          </a:p>
          <a:p>
            <a:pPr indent="-342931" lvl="0" marL="342900" rtl="0" algn="l">
              <a:lnSpc>
                <a:spcPct val="100000"/>
              </a:lnSpc>
              <a:spcBef>
                <a:spcPts val="750"/>
              </a:spcBef>
              <a:spcAft>
                <a:spcPts val="0"/>
              </a:spcAft>
              <a:buClr>
                <a:srgbClr val="222222"/>
              </a:buClr>
              <a:buSzPct val="100000"/>
              <a:buFont typeface="Noto Sans Symbols"/>
              <a:buChar char="∙"/>
            </a:pPr>
            <a:r>
              <a:rPr lang="en-US" sz="2300">
                <a:solidFill>
                  <a:srgbClr val="222222"/>
                </a:solidFill>
              </a:rPr>
              <a:t>Sometimes shortage of testing kits lead in delaying the confirmation and early treatment initiation.</a:t>
            </a:r>
            <a:endParaRPr sz="2300"/>
          </a:p>
          <a:p>
            <a:pPr indent="0" lvl="0" marL="171450" rtl="0" algn="l">
              <a:lnSpc>
                <a:spcPct val="90000"/>
              </a:lnSpc>
              <a:spcBef>
                <a:spcPts val="0"/>
              </a:spcBef>
              <a:spcAft>
                <a:spcPts val="0"/>
              </a:spcAft>
              <a:buClr>
                <a:schemeClr val="dk1"/>
              </a:buClr>
              <a:buSzPct val="144144"/>
              <a:buNone/>
            </a:pPr>
            <a:r>
              <a:t/>
            </a:r>
            <a:endParaRPr>
              <a:solidFill>
                <a:schemeClr val="dk1"/>
              </a:solidFill>
            </a:endParaRPr>
          </a:p>
        </p:txBody>
      </p:sp>
      <p:pic>
        <p:nvPicPr>
          <p:cNvPr id="413" name="Google Shape;413;p23"/>
          <p:cNvPicPr preferRelativeResize="0"/>
          <p:nvPr/>
        </p:nvPicPr>
        <p:blipFill rotWithShape="1">
          <a:blip r:embed="rId3">
            <a:alphaModFix/>
          </a:blip>
          <a:srcRect b="0" l="0" r="0" t="0"/>
          <a:stretch/>
        </p:blipFill>
        <p:spPr>
          <a:xfrm>
            <a:off x="8081879" y="4041036"/>
            <a:ext cx="889454" cy="731728"/>
          </a:xfrm>
          <a:prstGeom prst="rect">
            <a:avLst/>
          </a:prstGeom>
          <a:noFill/>
          <a:ln>
            <a:noFill/>
          </a:ln>
        </p:spPr>
      </p:pic>
      <p:sp>
        <p:nvSpPr>
          <p:cNvPr id="414" name="Google Shape;414;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4"/>
          <p:cNvSpPr txBox="1"/>
          <p:nvPr>
            <p:ph type="title"/>
          </p:nvPr>
        </p:nvSpPr>
        <p:spPr>
          <a:xfrm>
            <a:off x="279399" y="32808"/>
            <a:ext cx="7731635" cy="76384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Key Learnings’ and Recommendations </a:t>
            </a:r>
            <a:endParaRPr/>
          </a:p>
        </p:txBody>
      </p:sp>
      <p:sp>
        <p:nvSpPr>
          <p:cNvPr id="420" name="Google Shape;420;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
        <p:nvSpPr>
          <p:cNvPr id="421" name="Google Shape;421;p24"/>
          <p:cNvSpPr txBox="1"/>
          <p:nvPr/>
        </p:nvSpPr>
        <p:spPr>
          <a:xfrm>
            <a:off x="15050" y="1232900"/>
            <a:ext cx="7471600" cy="4806796"/>
          </a:xfrm>
          <a:prstGeom prst="rect">
            <a:avLst/>
          </a:prstGeom>
          <a:noFill/>
          <a:ln>
            <a:noFill/>
          </a:ln>
        </p:spPr>
        <p:txBody>
          <a:bodyPr anchorCtr="0" anchor="b" bIns="45700" lIns="91425" spcFirstLastPara="1" rIns="91425" wrap="square" tIns="45700">
            <a:normAutofit lnSpcReduction="10000"/>
          </a:bodyPr>
          <a:lstStyle/>
          <a:p>
            <a:pPr indent="0" lvl="0" marL="0" marR="0" rtl="0" algn="l">
              <a:lnSpc>
                <a:spcPct val="90000"/>
              </a:lnSpc>
              <a:spcBef>
                <a:spcPts val="0"/>
              </a:spcBef>
              <a:spcAft>
                <a:spcPts val="0"/>
              </a:spcAft>
              <a:buClr>
                <a:schemeClr val="dk1"/>
              </a:buClr>
              <a:buSzPts val="1800"/>
              <a:buFont typeface="Arial"/>
              <a:buNone/>
            </a:pPr>
            <a:r>
              <a:rPr b="1" lang="en-US" sz="1800">
                <a:solidFill>
                  <a:schemeClr val="dk1"/>
                </a:solidFill>
                <a:latin typeface="Trebuchet MS"/>
                <a:ea typeface="Trebuchet MS"/>
                <a:cs typeface="Trebuchet MS"/>
                <a:sym typeface="Trebuchet MS"/>
              </a:rPr>
              <a:t> </a:t>
            </a:r>
            <a:endParaRPr/>
          </a:p>
          <a:p>
            <a:pPr indent="-285750" lvl="0" marL="285750" marR="0" rtl="0" algn="l">
              <a:lnSpc>
                <a:spcPct val="90000"/>
              </a:lnSpc>
              <a:spcBef>
                <a:spcPts val="750"/>
              </a:spcBef>
              <a:spcAft>
                <a:spcPts val="0"/>
              </a:spcAft>
              <a:buClr>
                <a:schemeClr val="dk1"/>
              </a:buClr>
              <a:buSzPts val="2100"/>
              <a:buFont typeface="Arial"/>
              <a:buChar char="•"/>
            </a:pPr>
            <a:r>
              <a:rPr b="0" lang="en-US" sz="2100">
                <a:solidFill>
                  <a:schemeClr val="dk1"/>
                </a:solidFill>
                <a:latin typeface="Calibri"/>
                <a:ea typeface="Calibri"/>
                <a:cs typeface="Calibri"/>
                <a:sym typeface="Calibri"/>
              </a:rPr>
              <a:t>One has to have the preparatory work done well before placing the request for AERB approval, with all the tools/records needed.</a:t>
            </a:r>
            <a:endParaRPr/>
          </a:p>
          <a:p>
            <a:pPr indent="-285750" lvl="0" marL="285750" marR="0" rtl="0" algn="l">
              <a:lnSpc>
                <a:spcPct val="90000"/>
              </a:lnSpc>
              <a:spcBef>
                <a:spcPts val="750"/>
              </a:spcBef>
              <a:spcAft>
                <a:spcPts val="0"/>
              </a:spcAft>
              <a:buClr>
                <a:schemeClr val="dk1"/>
              </a:buClr>
              <a:buSzPts val="2100"/>
              <a:buFont typeface="Arial"/>
              <a:buChar char="•"/>
            </a:pPr>
            <a:r>
              <a:rPr b="0" lang="en-US" sz="2100">
                <a:solidFill>
                  <a:schemeClr val="dk1"/>
                </a:solidFill>
                <a:latin typeface="Calibri"/>
                <a:ea typeface="Calibri"/>
                <a:cs typeface="Calibri"/>
                <a:sym typeface="Calibri"/>
              </a:rPr>
              <a:t>A proper orientation and consultation is needed to get the buying from NTP officials.</a:t>
            </a:r>
            <a:endParaRPr/>
          </a:p>
          <a:p>
            <a:pPr indent="-285750" lvl="0" marL="285750" marR="0" rtl="0" algn="l">
              <a:lnSpc>
                <a:spcPct val="90000"/>
              </a:lnSpc>
              <a:spcBef>
                <a:spcPts val="750"/>
              </a:spcBef>
              <a:spcAft>
                <a:spcPts val="0"/>
              </a:spcAft>
              <a:buClr>
                <a:schemeClr val="dk1"/>
              </a:buClr>
              <a:buSzPts val="2100"/>
              <a:buFont typeface="Arial"/>
              <a:buChar char="•"/>
            </a:pPr>
            <a:r>
              <a:rPr b="0" lang="en-US" sz="2100">
                <a:solidFill>
                  <a:schemeClr val="dk1"/>
                </a:solidFill>
                <a:latin typeface="Calibri"/>
                <a:ea typeface="Calibri"/>
                <a:cs typeface="Calibri"/>
                <a:sym typeface="Calibri"/>
              </a:rPr>
              <a:t>Though the AI is inbuilt, most of the NTP officials recommended for an expert opinion from Radiologist.</a:t>
            </a:r>
            <a:endParaRPr/>
          </a:p>
          <a:p>
            <a:pPr indent="-285750" lvl="0" marL="285750" marR="0" rtl="0" algn="l">
              <a:lnSpc>
                <a:spcPct val="90000"/>
              </a:lnSpc>
              <a:spcBef>
                <a:spcPts val="750"/>
              </a:spcBef>
              <a:spcAft>
                <a:spcPts val="0"/>
              </a:spcAft>
              <a:buClr>
                <a:schemeClr val="dk1"/>
              </a:buClr>
              <a:buSzPts val="2100"/>
              <a:buFont typeface="Arial"/>
              <a:buChar char="•"/>
            </a:pPr>
            <a:r>
              <a:rPr b="0" lang="en-US" sz="2100">
                <a:solidFill>
                  <a:schemeClr val="dk1"/>
                </a:solidFill>
                <a:latin typeface="Calibri"/>
                <a:ea typeface="Calibri"/>
                <a:cs typeface="Calibri"/>
                <a:sym typeface="Calibri"/>
              </a:rPr>
              <a:t>One has to ensure proper logistics like a vehicle to carry the machine as needed in the field, and trained LT on the functionality of the machine, and AI reading to recommend for cascade testing. </a:t>
            </a:r>
            <a:endParaRPr/>
          </a:p>
          <a:p>
            <a:pPr indent="-285750" lvl="0" marL="285750" marR="0" rtl="0" algn="l">
              <a:lnSpc>
                <a:spcPct val="90000"/>
              </a:lnSpc>
              <a:spcBef>
                <a:spcPts val="750"/>
              </a:spcBef>
              <a:spcAft>
                <a:spcPts val="0"/>
              </a:spcAft>
              <a:buClr>
                <a:schemeClr val="dk1"/>
              </a:buClr>
              <a:buSzPts val="2100"/>
              <a:buFont typeface="Arial"/>
              <a:buChar char="•"/>
            </a:pPr>
            <a:r>
              <a:rPr b="0" lang="en-US" sz="2100">
                <a:solidFill>
                  <a:schemeClr val="dk1"/>
                </a:solidFill>
                <a:latin typeface="Calibri"/>
                <a:ea typeface="Calibri"/>
                <a:cs typeface="Calibri"/>
                <a:sym typeface="Calibri"/>
              </a:rPr>
              <a:t>Coordination with frontline health staff is desperate as they know the vulnerable and hard to reach community, and mobilize them for X Ray </a:t>
            </a:r>
            <a:endParaRPr/>
          </a:p>
          <a:p>
            <a:pPr indent="-152400" lvl="0" marL="285750" marR="0" rtl="0" algn="l">
              <a:lnSpc>
                <a:spcPct val="90000"/>
              </a:lnSpc>
              <a:spcBef>
                <a:spcPts val="750"/>
              </a:spcBef>
              <a:spcAft>
                <a:spcPts val="0"/>
              </a:spcAft>
              <a:buClr>
                <a:schemeClr val="lt1"/>
              </a:buClr>
              <a:buSzPts val="2100"/>
              <a:buFont typeface="Arial"/>
              <a:buNone/>
            </a:pPr>
            <a:r>
              <a:t/>
            </a:r>
            <a:endParaRPr b="0" sz="2100">
              <a:solidFill>
                <a:schemeClr val="dk1"/>
              </a:solidFill>
              <a:latin typeface="Calibri"/>
              <a:ea typeface="Calibri"/>
              <a:cs typeface="Calibri"/>
              <a:sym typeface="Calibri"/>
            </a:endParaRPr>
          </a:p>
          <a:p>
            <a:pPr indent="-152400" lvl="0" marL="285750" marR="0" rtl="0" algn="l">
              <a:lnSpc>
                <a:spcPct val="90000"/>
              </a:lnSpc>
              <a:spcBef>
                <a:spcPts val="750"/>
              </a:spcBef>
              <a:spcAft>
                <a:spcPts val="0"/>
              </a:spcAft>
              <a:buClr>
                <a:schemeClr val="lt1"/>
              </a:buClr>
              <a:buSzPts val="2100"/>
              <a:buFont typeface="Arial"/>
              <a:buNone/>
            </a:pPr>
            <a:r>
              <a:t/>
            </a:r>
            <a:endParaRPr b="0" sz="2100">
              <a:solidFill>
                <a:schemeClr val="dk1"/>
              </a:solidFill>
              <a:latin typeface="Calibri"/>
              <a:ea typeface="Calibri"/>
              <a:cs typeface="Calibri"/>
              <a:sym typeface="Calibri"/>
            </a:endParaRPr>
          </a:p>
          <a:p>
            <a:pPr indent="0" lvl="0" marL="0" marR="0" rtl="0" algn="l">
              <a:lnSpc>
                <a:spcPct val="90000"/>
              </a:lnSpc>
              <a:spcBef>
                <a:spcPts val="750"/>
              </a:spcBef>
              <a:spcAft>
                <a:spcPts val="0"/>
              </a:spcAft>
              <a:buClr>
                <a:schemeClr val="lt1"/>
              </a:buClr>
              <a:buSzPts val="1800"/>
              <a:buFont typeface="Arial"/>
              <a:buNone/>
            </a:pPr>
            <a:r>
              <a:t/>
            </a:r>
            <a:endParaRPr b="1" sz="1800">
              <a:solidFill>
                <a:schemeClr val="dk1"/>
              </a:solidFill>
              <a:latin typeface="Trebuchet MS"/>
              <a:ea typeface="Trebuchet MS"/>
              <a:cs typeface="Trebuchet MS"/>
              <a:sym typeface="Trebuchet MS"/>
            </a:endParaRPr>
          </a:p>
          <a:p>
            <a:pPr indent="0" lvl="0" marL="0" marR="0" rtl="0" algn="l">
              <a:lnSpc>
                <a:spcPct val="90000"/>
              </a:lnSpc>
              <a:spcBef>
                <a:spcPts val="750"/>
              </a:spcBef>
              <a:spcAft>
                <a:spcPts val="0"/>
              </a:spcAft>
              <a:buClr>
                <a:schemeClr val="lt1"/>
              </a:buClr>
              <a:buSzPts val="1800"/>
              <a:buFont typeface="Arial"/>
              <a:buNone/>
            </a:pPr>
            <a:r>
              <a:t/>
            </a:r>
            <a:endParaRPr b="1" sz="1800">
              <a:solidFill>
                <a:schemeClr val="dk1"/>
              </a:solidFill>
              <a:latin typeface="Calibri"/>
              <a:ea typeface="Calibri"/>
              <a:cs typeface="Calibri"/>
              <a:sym typeface="Calibri"/>
            </a:endParaRPr>
          </a:p>
        </p:txBody>
      </p:sp>
      <p:pic>
        <p:nvPicPr>
          <p:cNvPr id="422" name="Google Shape;422;p24"/>
          <p:cNvPicPr preferRelativeResize="0"/>
          <p:nvPr/>
        </p:nvPicPr>
        <p:blipFill rotWithShape="1">
          <a:blip r:embed="rId3">
            <a:alphaModFix/>
          </a:blip>
          <a:srcRect b="0" l="0" r="0" t="0"/>
          <a:stretch/>
        </p:blipFill>
        <p:spPr>
          <a:xfrm>
            <a:off x="8070623" y="4035535"/>
            <a:ext cx="889454" cy="7317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5"/>
          <p:cNvSpPr txBox="1"/>
          <p:nvPr>
            <p:ph type="title"/>
          </p:nvPr>
        </p:nvSpPr>
        <p:spPr>
          <a:xfrm>
            <a:off x="297278" y="652182"/>
            <a:ext cx="6903622" cy="139686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BF1E2E"/>
              </a:buClr>
              <a:buSzPts val="3000"/>
              <a:buFont typeface="Trebuchet MS"/>
              <a:buNone/>
            </a:pPr>
            <a:br>
              <a:rPr b="1" lang="en-US" sz="4400">
                <a:solidFill>
                  <a:srgbClr val="BF1E2E"/>
                </a:solidFill>
                <a:latin typeface="Trebuchet MS"/>
                <a:ea typeface="Trebuchet MS"/>
                <a:cs typeface="Trebuchet MS"/>
                <a:sym typeface="Trebuchet MS"/>
              </a:rPr>
            </a:br>
            <a:endParaRPr b="1" sz="4400">
              <a:solidFill>
                <a:srgbClr val="BF1E2E"/>
              </a:solidFill>
              <a:latin typeface="Trebuchet MS"/>
              <a:ea typeface="Trebuchet MS"/>
              <a:cs typeface="Trebuchet MS"/>
              <a:sym typeface="Trebuchet MS"/>
            </a:endParaRPr>
          </a:p>
        </p:txBody>
      </p:sp>
      <p:sp>
        <p:nvSpPr>
          <p:cNvPr id="428" name="Google Shape;428;p25"/>
          <p:cNvSpPr txBox="1"/>
          <p:nvPr>
            <p:ph idx="12" type="sldNum"/>
          </p:nvPr>
        </p:nvSpPr>
        <p:spPr>
          <a:xfrm>
            <a:off x="8556784" y="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chemeClr val="lt1"/>
              </a:buClr>
              <a:buSzPts val="1200"/>
              <a:buFont typeface="Sniglet"/>
              <a:buNone/>
            </a:pPr>
            <a:fld id="{00000000-1234-1234-1234-123412341234}" type="slidenum">
              <a:rPr lang="en-US" sz="1200">
                <a:latin typeface="Sniglet"/>
                <a:ea typeface="Sniglet"/>
                <a:cs typeface="Sniglet"/>
                <a:sym typeface="Sniglet"/>
              </a:rPr>
              <a:t>‹#›</a:t>
            </a:fld>
            <a:endParaRPr sz="1200">
              <a:latin typeface="Sniglet"/>
              <a:ea typeface="Sniglet"/>
              <a:cs typeface="Sniglet"/>
              <a:sym typeface="Sniglet"/>
            </a:endParaRPr>
          </a:p>
        </p:txBody>
      </p:sp>
      <p:pic>
        <p:nvPicPr>
          <p:cNvPr id="429" name="Google Shape;429;p25"/>
          <p:cNvPicPr preferRelativeResize="0"/>
          <p:nvPr/>
        </p:nvPicPr>
        <p:blipFill rotWithShape="1">
          <a:blip r:embed="rId3">
            <a:alphaModFix/>
          </a:blip>
          <a:srcRect b="0" l="0" r="0" t="0"/>
          <a:stretch/>
        </p:blipFill>
        <p:spPr>
          <a:xfrm>
            <a:off x="8059102" y="3978688"/>
            <a:ext cx="889454" cy="731728"/>
          </a:xfrm>
          <a:prstGeom prst="rect">
            <a:avLst/>
          </a:prstGeom>
          <a:noFill/>
          <a:ln>
            <a:noFill/>
          </a:ln>
        </p:spPr>
      </p:pic>
      <p:sp>
        <p:nvSpPr>
          <p:cNvPr id="430" name="Google Shape;430;p25"/>
          <p:cNvSpPr txBox="1"/>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chemeClr val="lt1"/>
                </a:solidFill>
                <a:latin typeface="Calibri"/>
                <a:ea typeface="Calibri"/>
                <a:cs typeface="Calibri"/>
                <a:sym typeface="Calibri"/>
              </a:rPr>
              <a:t>‹#›</a:t>
            </a:fld>
            <a:endParaRPr sz="900">
              <a:solidFill>
                <a:schemeClr val="lt1"/>
              </a:solidFill>
              <a:latin typeface="Calibri"/>
              <a:ea typeface="Calibri"/>
              <a:cs typeface="Calibri"/>
              <a:sym typeface="Calibri"/>
            </a:endParaRPr>
          </a:p>
        </p:txBody>
      </p:sp>
      <p:sp>
        <p:nvSpPr>
          <p:cNvPr id="431" name="Google Shape;431;p25"/>
          <p:cNvSpPr txBox="1"/>
          <p:nvPr/>
        </p:nvSpPr>
        <p:spPr>
          <a:xfrm>
            <a:off x="2091267" y="1380067"/>
            <a:ext cx="271593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Calibri"/>
                <a:ea typeface="Calibri"/>
                <a:cs typeface="Calibri"/>
                <a:sym typeface="Calibri"/>
              </a:rPr>
              <a:t>Thank You ! </a:t>
            </a:r>
            <a:endParaRPr/>
          </a:p>
        </p:txBody>
      </p:sp>
      <p:sp>
        <p:nvSpPr>
          <p:cNvPr id="432" name="Google Shape;432;p25"/>
          <p:cNvSpPr txBox="1"/>
          <p:nvPr/>
        </p:nvSpPr>
        <p:spPr>
          <a:xfrm>
            <a:off x="2201333" y="2571750"/>
            <a:ext cx="4131733"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000">
                <a:solidFill>
                  <a:srgbClr val="FF0000"/>
                </a:solidFill>
                <a:latin typeface="Calibri"/>
                <a:ea typeface="Calibri"/>
                <a:cs typeface="Calibri"/>
                <a:sym typeface="Calibri"/>
              </a:rPr>
              <a:t>Vikas Panibatla</a:t>
            </a:r>
            <a:endParaRPr sz="3000">
              <a:solidFill>
                <a:srgbClr val="FF0000"/>
              </a:solidFill>
              <a:latin typeface="Calibri"/>
              <a:ea typeface="Calibri"/>
              <a:cs typeface="Calibri"/>
              <a:sym typeface="Calibri"/>
            </a:endParaRPr>
          </a:p>
          <a:p>
            <a:pPr indent="0" lvl="0" marL="0" marR="0" rtl="0" algn="l">
              <a:spcBef>
                <a:spcPts val="0"/>
              </a:spcBef>
              <a:spcAft>
                <a:spcPts val="0"/>
              </a:spcAft>
              <a:buNone/>
            </a:pPr>
            <a:r>
              <a:rPr lang="en-US" sz="3000" u="sng">
                <a:solidFill>
                  <a:srgbClr val="FF0000"/>
                </a:solidFill>
                <a:latin typeface="Calibri"/>
                <a:ea typeface="Calibri"/>
                <a:cs typeface="Calibri"/>
                <a:sym typeface="Calibri"/>
                <a:hlinkClick r:id="rId4">
                  <a:extLst>
                    <a:ext uri="{A12FA001-AC4F-418D-AE19-62706E023703}">
                      <ahyp:hlinkClr val="tx"/>
                    </a:ext>
                  </a:extLst>
                </a:hlinkClick>
              </a:rPr>
              <a:t>vikass@tbalertindia.org</a:t>
            </a:r>
            <a:r>
              <a:rPr lang="en-US" sz="3000">
                <a:solidFill>
                  <a:srgbClr val="FF0000"/>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431800" y="196801"/>
            <a:ext cx="6267764" cy="53411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rgbClr val="FF0000"/>
              </a:buClr>
              <a:buSzPts val="3000"/>
              <a:buFont typeface="Calibri"/>
              <a:buNone/>
            </a:pPr>
            <a:r>
              <a:rPr b="1" lang="en-US" sz="3000">
                <a:solidFill>
                  <a:srgbClr val="FF0000"/>
                </a:solidFill>
              </a:rPr>
              <a:t>RIPEND Project Experience  </a:t>
            </a:r>
            <a:endParaRPr/>
          </a:p>
        </p:txBody>
      </p:sp>
      <p:sp>
        <p:nvSpPr>
          <p:cNvPr id="114" name="Google Shape;114;p3"/>
          <p:cNvSpPr txBox="1"/>
          <p:nvPr>
            <p:ph idx="4294967295" type="subTitle"/>
          </p:nvPr>
        </p:nvSpPr>
        <p:spPr>
          <a:xfrm>
            <a:off x="431799" y="549883"/>
            <a:ext cx="6955589" cy="4217380"/>
          </a:xfrm>
          <a:prstGeom prst="rect">
            <a:avLst/>
          </a:prstGeom>
          <a:noFill/>
          <a:ln>
            <a:noFill/>
          </a:ln>
        </p:spPr>
        <p:txBody>
          <a:bodyPr anchorCtr="0" anchor="t" bIns="91425" lIns="91425" spcFirstLastPara="1" rIns="91425" wrap="square" tIns="91425">
            <a:noAutofit/>
          </a:bodyPr>
          <a:lstStyle/>
          <a:p>
            <a:pPr indent="-171450" lvl="0" marL="171450" marR="0" rtl="0" algn="l">
              <a:lnSpc>
                <a:spcPct val="100000"/>
              </a:lnSpc>
              <a:spcBef>
                <a:spcPts val="60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 </a:t>
            </a:r>
            <a:r>
              <a:rPr b="1" i="0" lang="en-US" sz="1600" u="none" cap="none" strike="noStrike">
                <a:solidFill>
                  <a:schemeClr val="dk1"/>
                </a:solidFill>
                <a:latin typeface="Calibri"/>
                <a:ea typeface="Calibri"/>
                <a:cs typeface="Calibri"/>
                <a:sym typeface="Calibri"/>
              </a:rPr>
              <a:t>Roping Informal Providers for enhance TB detection in Telangana state, India.</a:t>
            </a:r>
            <a:endParaRPr/>
          </a:p>
          <a:p>
            <a:pPr indent="-171450" lvl="1" marL="514350" marR="0" rtl="0" algn="l">
              <a:lnSpc>
                <a:spcPct val="100000"/>
              </a:lnSpc>
              <a:spcBef>
                <a:spcPts val="60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Implemented across 19 TUs from 9 districts ( 8 TUs for a period Oct 2018 to Dec 2021 and the remaining 11 TUs were added through scale up grant from Jan 2020 onward.) </a:t>
            </a:r>
            <a:endParaRPr/>
          </a:p>
          <a:p>
            <a:pPr indent="-171450" lvl="1" marL="514350" marR="0" rtl="0" algn="l">
              <a:lnSpc>
                <a:spcPct val="100000"/>
              </a:lnSpc>
              <a:spcBef>
                <a:spcPts val="600"/>
              </a:spcBef>
              <a:spcAft>
                <a:spcPts val="0"/>
              </a:spcAft>
              <a:buClr>
                <a:schemeClr val="dk1"/>
              </a:buClr>
              <a:buSzPts val="1200"/>
              <a:buFont typeface="Arial"/>
              <a:buChar char="•"/>
            </a:pPr>
            <a:r>
              <a:rPr b="1" i="0" lang="en-US" sz="1200" u="none" cap="none" strike="noStrike">
                <a:solidFill>
                  <a:schemeClr val="dk1"/>
                </a:solidFill>
                <a:latin typeface="Calibri"/>
                <a:ea typeface="Calibri"/>
                <a:cs typeface="Calibri"/>
                <a:sym typeface="Calibri"/>
              </a:rPr>
              <a:t>Funded by Stop TB Partnership – TB Reach Wave 6 and Scale up </a:t>
            </a:r>
            <a:endParaRPr/>
          </a:p>
          <a:p>
            <a:pPr indent="-171450" lvl="0" marL="171450" marR="0" rtl="0" algn="l">
              <a:lnSpc>
                <a:spcPct val="100000"/>
              </a:lnSpc>
              <a:spcBef>
                <a:spcPts val="600"/>
              </a:spcBef>
              <a:spcAft>
                <a:spcPts val="0"/>
              </a:spcAft>
              <a:buClr>
                <a:schemeClr val="dk1"/>
              </a:buClr>
              <a:buSzPts val="1500"/>
              <a:buFont typeface="Arial"/>
              <a:buChar char="•"/>
            </a:pPr>
            <a:r>
              <a:rPr b="1" i="0" lang="en-US" sz="1500" u="none" cap="none" strike="noStrike">
                <a:solidFill>
                  <a:schemeClr val="dk1"/>
                </a:solidFill>
                <a:latin typeface="Calibri"/>
                <a:ea typeface="Calibri"/>
                <a:cs typeface="Calibri"/>
                <a:sym typeface="Calibri"/>
              </a:rPr>
              <a:t>Mapped and engaged around 1700 providers in the project. </a:t>
            </a:r>
            <a:endParaRPr/>
          </a:p>
        </p:txBody>
      </p:sp>
      <p:sp>
        <p:nvSpPr>
          <p:cNvPr id="115" name="Google Shape;115;p3"/>
          <p:cNvSpPr txBox="1"/>
          <p:nvPr/>
        </p:nvSpPr>
        <p:spPr>
          <a:xfrm>
            <a:off x="8556784" y="1"/>
            <a:ext cx="548700" cy="393600"/>
          </a:xfrm>
          <a:prstGeom prst="rect">
            <a:avLst/>
          </a:prstGeom>
          <a:noFill/>
          <a:ln>
            <a:noFill/>
          </a:ln>
        </p:spPr>
        <p:txBody>
          <a:bodyPr anchorCtr="0" anchor="t" bIns="91425" lIns="91425" spcFirstLastPara="1" rIns="91425" wrap="square" tIns="91425">
            <a:noAutofit/>
          </a:bodyPr>
          <a:lstStyle/>
          <a:p>
            <a:pPr indent="0" lvl="0" marL="0" marR="0" rtl="0" algn="r">
              <a:spcBef>
                <a:spcPts val="0"/>
              </a:spcBef>
              <a:spcAft>
                <a:spcPts val="0"/>
              </a:spcAft>
              <a:buNone/>
            </a:pPr>
            <a:fld id="{00000000-1234-1234-1234-123412341234}" type="slidenum">
              <a:rPr lang="en-US" sz="1200">
                <a:solidFill>
                  <a:schemeClr val="lt1"/>
                </a:solidFill>
                <a:latin typeface="Sniglet"/>
                <a:ea typeface="Sniglet"/>
                <a:cs typeface="Sniglet"/>
                <a:sym typeface="Sniglet"/>
              </a:rPr>
              <a:t>‹#›</a:t>
            </a:fld>
            <a:endParaRPr sz="1200">
              <a:solidFill>
                <a:schemeClr val="lt1"/>
              </a:solidFill>
              <a:latin typeface="Sniglet"/>
              <a:ea typeface="Sniglet"/>
              <a:cs typeface="Sniglet"/>
              <a:sym typeface="Sniglet"/>
            </a:endParaRPr>
          </a:p>
        </p:txBody>
      </p:sp>
      <p:pic>
        <p:nvPicPr>
          <p:cNvPr id="116" name="Google Shape;116;p3"/>
          <p:cNvPicPr preferRelativeResize="0"/>
          <p:nvPr/>
        </p:nvPicPr>
        <p:blipFill rotWithShape="1">
          <a:blip r:embed="rId3">
            <a:alphaModFix/>
          </a:blip>
          <a:srcRect b="0" l="0" r="0" t="0"/>
          <a:stretch/>
        </p:blipFill>
        <p:spPr>
          <a:xfrm>
            <a:off x="8059102" y="3978688"/>
            <a:ext cx="889454" cy="731728"/>
          </a:xfrm>
          <a:prstGeom prst="rect">
            <a:avLst/>
          </a:prstGeom>
          <a:noFill/>
          <a:ln>
            <a:noFill/>
          </a:ln>
        </p:spPr>
      </p:pic>
      <p:graphicFrame>
        <p:nvGraphicFramePr>
          <p:cNvPr id="117" name="Google Shape;117;p3"/>
          <p:cNvGraphicFramePr/>
          <p:nvPr/>
        </p:nvGraphicFramePr>
        <p:xfrm>
          <a:off x="775711" y="1989960"/>
          <a:ext cx="3000000" cy="3000000"/>
        </p:xfrm>
        <a:graphic>
          <a:graphicData uri="http://schemas.openxmlformats.org/drawingml/2006/table">
            <a:tbl>
              <a:tblPr bandRow="1" firstRow="1">
                <a:noFill/>
                <a:tableStyleId>{04E7A5A8-5621-4439-8CF3-7D296B0F1341}</a:tableStyleId>
              </a:tblPr>
              <a:tblGrid>
                <a:gridCol w="3240100"/>
                <a:gridCol w="3240100"/>
              </a:tblGrid>
              <a:tr h="376600">
                <a:tc>
                  <a:txBody>
                    <a:bodyPr/>
                    <a:lstStyle/>
                    <a:p>
                      <a:pPr indent="0" lvl="0" marL="0" marR="0" rtl="0" algn="l">
                        <a:spcBef>
                          <a:spcPts val="0"/>
                        </a:spcBef>
                        <a:spcAft>
                          <a:spcPts val="0"/>
                        </a:spcAft>
                        <a:buNone/>
                      </a:pPr>
                      <a:r>
                        <a:rPr lang="en-US" sz="1350" u="none" cap="none" strike="noStrike"/>
                        <a:t>Indicator </a:t>
                      </a:r>
                      <a:endParaRPr/>
                    </a:p>
                  </a:txBody>
                  <a:tcPr marT="45725" marB="45725" marR="91450" marL="91450"/>
                </a:tc>
                <a:tc>
                  <a:txBody>
                    <a:bodyPr/>
                    <a:lstStyle/>
                    <a:p>
                      <a:pPr indent="0" lvl="0" marL="0" marR="0" rtl="0" algn="l">
                        <a:spcBef>
                          <a:spcPts val="0"/>
                        </a:spcBef>
                        <a:spcAft>
                          <a:spcPts val="0"/>
                        </a:spcAft>
                        <a:buNone/>
                      </a:pPr>
                      <a:r>
                        <a:rPr lang="en-US" sz="1350"/>
                        <a:t>Result Achieved </a:t>
                      </a:r>
                      <a:endParaRPr/>
                    </a:p>
                  </a:txBody>
                  <a:tcPr marT="45725" marB="45725" marR="91450" marL="91450"/>
                </a:tc>
              </a:tr>
              <a:tr h="510750">
                <a:tc>
                  <a:txBody>
                    <a:bodyPr/>
                    <a:lstStyle/>
                    <a:p>
                      <a:pPr indent="0" lvl="0" marL="0" marR="0" rtl="0" algn="l">
                        <a:spcBef>
                          <a:spcPts val="0"/>
                        </a:spcBef>
                        <a:spcAft>
                          <a:spcPts val="0"/>
                        </a:spcAft>
                        <a:buNone/>
                      </a:pPr>
                      <a:r>
                        <a:rPr lang="en-US" sz="1350"/>
                        <a:t>~ Out Patient Department (OPD) clients screened for TB by the providers</a:t>
                      </a:r>
                      <a:endParaRPr/>
                    </a:p>
                  </a:txBody>
                  <a:tcPr marT="45725" marB="45725" marR="91450" marL="91450"/>
                </a:tc>
                <a:tc>
                  <a:txBody>
                    <a:bodyPr/>
                    <a:lstStyle/>
                    <a:p>
                      <a:pPr indent="0" lvl="0" marL="0" marR="0" rtl="0" algn="l">
                        <a:spcBef>
                          <a:spcPts val="0"/>
                        </a:spcBef>
                        <a:spcAft>
                          <a:spcPts val="0"/>
                        </a:spcAft>
                        <a:buNone/>
                      </a:pPr>
                      <a:r>
                        <a:rPr lang="en-US" sz="1350"/>
                        <a:t>3.96 million </a:t>
                      </a:r>
                      <a:endParaRPr/>
                    </a:p>
                  </a:txBody>
                  <a:tcPr marT="45725" marB="45725" marR="91450" marL="91450"/>
                </a:tc>
              </a:tr>
              <a:tr h="510750">
                <a:tc>
                  <a:txBody>
                    <a:bodyPr/>
                    <a:lstStyle/>
                    <a:p>
                      <a:pPr indent="0" lvl="0" marL="0" marR="0" rtl="0" algn="l">
                        <a:spcBef>
                          <a:spcPts val="0"/>
                        </a:spcBef>
                        <a:spcAft>
                          <a:spcPts val="0"/>
                        </a:spcAft>
                        <a:buNone/>
                      </a:pPr>
                      <a:r>
                        <a:rPr lang="en-US" sz="1350"/>
                        <a:t>~ people with TB symptoms referred for test</a:t>
                      </a:r>
                      <a:endParaRPr/>
                    </a:p>
                  </a:txBody>
                  <a:tcPr marT="45725" marB="45725" marR="91450" marL="91450"/>
                </a:tc>
                <a:tc>
                  <a:txBody>
                    <a:bodyPr/>
                    <a:lstStyle/>
                    <a:p>
                      <a:pPr indent="0" lvl="0" marL="0" marR="0" rtl="0" algn="l">
                        <a:spcBef>
                          <a:spcPts val="0"/>
                        </a:spcBef>
                        <a:spcAft>
                          <a:spcPts val="0"/>
                        </a:spcAft>
                        <a:buNone/>
                      </a:pPr>
                      <a:r>
                        <a:rPr lang="en-US" sz="1350"/>
                        <a:t>28,530 </a:t>
                      </a:r>
                      <a:endParaRPr/>
                    </a:p>
                  </a:txBody>
                  <a:tcPr marT="45725" marB="45725" marR="91450" marL="91450"/>
                </a:tc>
              </a:tr>
              <a:tr h="376600">
                <a:tc>
                  <a:txBody>
                    <a:bodyPr/>
                    <a:lstStyle/>
                    <a:p>
                      <a:pPr indent="0" lvl="0" marL="0" marR="0" rtl="0" algn="l">
                        <a:spcBef>
                          <a:spcPts val="0"/>
                        </a:spcBef>
                        <a:spcAft>
                          <a:spcPts val="0"/>
                        </a:spcAft>
                        <a:buNone/>
                      </a:pPr>
                      <a:r>
                        <a:rPr lang="en-US" sz="1350"/>
                        <a:t>~ of above tested for TB</a:t>
                      </a:r>
                      <a:endParaRPr/>
                    </a:p>
                  </a:txBody>
                  <a:tcPr marT="45725" marB="45725" marR="91450" marL="91450"/>
                </a:tc>
                <a:tc>
                  <a:txBody>
                    <a:bodyPr/>
                    <a:lstStyle/>
                    <a:p>
                      <a:pPr indent="0" lvl="0" marL="0" marR="0" rtl="0" algn="l">
                        <a:spcBef>
                          <a:spcPts val="0"/>
                        </a:spcBef>
                        <a:spcAft>
                          <a:spcPts val="0"/>
                        </a:spcAft>
                        <a:buNone/>
                      </a:pPr>
                      <a:r>
                        <a:rPr lang="en-US" sz="1350"/>
                        <a:t>28,037</a:t>
                      </a:r>
                      <a:endParaRPr/>
                    </a:p>
                  </a:txBody>
                  <a:tcPr marT="45725" marB="45725" marR="91450" marL="91450"/>
                </a:tc>
              </a:tr>
              <a:tr h="376600">
                <a:tc>
                  <a:txBody>
                    <a:bodyPr/>
                    <a:lstStyle/>
                    <a:p>
                      <a:pPr indent="0" lvl="0" marL="0" marR="0" rtl="0" algn="l">
                        <a:spcBef>
                          <a:spcPts val="0"/>
                        </a:spcBef>
                        <a:spcAft>
                          <a:spcPts val="0"/>
                        </a:spcAft>
                        <a:buNone/>
                      </a:pPr>
                      <a:r>
                        <a:rPr lang="en-US" sz="1350"/>
                        <a:t>~ Found bacteriologically confirmed TB</a:t>
                      </a:r>
                      <a:endParaRPr/>
                    </a:p>
                  </a:txBody>
                  <a:tcPr marT="45725" marB="45725" marR="91450" marL="91450"/>
                </a:tc>
                <a:tc>
                  <a:txBody>
                    <a:bodyPr/>
                    <a:lstStyle/>
                    <a:p>
                      <a:pPr indent="0" lvl="0" marL="0" marR="0" rtl="0" algn="l">
                        <a:spcBef>
                          <a:spcPts val="0"/>
                        </a:spcBef>
                        <a:spcAft>
                          <a:spcPts val="0"/>
                        </a:spcAft>
                        <a:buNone/>
                      </a:pPr>
                      <a:r>
                        <a:rPr lang="en-US" sz="1350"/>
                        <a:t>3547 (Against an estimated target of 2759) (29% more than the target)</a:t>
                      </a:r>
                      <a:endParaRPr/>
                    </a:p>
                  </a:txBody>
                  <a:tcPr marT="45725" marB="45725" marR="91450" marL="91450"/>
                </a:tc>
              </a:tr>
              <a:tr h="376600">
                <a:tc>
                  <a:txBody>
                    <a:bodyPr/>
                    <a:lstStyle/>
                    <a:p>
                      <a:pPr indent="0" lvl="0" marL="0" marR="0" rtl="0" algn="l">
                        <a:spcBef>
                          <a:spcPts val="0"/>
                        </a:spcBef>
                        <a:spcAft>
                          <a:spcPts val="0"/>
                        </a:spcAft>
                        <a:buNone/>
                      </a:pPr>
                      <a:r>
                        <a:rPr lang="en-US" sz="1350"/>
                        <a:t>~Found All Forms TB</a:t>
                      </a:r>
                      <a:endParaRPr/>
                    </a:p>
                  </a:txBody>
                  <a:tcPr marT="45725" marB="45725" marR="91450" marL="91450"/>
                </a:tc>
                <a:tc>
                  <a:txBody>
                    <a:bodyPr/>
                    <a:lstStyle/>
                    <a:p>
                      <a:pPr indent="0" lvl="0" marL="0" marR="0" rtl="0" algn="l">
                        <a:spcBef>
                          <a:spcPts val="0"/>
                        </a:spcBef>
                        <a:spcAft>
                          <a:spcPts val="0"/>
                        </a:spcAft>
                        <a:buNone/>
                      </a:pPr>
                      <a:r>
                        <a:rPr lang="en-US" sz="1350"/>
                        <a:t>4964 (Against an estimated target of 2956) (68% more than the target)</a:t>
                      </a:r>
                      <a:endParaRPr/>
                    </a:p>
                  </a:txBody>
                  <a:tcPr marT="45725" marB="45725" marR="91450" marL="91450"/>
                </a:tc>
              </a:tr>
            </a:tbl>
          </a:graphicData>
        </a:graphic>
      </p:graphicFrame>
      <p:sp>
        <p:nvSpPr>
          <p:cNvPr id="118" name="Google Shape;118;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ph type="title"/>
          </p:nvPr>
        </p:nvSpPr>
        <p:spPr>
          <a:xfrm>
            <a:off x="112295" y="83797"/>
            <a:ext cx="7709899" cy="463712"/>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br>
              <a:rPr b="1" lang="en-US" sz="2800">
                <a:solidFill>
                  <a:srgbClr val="BF1E2E"/>
                </a:solidFill>
              </a:rPr>
            </a:br>
            <a:br>
              <a:rPr b="1" lang="en-US" sz="2800">
                <a:solidFill>
                  <a:srgbClr val="BF1E2E"/>
                </a:solidFill>
              </a:rPr>
            </a:br>
            <a:br>
              <a:rPr b="1" lang="en-US" sz="2800">
                <a:solidFill>
                  <a:srgbClr val="BF1E2E"/>
                </a:solidFill>
              </a:rPr>
            </a:br>
            <a:br>
              <a:rPr b="1" lang="en-US" sz="2800">
                <a:solidFill>
                  <a:srgbClr val="BF1E2E"/>
                </a:solidFill>
              </a:rPr>
            </a:br>
            <a:r>
              <a:rPr lang="en-US" sz="2800">
                <a:solidFill>
                  <a:srgbClr val="FF0000"/>
                </a:solidFill>
              </a:rPr>
              <a:t>Technology Used </a:t>
            </a:r>
            <a:endParaRPr b="1" sz="2600">
              <a:solidFill>
                <a:srgbClr val="BF1E2E"/>
              </a:solidFill>
            </a:endParaRPr>
          </a:p>
        </p:txBody>
      </p:sp>
      <p:sp>
        <p:nvSpPr>
          <p:cNvPr id="124" name="Google Shape;124;p4"/>
          <p:cNvSpPr txBox="1"/>
          <p:nvPr>
            <p:ph idx="1" type="body"/>
          </p:nvPr>
        </p:nvSpPr>
        <p:spPr>
          <a:xfrm>
            <a:off x="195444" y="649706"/>
            <a:ext cx="7376429" cy="3450161"/>
          </a:xfrm>
          <a:prstGeom prst="rect">
            <a:avLst/>
          </a:prstGeom>
          <a:solidFill>
            <a:srgbClr val="D5DBE5"/>
          </a:solid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800"/>
              <a:buFont typeface="Arial"/>
              <a:buChar char="•"/>
            </a:pPr>
            <a:r>
              <a:rPr lang="en-US" sz="1400"/>
              <a:t>IT based mobile application was developed to fast track TB symptomatic individuals for testing. </a:t>
            </a:r>
            <a:endParaRPr/>
          </a:p>
          <a:p>
            <a:pPr indent="-171450" lvl="0" marL="285750" rtl="0" algn="l">
              <a:lnSpc>
                <a:spcPct val="100000"/>
              </a:lnSpc>
              <a:spcBef>
                <a:spcPts val="600"/>
              </a:spcBef>
              <a:spcAft>
                <a:spcPts val="0"/>
              </a:spcAft>
              <a:buSzPts val="1800"/>
              <a:buFont typeface="Arial"/>
              <a:buNone/>
            </a:pPr>
            <a:r>
              <a:t/>
            </a:r>
            <a:endParaRPr sz="1400"/>
          </a:p>
        </p:txBody>
      </p:sp>
      <p:sp>
        <p:nvSpPr>
          <p:cNvPr id="125" name="Google Shape;125;p4"/>
          <p:cNvSpPr txBox="1"/>
          <p:nvPr>
            <p:ph idx="12" type="sldNum"/>
          </p:nvPr>
        </p:nvSpPr>
        <p:spPr>
          <a:xfrm>
            <a:off x="8556784" y="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26" name="Google Shape;126;p4"/>
          <p:cNvPicPr preferRelativeResize="0"/>
          <p:nvPr/>
        </p:nvPicPr>
        <p:blipFill rotWithShape="1">
          <a:blip r:embed="rId3">
            <a:alphaModFix/>
          </a:blip>
          <a:srcRect b="0" l="0" r="0" t="0"/>
          <a:stretch/>
        </p:blipFill>
        <p:spPr>
          <a:xfrm>
            <a:off x="8059102" y="3978688"/>
            <a:ext cx="889454" cy="731728"/>
          </a:xfrm>
          <a:prstGeom prst="rect">
            <a:avLst/>
          </a:prstGeom>
          <a:noFill/>
          <a:ln>
            <a:noFill/>
          </a:ln>
        </p:spPr>
      </p:pic>
      <p:pic>
        <p:nvPicPr>
          <p:cNvPr descr="C:\Users\TBAI-THALI-0102\Desktop\Screenshot_20190605-182818.png" id="127" name="Google Shape;127;p4"/>
          <p:cNvPicPr preferRelativeResize="0"/>
          <p:nvPr/>
        </p:nvPicPr>
        <p:blipFill rotWithShape="1">
          <a:blip r:embed="rId4">
            <a:alphaModFix/>
          </a:blip>
          <a:srcRect b="0" l="0" r="0" t="0"/>
          <a:stretch/>
        </p:blipFill>
        <p:spPr>
          <a:xfrm>
            <a:off x="3378498" y="1343633"/>
            <a:ext cx="1445667" cy="2374231"/>
          </a:xfrm>
          <a:prstGeom prst="rect">
            <a:avLst/>
          </a:prstGeom>
          <a:noFill/>
          <a:ln>
            <a:noFill/>
          </a:ln>
        </p:spPr>
      </p:pic>
      <p:pic>
        <p:nvPicPr>
          <p:cNvPr descr="Image result for Mobile App" id="128" name="Google Shape;128;p4"/>
          <p:cNvPicPr preferRelativeResize="0"/>
          <p:nvPr/>
        </p:nvPicPr>
        <p:blipFill rotWithShape="1">
          <a:blip r:embed="rId5">
            <a:alphaModFix/>
          </a:blip>
          <a:srcRect b="0" l="0" r="0" t="0"/>
          <a:stretch/>
        </p:blipFill>
        <p:spPr>
          <a:xfrm>
            <a:off x="893849" y="2003469"/>
            <a:ext cx="2021276" cy="1236121"/>
          </a:xfrm>
          <a:prstGeom prst="rect">
            <a:avLst/>
          </a:prstGeom>
          <a:noFill/>
          <a:ln>
            <a:noFill/>
          </a:ln>
        </p:spPr>
      </p:pic>
      <p:pic>
        <p:nvPicPr>
          <p:cNvPr id="129" name="Google Shape;129;p4"/>
          <p:cNvPicPr preferRelativeResize="0"/>
          <p:nvPr/>
        </p:nvPicPr>
        <p:blipFill rotWithShape="1">
          <a:blip r:embed="rId6">
            <a:alphaModFix/>
          </a:blip>
          <a:srcRect b="0" l="0" r="0" t="0"/>
          <a:stretch/>
        </p:blipFill>
        <p:spPr>
          <a:xfrm rot="3246636">
            <a:off x="2645226" y="957891"/>
            <a:ext cx="359268" cy="1409147"/>
          </a:xfrm>
          <a:prstGeom prst="rect">
            <a:avLst/>
          </a:prstGeom>
          <a:noFill/>
          <a:ln>
            <a:noFill/>
          </a:ln>
        </p:spPr>
      </p:pic>
      <p:sp>
        <p:nvSpPr>
          <p:cNvPr id="130" name="Google Shape;130;p4"/>
          <p:cNvSpPr/>
          <p:nvPr/>
        </p:nvSpPr>
        <p:spPr>
          <a:xfrm>
            <a:off x="-245920" y="3626572"/>
            <a:ext cx="3527199" cy="1433131"/>
          </a:xfrm>
          <a:prstGeom prst="wedgeEllipseCallout">
            <a:avLst>
              <a:gd fmla="val 34702" name="adj1"/>
              <a:gd fmla="val -77031"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Informal Provider enters the details of people with TB Symptoms (PTS) in the application using his/her android mobile phone </a:t>
            </a:r>
            <a:endParaRPr/>
          </a:p>
        </p:txBody>
      </p:sp>
      <p:sp>
        <p:nvSpPr>
          <p:cNvPr id="131" name="Google Shape;131;p4"/>
          <p:cNvSpPr/>
          <p:nvPr/>
        </p:nvSpPr>
        <p:spPr>
          <a:xfrm>
            <a:off x="5939199" y="1175190"/>
            <a:ext cx="2083458" cy="1900990"/>
          </a:xfrm>
          <a:prstGeom prst="wedgeEllipseCallout">
            <a:avLst>
              <a:gd fmla="val -50840" name="adj1"/>
              <a:gd fmla="val -5734"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chemeClr val="lt1"/>
                </a:solidFill>
                <a:latin typeface="Calibri"/>
                <a:ea typeface="Calibri"/>
                <a:cs typeface="Calibri"/>
                <a:sym typeface="Calibri"/>
              </a:rPr>
              <a:t>Project staff / NTEP staff gets the alert, connect to counsel the individual, facilitate to link with the facility for TB testing</a:t>
            </a:r>
            <a:endParaRPr/>
          </a:p>
        </p:txBody>
      </p:sp>
      <p:sp>
        <p:nvSpPr>
          <p:cNvPr id="132" name="Google Shape;132;p4"/>
          <p:cNvSpPr/>
          <p:nvPr/>
        </p:nvSpPr>
        <p:spPr>
          <a:xfrm>
            <a:off x="4837767" y="930944"/>
            <a:ext cx="1216152" cy="731520"/>
          </a:xfrm>
          <a:prstGeom prst="curvedDown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highlight>
                <a:srgbClr val="BF1E2E"/>
              </a:highlight>
              <a:latin typeface="Calibri"/>
              <a:ea typeface="Calibri"/>
              <a:cs typeface="Calibri"/>
              <a:sym typeface="Calibri"/>
            </a:endParaRPr>
          </a:p>
        </p:txBody>
      </p:sp>
      <p:sp>
        <p:nvSpPr>
          <p:cNvPr id="133" name="Google Shape;133;p4"/>
          <p:cNvSpPr txBox="1"/>
          <p:nvPr/>
        </p:nvSpPr>
        <p:spPr>
          <a:xfrm>
            <a:off x="6457950" y="4767263"/>
            <a:ext cx="2057400" cy="27384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FFFFFF"/>
                </a:solidFill>
                <a:latin typeface="Sniglet"/>
                <a:ea typeface="Sniglet"/>
                <a:cs typeface="Sniglet"/>
                <a:sym typeface="Sniglet"/>
              </a:rPr>
              <a:t>‹#›</a:t>
            </a:fld>
            <a:endParaRPr b="0" i="0" sz="1200" u="none" cap="none" strike="noStrike">
              <a:solidFill>
                <a:srgbClr val="FFFFFF"/>
              </a:solidFill>
              <a:latin typeface="Sniglet"/>
              <a:ea typeface="Sniglet"/>
              <a:cs typeface="Sniglet"/>
              <a:sym typeface="Snigle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476250" y="102393"/>
            <a:ext cx="6650691"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Background-1</a:t>
            </a:r>
            <a:r>
              <a:rPr lang="en-US">
                <a:solidFill>
                  <a:srgbClr val="FF0000"/>
                </a:solidFill>
              </a:rPr>
              <a:t> </a:t>
            </a:r>
            <a:endParaRPr/>
          </a:p>
        </p:txBody>
      </p:sp>
      <p:sp>
        <p:nvSpPr>
          <p:cNvPr id="139" name="Google Shape;139;p5"/>
          <p:cNvSpPr txBox="1"/>
          <p:nvPr>
            <p:ph idx="1" type="body"/>
          </p:nvPr>
        </p:nvSpPr>
        <p:spPr>
          <a:xfrm>
            <a:off x="476250" y="852681"/>
            <a:ext cx="6650691" cy="3438137"/>
          </a:xfrm>
          <a:prstGeom prst="rect">
            <a:avLst/>
          </a:prstGeom>
          <a:noFill/>
          <a:ln>
            <a:noFill/>
          </a:ln>
        </p:spPr>
        <p:txBody>
          <a:bodyPr anchorCtr="0" anchor="t" bIns="45700" lIns="91425" spcFirstLastPara="1" rIns="91425" wrap="square" tIns="45700">
            <a:normAutofit lnSpcReduction="10000"/>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 I will lose my wages, if I have to come for testing”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”I don’t have money to go to the center”</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 “Cant we get it done near by at the RMP (informal provider document)”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 I went there but I was late and testing clinic got closed”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“I am feeling good now I don’t want to travel that long distance at present” </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“I cannot get TB”</a:t>
            </a:r>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“My sputum test is negative why should I go for X-ray”</a:t>
            </a:r>
            <a:endParaRPr/>
          </a:p>
          <a:p>
            <a:pPr indent="0" lvl="4" marL="1371600" rtl="0" algn="l">
              <a:lnSpc>
                <a:spcPct val="90000"/>
              </a:lnSpc>
              <a:spcBef>
                <a:spcPts val="375"/>
              </a:spcBef>
              <a:spcAft>
                <a:spcPts val="0"/>
              </a:spcAft>
              <a:buClr>
                <a:schemeClr val="dk1"/>
              </a:buClr>
              <a:buSzPts val="1300"/>
              <a:buNone/>
            </a:pPr>
            <a:r>
              <a:rPr lang="en-US">
                <a:solidFill>
                  <a:schemeClr val="dk1"/>
                </a:solidFill>
              </a:rPr>
              <a:t>- Responses by People with TB Like Symptoms (PTS) when asked to go for TB testing </a:t>
            </a:r>
            <a:endParaRPr/>
          </a:p>
        </p:txBody>
      </p:sp>
      <p:sp>
        <p:nvSpPr>
          <p:cNvPr id="140" name="Google Shape;140;p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141" name="Google Shape;141;p5"/>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ph type="title"/>
          </p:nvPr>
        </p:nvSpPr>
        <p:spPr>
          <a:xfrm>
            <a:off x="552447" y="0"/>
            <a:ext cx="6650691"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Background- 2 </a:t>
            </a:r>
            <a:endParaRPr/>
          </a:p>
        </p:txBody>
      </p:sp>
      <p:sp>
        <p:nvSpPr>
          <p:cNvPr id="147" name="Google Shape;147;p6"/>
          <p:cNvSpPr txBox="1"/>
          <p:nvPr>
            <p:ph idx="1" type="body"/>
          </p:nvPr>
        </p:nvSpPr>
        <p:spPr>
          <a:xfrm>
            <a:off x="476248" y="550299"/>
            <a:ext cx="6803091" cy="3805944"/>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US">
                <a:solidFill>
                  <a:schemeClr val="dk1"/>
                </a:solidFill>
              </a:rPr>
              <a:t>Among the various solutions project adopted to address these issues, use of </a:t>
            </a:r>
            <a:r>
              <a:rPr b="1" lang="en-US" u="sng">
                <a:solidFill>
                  <a:schemeClr val="dk1"/>
                </a:solidFill>
              </a:rPr>
              <a:t>Portable Handheld X-ray machine was one interesting pilot intervention</a:t>
            </a:r>
            <a:endParaRPr>
              <a:solidFill>
                <a:schemeClr val="dk1"/>
              </a:solidFill>
            </a:endParaRPr>
          </a:p>
          <a:p>
            <a:pPr indent="-171450" lvl="0" marL="171450" rtl="0" algn="l">
              <a:lnSpc>
                <a:spcPct val="90000"/>
              </a:lnSpc>
              <a:spcBef>
                <a:spcPts val="750"/>
              </a:spcBef>
              <a:spcAft>
                <a:spcPts val="0"/>
              </a:spcAft>
              <a:buClr>
                <a:schemeClr val="dk1"/>
              </a:buClr>
              <a:buSzPts val="2100"/>
              <a:buChar char="•"/>
            </a:pPr>
            <a:r>
              <a:rPr lang="en-US">
                <a:solidFill>
                  <a:schemeClr val="dk1"/>
                </a:solidFill>
              </a:rPr>
              <a:t>Other Interventions are </a:t>
            </a:r>
            <a:endParaRPr/>
          </a:p>
          <a:p>
            <a:pPr indent="-171450" lvl="1" marL="514350" rtl="0" algn="l">
              <a:lnSpc>
                <a:spcPct val="90000"/>
              </a:lnSpc>
              <a:spcBef>
                <a:spcPts val="375"/>
              </a:spcBef>
              <a:spcAft>
                <a:spcPts val="0"/>
              </a:spcAft>
              <a:buClr>
                <a:schemeClr val="dk1"/>
              </a:buClr>
              <a:buSzPts val="2100"/>
              <a:buChar char="•"/>
            </a:pPr>
            <a:r>
              <a:rPr lang="en-US" sz="2100">
                <a:solidFill>
                  <a:schemeClr val="dk1"/>
                </a:solidFill>
              </a:rPr>
              <a:t>Door Step Specimen collection and transportation </a:t>
            </a:r>
            <a:endParaRPr/>
          </a:p>
          <a:p>
            <a:pPr indent="-171450" lvl="1" marL="514350" rtl="0" algn="l">
              <a:lnSpc>
                <a:spcPct val="90000"/>
              </a:lnSpc>
              <a:spcBef>
                <a:spcPts val="375"/>
              </a:spcBef>
              <a:spcAft>
                <a:spcPts val="0"/>
              </a:spcAft>
              <a:buClr>
                <a:schemeClr val="dk1"/>
              </a:buClr>
              <a:buSzPts val="2100"/>
              <a:buChar char="•"/>
            </a:pPr>
            <a:r>
              <a:rPr lang="en-US" sz="2100">
                <a:solidFill>
                  <a:schemeClr val="dk1"/>
                </a:solidFill>
              </a:rPr>
              <a:t>Sampark Datha (free transportation facility to PTS to near by empaneled  X-ray facilities or NTP facility. </a:t>
            </a:r>
            <a:endParaRPr/>
          </a:p>
          <a:p>
            <a:pPr indent="-171450" lvl="1" marL="514350" rtl="0" algn="l">
              <a:lnSpc>
                <a:spcPct val="90000"/>
              </a:lnSpc>
              <a:spcBef>
                <a:spcPts val="375"/>
              </a:spcBef>
              <a:spcAft>
                <a:spcPts val="0"/>
              </a:spcAft>
              <a:buClr>
                <a:schemeClr val="dk1"/>
              </a:buClr>
              <a:buSzPts val="2100"/>
              <a:buChar char="•"/>
            </a:pPr>
            <a:r>
              <a:rPr lang="en-US" sz="2100">
                <a:solidFill>
                  <a:schemeClr val="dk1"/>
                </a:solidFill>
              </a:rPr>
              <a:t>Call center service for follow up </a:t>
            </a:r>
            <a:endParaRPr/>
          </a:p>
          <a:p>
            <a:pPr indent="-171450" lvl="0" marL="171450" rtl="0" algn="l">
              <a:lnSpc>
                <a:spcPct val="90000"/>
              </a:lnSpc>
              <a:spcBef>
                <a:spcPts val="750"/>
              </a:spcBef>
              <a:spcAft>
                <a:spcPts val="0"/>
              </a:spcAft>
              <a:buClr>
                <a:schemeClr val="dk1"/>
              </a:buClr>
              <a:buSzPts val="2100"/>
              <a:buChar char="•"/>
            </a:pPr>
            <a:r>
              <a:rPr b="1" lang="en-US" u="sng">
                <a:solidFill>
                  <a:schemeClr val="dk1"/>
                </a:solidFill>
              </a:rPr>
              <a:t>One Portable Handheld X-ray machine was approved by Stop TB in Jan 2021 but was available for service in Aug 2021.</a:t>
            </a:r>
            <a:endParaRPr>
              <a:solidFill>
                <a:schemeClr val="dk1"/>
              </a:solidFill>
            </a:endParaRPr>
          </a:p>
        </p:txBody>
      </p:sp>
      <p:sp>
        <p:nvSpPr>
          <p:cNvPr id="148" name="Google Shape;148;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149" name="Google Shape;149;p6"/>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7"/>
          <p:cNvSpPr/>
          <p:nvPr/>
        </p:nvSpPr>
        <p:spPr>
          <a:xfrm>
            <a:off x="381000" y="2631089"/>
            <a:ext cx="1476375" cy="193134"/>
          </a:xfrm>
          <a:prstGeom prst="homePlate">
            <a:avLst>
              <a:gd fmla="val 20000" name="adj"/>
            </a:avLst>
          </a:prstGeom>
          <a:solidFill>
            <a:schemeClr val="lt2"/>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56" name="Google Shape;156;p7"/>
          <p:cNvSpPr/>
          <p:nvPr/>
        </p:nvSpPr>
        <p:spPr>
          <a:xfrm>
            <a:off x="1762125" y="2631089"/>
            <a:ext cx="1476375" cy="193134"/>
          </a:xfrm>
          <a:prstGeom prst="chevron">
            <a:avLst>
              <a:gd fmla="val 20000" name="adj"/>
            </a:avLst>
          </a:prstGeom>
          <a:solidFill>
            <a:schemeClr val="accent1"/>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57" name="Google Shape;157;p7"/>
          <p:cNvSpPr/>
          <p:nvPr/>
        </p:nvSpPr>
        <p:spPr>
          <a:xfrm>
            <a:off x="3143250" y="2631089"/>
            <a:ext cx="1476375" cy="193134"/>
          </a:xfrm>
          <a:prstGeom prst="chevron">
            <a:avLst>
              <a:gd fmla="val 20000" name="adj"/>
            </a:avLst>
          </a:prstGeom>
          <a:solidFill>
            <a:schemeClr val="accent2"/>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58" name="Google Shape;158;p7"/>
          <p:cNvSpPr/>
          <p:nvPr/>
        </p:nvSpPr>
        <p:spPr>
          <a:xfrm>
            <a:off x="4524375" y="2631089"/>
            <a:ext cx="1476375" cy="193134"/>
          </a:xfrm>
          <a:prstGeom prst="chevron">
            <a:avLst>
              <a:gd fmla="val 20000" name="adj"/>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59" name="Google Shape;159;p7"/>
          <p:cNvSpPr/>
          <p:nvPr/>
        </p:nvSpPr>
        <p:spPr>
          <a:xfrm>
            <a:off x="5905500" y="2631089"/>
            <a:ext cx="1476375" cy="193134"/>
          </a:xfrm>
          <a:prstGeom prst="chevron">
            <a:avLst>
              <a:gd fmla="val 20000" name="adj"/>
            </a:avLst>
          </a:prstGeom>
          <a:solidFill>
            <a:schemeClr val="accent4"/>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60" name="Google Shape;160;p7"/>
          <p:cNvSpPr/>
          <p:nvPr/>
        </p:nvSpPr>
        <p:spPr>
          <a:xfrm>
            <a:off x="7286625" y="2631089"/>
            <a:ext cx="1476375" cy="193134"/>
          </a:xfrm>
          <a:prstGeom prst="chevron">
            <a:avLst>
              <a:gd fmla="val 20000" name="adj"/>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161" name="Google Shape;161;p7"/>
          <p:cNvSpPr txBox="1"/>
          <p:nvPr/>
        </p:nvSpPr>
        <p:spPr>
          <a:xfrm>
            <a:off x="381000" y="3577547"/>
            <a:ext cx="1381125"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Received approval for the procurement of machine </a:t>
            </a:r>
            <a:endParaRPr sz="1050">
              <a:solidFill>
                <a:srgbClr val="7F7F7F"/>
              </a:solidFill>
              <a:latin typeface="Calibri"/>
              <a:ea typeface="Calibri"/>
              <a:cs typeface="Calibri"/>
              <a:sym typeface="Calibri"/>
            </a:endParaRPr>
          </a:p>
        </p:txBody>
      </p:sp>
      <p:sp>
        <p:nvSpPr>
          <p:cNvPr id="162" name="Google Shape;162;p7"/>
          <p:cNvSpPr txBox="1"/>
          <p:nvPr/>
        </p:nvSpPr>
        <p:spPr>
          <a:xfrm>
            <a:off x="3143250" y="3577547"/>
            <a:ext cx="1381125"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Receipt of the machine from Fujifilm  </a:t>
            </a:r>
            <a:endParaRPr sz="1050">
              <a:solidFill>
                <a:srgbClr val="7F7F7F"/>
              </a:solidFill>
              <a:latin typeface="Calibri"/>
              <a:ea typeface="Calibri"/>
              <a:cs typeface="Calibri"/>
              <a:sym typeface="Calibri"/>
            </a:endParaRPr>
          </a:p>
        </p:txBody>
      </p:sp>
      <p:sp>
        <p:nvSpPr>
          <p:cNvPr id="163" name="Google Shape;163;p7"/>
          <p:cNvSpPr txBox="1"/>
          <p:nvPr/>
        </p:nvSpPr>
        <p:spPr>
          <a:xfrm>
            <a:off x="5905500" y="3577547"/>
            <a:ext cx="1381125"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TLD devise received </a:t>
            </a:r>
            <a:endParaRPr sz="1050">
              <a:solidFill>
                <a:srgbClr val="7F7F7F"/>
              </a:solidFill>
              <a:latin typeface="Calibri"/>
              <a:ea typeface="Calibri"/>
              <a:cs typeface="Calibri"/>
              <a:sym typeface="Calibri"/>
            </a:endParaRPr>
          </a:p>
        </p:txBody>
      </p:sp>
      <p:sp>
        <p:nvSpPr>
          <p:cNvPr id="164" name="Google Shape;164;p7"/>
          <p:cNvSpPr txBox="1"/>
          <p:nvPr/>
        </p:nvSpPr>
        <p:spPr>
          <a:xfrm>
            <a:off x="665844" y="3300547"/>
            <a:ext cx="811441"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464646"/>
                </a:solidFill>
                <a:latin typeface="Calibri"/>
                <a:ea typeface="Calibri"/>
                <a:cs typeface="Calibri"/>
                <a:sym typeface="Calibri"/>
              </a:rPr>
              <a:t>Jan 2021</a:t>
            </a:r>
            <a:endParaRPr b="1" sz="1350">
              <a:solidFill>
                <a:srgbClr val="464646"/>
              </a:solidFill>
              <a:latin typeface="Calibri"/>
              <a:ea typeface="Calibri"/>
              <a:cs typeface="Calibri"/>
              <a:sym typeface="Calibri"/>
            </a:endParaRPr>
          </a:p>
        </p:txBody>
      </p:sp>
      <p:sp>
        <p:nvSpPr>
          <p:cNvPr id="165" name="Google Shape;165;p7"/>
          <p:cNvSpPr txBox="1"/>
          <p:nvPr/>
        </p:nvSpPr>
        <p:spPr>
          <a:xfrm>
            <a:off x="3416873" y="3300547"/>
            <a:ext cx="833883"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DA1F28"/>
                </a:solidFill>
                <a:latin typeface="Calibri"/>
                <a:ea typeface="Calibri"/>
                <a:cs typeface="Calibri"/>
                <a:sym typeface="Calibri"/>
              </a:rPr>
              <a:t>Apr 2021</a:t>
            </a:r>
            <a:endParaRPr b="1" sz="1350">
              <a:solidFill>
                <a:srgbClr val="DA1F28"/>
              </a:solidFill>
              <a:latin typeface="Calibri"/>
              <a:ea typeface="Calibri"/>
              <a:cs typeface="Calibri"/>
              <a:sym typeface="Calibri"/>
            </a:endParaRPr>
          </a:p>
        </p:txBody>
      </p:sp>
      <p:sp>
        <p:nvSpPr>
          <p:cNvPr id="166" name="Google Shape;166;p7"/>
          <p:cNvSpPr txBox="1"/>
          <p:nvPr/>
        </p:nvSpPr>
        <p:spPr>
          <a:xfrm>
            <a:off x="6170305" y="3300547"/>
            <a:ext cx="851516"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39639D"/>
                </a:solidFill>
                <a:latin typeface="Calibri"/>
                <a:ea typeface="Calibri"/>
                <a:cs typeface="Calibri"/>
                <a:sym typeface="Calibri"/>
              </a:rPr>
              <a:t>July 2021</a:t>
            </a:r>
            <a:endParaRPr b="1" sz="1350">
              <a:solidFill>
                <a:srgbClr val="39639D"/>
              </a:solidFill>
              <a:latin typeface="Calibri"/>
              <a:ea typeface="Calibri"/>
              <a:cs typeface="Calibri"/>
              <a:sym typeface="Calibri"/>
            </a:endParaRPr>
          </a:p>
        </p:txBody>
      </p:sp>
      <p:sp>
        <p:nvSpPr>
          <p:cNvPr id="167" name="Google Shape;167;p7"/>
          <p:cNvSpPr txBox="1"/>
          <p:nvPr/>
        </p:nvSpPr>
        <p:spPr>
          <a:xfrm>
            <a:off x="1767480" y="1000601"/>
            <a:ext cx="1381125" cy="5770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Placing of order and other procurement process </a:t>
            </a:r>
            <a:endParaRPr sz="1050">
              <a:solidFill>
                <a:srgbClr val="7F7F7F"/>
              </a:solidFill>
              <a:latin typeface="Calibri"/>
              <a:ea typeface="Calibri"/>
              <a:cs typeface="Calibri"/>
              <a:sym typeface="Calibri"/>
            </a:endParaRPr>
          </a:p>
        </p:txBody>
      </p:sp>
      <p:sp>
        <p:nvSpPr>
          <p:cNvPr id="168" name="Google Shape;168;p7"/>
          <p:cNvSpPr txBox="1"/>
          <p:nvPr/>
        </p:nvSpPr>
        <p:spPr>
          <a:xfrm>
            <a:off x="4529730" y="1000601"/>
            <a:ext cx="1381125" cy="9002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Atomic Energy Regulatory Board (AERB) Approval and other related processes </a:t>
            </a:r>
            <a:endParaRPr sz="1050">
              <a:solidFill>
                <a:srgbClr val="7F7F7F"/>
              </a:solidFill>
              <a:latin typeface="Calibri"/>
              <a:ea typeface="Calibri"/>
              <a:cs typeface="Calibri"/>
              <a:sym typeface="Calibri"/>
            </a:endParaRPr>
          </a:p>
        </p:txBody>
      </p:sp>
      <p:sp>
        <p:nvSpPr>
          <p:cNvPr id="169" name="Google Shape;169;p7"/>
          <p:cNvSpPr txBox="1"/>
          <p:nvPr/>
        </p:nvSpPr>
        <p:spPr>
          <a:xfrm>
            <a:off x="7167942" y="1204309"/>
            <a:ext cx="1381125" cy="2539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S</a:t>
            </a:r>
            <a:endParaRPr sz="1050">
              <a:solidFill>
                <a:srgbClr val="7F7F7F"/>
              </a:solidFill>
              <a:latin typeface="Calibri"/>
              <a:ea typeface="Calibri"/>
              <a:cs typeface="Calibri"/>
              <a:sym typeface="Calibri"/>
            </a:endParaRPr>
          </a:p>
        </p:txBody>
      </p:sp>
      <p:sp>
        <p:nvSpPr>
          <p:cNvPr id="170" name="Google Shape;170;p7"/>
          <p:cNvSpPr txBox="1"/>
          <p:nvPr/>
        </p:nvSpPr>
        <p:spPr>
          <a:xfrm>
            <a:off x="2022348" y="1877764"/>
            <a:ext cx="871392"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2DA2BF"/>
                </a:solidFill>
                <a:latin typeface="Calibri"/>
                <a:ea typeface="Calibri"/>
                <a:cs typeface="Calibri"/>
                <a:sym typeface="Calibri"/>
              </a:rPr>
              <a:t>Feb 2021 </a:t>
            </a:r>
            <a:endParaRPr b="1" sz="1350">
              <a:solidFill>
                <a:srgbClr val="2DA2BF"/>
              </a:solidFill>
              <a:latin typeface="Calibri"/>
              <a:ea typeface="Calibri"/>
              <a:cs typeface="Calibri"/>
              <a:sym typeface="Calibri"/>
            </a:endParaRPr>
          </a:p>
        </p:txBody>
      </p:sp>
      <p:sp>
        <p:nvSpPr>
          <p:cNvPr id="171" name="Google Shape;171;p7"/>
          <p:cNvSpPr txBox="1"/>
          <p:nvPr/>
        </p:nvSpPr>
        <p:spPr>
          <a:xfrm>
            <a:off x="4767286" y="1877764"/>
            <a:ext cx="906018"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EB641B"/>
                </a:solidFill>
                <a:latin typeface="Calibri"/>
                <a:ea typeface="Calibri"/>
                <a:cs typeface="Calibri"/>
                <a:sym typeface="Calibri"/>
              </a:rPr>
              <a:t>June 2021</a:t>
            </a:r>
            <a:endParaRPr b="1" sz="1350">
              <a:solidFill>
                <a:srgbClr val="EB641B"/>
              </a:solidFill>
              <a:latin typeface="Calibri"/>
              <a:ea typeface="Calibri"/>
              <a:cs typeface="Calibri"/>
              <a:sym typeface="Calibri"/>
            </a:endParaRPr>
          </a:p>
        </p:txBody>
      </p:sp>
      <p:sp>
        <p:nvSpPr>
          <p:cNvPr id="172" name="Google Shape;172;p7"/>
          <p:cNvSpPr txBox="1"/>
          <p:nvPr/>
        </p:nvSpPr>
        <p:spPr>
          <a:xfrm>
            <a:off x="7319688" y="1877764"/>
            <a:ext cx="1305165" cy="30008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rgbClr val="474B78"/>
                </a:solidFill>
                <a:latin typeface="Calibri"/>
                <a:ea typeface="Calibri"/>
                <a:cs typeface="Calibri"/>
                <a:sym typeface="Calibri"/>
              </a:rPr>
              <a:t>Mid –Aug 2021 </a:t>
            </a:r>
            <a:endParaRPr b="1" sz="1350">
              <a:solidFill>
                <a:srgbClr val="474B78"/>
              </a:solidFill>
              <a:latin typeface="Calibri"/>
              <a:ea typeface="Calibri"/>
              <a:cs typeface="Calibri"/>
              <a:sym typeface="Calibri"/>
            </a:endParaRPr>
          </a:p>
        </p:txBody>
      </p:sp>
      <p:grpSp>
        <p:nvGrpSpPr>
          <p:cNvPr id="173" name="Google Shape;173;p7"/>
          <p:cNvGrpSpPr/>
          <p:nvPr/>
        </p:nvGrpSpPr>
        <p:grpSpPr>
          <a:xfrm>
            <a:off x="755505" y="1191964"/>
            <a:ext cx="685800" cy="1439100"/>
            <a:chOff x="1007340" y="1589285"/>
            <a:chExt cx="914400" cy="1918800"/>
          </a:xfrm>
        </p:grpSpPr>
        <p:sp>
          <p:nvSpPr>
            <p:cNvPr id="174" name="Google Shape;174;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75" name="Google Shape;175;p7"/>
            <p:cNvCxnSpPr>
              <a:stCxn id="174" idx="4"/>
              <a:endCxn id="155" idx="0"/>
            </p:cNvCxnSpPr>
            <p:nvPr/>
          </p:nvCxnSpPr>
          <p:spPr>
            <a:xfrm>
              <a:off x="1464540" y="2503685"/>
              <a:ext cx="2100" cy="1004400"/>
            </a:xfrm>
            <a:prstGeom prst="straightConnector1">
              <a:avLst/>
            </a:prstGeom>
            <a:noFill/>
            <a:ln cap="flat" cmpd="sng" w="9525">
              <a:solidFill>
                <a:schemeClr val="dk1"/>
              </a:solidFill>
              <a:prstDash val="solid"/>
              <a:miter lim="800000"/>
              <a:headEnd len="sm" w="sm" type="none"/>
              <a:tailEnd len="sm" w="sm" type="none"/>
            </a:ln>
          </p:spPr>
        </p:cxnSp>
      </p:grpSp>
      <p:grpSp>
        <p:nvGrpSpPr>
          <p:cNvPr id="176" name="Google Shape;176;p7"/>
          <p:cNvGrpSpPr/>
          <p:nvPr/>
        </p:nvGrpSpPr>
        <p:grpSpPr>
          <a:xfrm>
            <a:off x="3490913" y="1191964"/>
            <a:ext cx="685800" cy="1308375"/>
            <a:chOff x="1007340" y="1589285"/>
            <a:chExt cx="914400" cy="1744500"/>
          </a:xfrm>
        </p:grpSpPr>
        <p:sp>
          <p:nvSpPr>
            <p:cNvPr id="177" name="Google Shape;177;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78" name="Google Shape;178;p7"/>
            <p:cNvCxnSpPr>
              <a:stCxn id="177" idx="4"/>
            </p:cNvCxnSpPr>
            <p:nvPr/>
          </p:nvCxnSpPr>
          <p:spPr>
            <a:xfrm>
              <a:off x="1464540" y="2503685"/>
              <a:ext cx="2100" cy="830100"/>
            </a:xfrm>
            <a:prstGeom prst="straightConnector1">
              <a:avLst/>
            </a:prstGeom>
            <a:noFill/>
            <a:ln cap="flat" cmpd="sng" w="9525">
              <a:solidFill>
                <a:schemeClr val="dk1"/>
              </a:solidFill>
              <a:prstDash val="solid"/>
              <a:miter lim="800000"/>
              <a:headEnd len="sm" w="sm" type="none"/>
              <a:tailEnd len="sm" w="sm" type="none"/>
            </a:ln>
          </p:spPr>
        </p:cxnSp>
      </p:grpSp>
      <p:grpSp>
        <p:nvGrpSpPr>
          <p:cNvPr id="179" name="Google Shape;179;p7"/>
          <p:cNvGrpSpPr/>
          <p:nvPr/>
        </p:nvGrpSpPr>
        <p:grpSpPr>
          <a:xfrm>
            <a:off x="6253162" y="1191964"/>
            <a:ext cx="685800" cy="1308375"/>
            <a:chOff x="1007340" y="1589285"/>
            <a:chExt cx="914400" cy="1744500"/>
          </a:xfrm>
        </p:grpSpPr>
        <p:sp>
          <p:nvSpPr>
            <p:cNvPr id="180" name="Google Shape;180;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81" name="Google Shape;181;p7"/>
            <p:cNvCxnSpPr>
              <a:stCxn id="180" idx="4"/>
            </p:cNvCxnSpPr>
            <p:nvPr/>
          </p:nvCxnSpPr>
          <p:spPr>
            <a:xfrm>
              <a:off x="1464540" y="2503685"/>
              <a:ext cx="2100" cy="830100"/>
            </a:xfrm>
            <a:prstGeom prst="straightConnector1">
              <a:avLst/>
            </a:prstGeom>
            <a:noFill/>
            <a:ln cap="flat" cmpd="sng" w="9525">
              <a:solidFill>
                <a:schemeClr val="dk1"/>
              </a:solidFill>
              <a:prstDash val="solid"/>
              <a:miter lim="800000"/>
              <a:headEnd len="sm" w="sm" type="none"/>
              <a:tailEnd len="sm" w="sm" type="none"/>
            </a:ln>
          </p:spPr>
        </p:cxnSp>
      </p:grpSp>
      <p:grpSp>
        <p:nvGrpSpPr>
          <p:cNvPr id="182" name="Google Shape;182;p7"/>
          <p:cNvGrpSpPr/>
          <p:nvPr/>
        </p:nvGrpSpPr>
        <p:grpSpPr>
          <a:xfrm rot="10800000">
            <a:off x="2115143" y="2956048"/>
            <a:ext cx="685800" cy="1308375"/>
            <a:chOff x="1007340" y="1589285"/>
            <a:chExt cx="914400" cy="1744500"/>
          </a:xfrm>
        </p:grpSpPr>
        <p:sp>
          <p:nvSpPr>
            <p:cNvPr id="183" name="Google Shape;183;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84" name="Google Shape;184;p7"/>
            <p:cNvCxnSpPr>
              <a:stCxn id="183" idx="4"/>
            </p:cNvCxnSpPr>
            <p:nvPr/>
          </p:nvCxnSpPr>
          <p:spPr>
            <a:xfrm>
              <a:off x="1464540" y="2503685"/>
              <a:ext cx="2100" cy="830100"/>
            </a:xfrm>
            <a:prstGeom prst="straightConnector1">
              <a:avLst/>
            </a:prstGeom>
            <a:noFill/>
            <a:ln cap="flat" cmpd="sng" w="9525">
              <a:solidFill>
                <a:schemeClr val="dk1"/>
              </a:solidFill>
              <a:prstDash val="solid"/>
              <a:miter lim="800000"/>
              <a:headEnd len="sm" w="sm" type="none"/>
              <a:tailEnd len="sm" w="sm" type="none"/>
            </a:ln>
          </p:spPr>
        </p:cxnSp>
      </p:grpSp>
      <p:grpSp>
        <p:nvGrpSpPr>
          <p:cNvPr id="185" name="Google Shape;185;p7"/>
          <p:cNvGrpSpPr/>
          <p:nvPr/>
        </p:nvGrpSpPr>
        <p:grpSpPr>
          <a:xfrm rot="10800000">
            <a:off x="4850550" y="2956048"/>
            <a:ext cx="685800" cy="1308375"/>
            <a:chOff x="1007340" y="1589285"/>
            <a:chExt cx="914400" cy="1744500"/>
          </a:xfrm>
        </p:grpSpPr>
        <p:sp>
          <p:nvSpPr>
            <p:cNvPr id="186" name="Google Shape;186;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87" name="Google Shape;187;p7"/>
            <p:cNvCxnSpPr>
              <a:stCxn id="186" idx="4"/>
            </p:cNvCxnSpPr>
            <p:nvPr/>
          </p:nvCxnSpPr>
          <p:spPr>
            <a:xfrm>
              <a:off x="1464540" y="2503685"/>
              <a:ext cx="2100" cy="830100"/>
            </a:xfrm>
            <a:prstGeom prst="straightConnector1">
              <a:avLst/>
            </a:prstGeom>
            <a:noFill/>
            <a:ln cap="flat" cmpd="sng" w="9525">
              <a:solidFill>
                <a:schemeClr val="dk1"/>
              </a:solidFill>
              <a:prstDash val="solid"/>
              <a:miter lim="800000"/>
              <a:headEnd len="sm" w="sm" type="none"/>
              <a:tailEnd len="sm" w="sm" type="none"/>
            </a:ln>
          </p:spPr>
        </p:cxnSp>
      </p:grpSp>
      <p:grpSp>
        <p:nvGrpSpPr>
          <p:cNvPr id="188" name="Google Shape;188;p7"/>
          <p:cNvGrpSpPr/>
          <p:nvPr/>
        </p:nvGrpSpPr>
        <p:grpSpPr>
          <a:xfrm rot="10800000">
            <a:off x="7612799" y="2956048"/>
            <a:ext cx="685800" cy="1308375"/>
            <a:chOff x="1007340" y="1589285"/>
            <a:chExt cx="914400" cy="1744500"/>
          </a:xfrm>
        </p:grpSpPr>
        <p:sp>
          <p:nvSpPr>
            <p:cNvPr id="189" name="Google Shape;189;p7"/>
            <p:cNvSpPr/>
            <p:nvPr/>
          </p:nvSpPr>
          <p:spPr>
            <a:xfrm>
              <a:off x="1007340" y="1589285"/>
              <a:ext cx="914400" cy="914400"/>
            </a:xfrm>
            <a:prstGeom prst="ellipse">
              <a:avLst/>
            </a:prstGeom>
            <a:noFill/>
            <a:ln cap="flat" cmpd="sng" w="127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cxnSp>
          <p:nvCxnSpPr>
            <p:cNvPr id="190" name="Google Shape;190;p7"/>
            <p:cNvCxnSpPr>
              <a:stCxn id="189" idx="4"/>
            </p:cNvCxnSpPr>
            <p:nvPr/>
          </p:nvCxnSpPr>
          <p:spPr>
            <a:xfrm>
              <a:off x="1464540" y="2503685"/>
              <a:ext cx="2100" cy="830100"/>
            </a:xfrm>
            <a:prstGeom prst="straightConnector1">
              <a:avLst/>
            </a:prstGeom>
            <a:noFill/>
            <a:ln cap="flat" cmpd="sng" w="9525">
              <a:solidFill>
                <a:schemeClr val="dk1"/>
              </a:solidFill>
              <a:prstDash val="solid"/>
              <a:miter lim="800000"/>
              <a:headEnd len="sm" w="sm" type="none"/>
              <a:tailEnd len="sm" w="sm" type="none"/>
            </a:ln>
          </p:spPr>
        </p:cxnSp>
      </p:grpSp>
      <p:grpSp>
        <p:nvGrpSpPr>
          <p:cNvPr descr="{&quot;Key&quot;:&quot;POWER_USER_SHAPE_ICON&quot;,&quot;Value&quot;:&quot;POWER_USER_SHAPE_ICON_STYLE_1&quot;}" id="191" name="Google Shape;191;p7"/>
          <p:cNvGrpSpPr/>
          <p:nvPr/>
        </p:nvGrpSpPr>
        <p:grpSpPr>
          <a:xfrm>
            <a:off x="7855872" y="3710072"/>
            <a:ext cx="229801" cy="407194"/>
            <a:chOff x="838215" y="353854"/>
            <a:chExt cx="3409935" cy="6042207"/>
          </a:xfrm>
        </p:grpSpPr>
        <p:sp>
          <p:nvSpPr>
            <p:cNvPr id="192" name="Google Shape;192;p7"/>
            <p:cNvSpPr/>
            <p:nvPr/>
          </p:nvSpPr>
          <p:spPr>
            <a:xfrm>
              <a:off x="1016592" y="526416"/>
              <a:ext cx="3081459" cy="3746249"/>
            </a:xfrm>
            <a:custGeom>
              <a:rect b="b" l="l" r="r" t="t"/>
              <a:pathLst>
                <a:path extrusionOk="0" h="760414" w="625476">
                  <a:moveTo>
                    <a:pt x="312737" y="8191"/>
                  </a:moveTo>
                  <a:cubicBezTo>
                    <a:pt x="143738" y="8191"/>
                    <a:pt x="6737" y="174748"/>
                    <a:pt x="6737" y="380207"/>
                  </a:cubicBezTo>
                  <a:cubicBezTo>
                    <a:pt x="6737" y="585666"/>
                    <a:pt x="143738" y="752223"/>
                    <a:pt x="312737" y="752223"/>
                  </a:cubicBezTo>
                  <a:cubicBezTo>
                    <a:pt x="481736" y="752223"/>
                    <a:pt x="618737" y="585666"/>
                    <a:pt x="618737" y="380207"/>
                  </a:cubicBezTo>
                  <a:cubicBezTo>
                    <a:pt x="618737" y="174748"/>
                    <a:pt x="481736" y="8191"/>
                    <a:pt x="312737" y="8191"/>
                  </a:cubicBezTo>
                  <a:close/>
                  <a:moveTo>
                    <a:pt x="312738" y="0"/>
                  </a:moveTo>
                  <a:cubicBezTo>
                    <a:pt x="485458" y="0"/>
                    <a:pt x="625476" y="170224"/>
                    <a:pt x="625476" y="380207"/>
                  </a:cubicBezTo>
                  <a:cubicBezTo>
                    <a:pt x="625476" y="590190"/>
                    <a:pt x="485458" y="760414"/>
                    <a:pt x="312738" y="760414"/>
                  </a:cubicBezTo>
                  <a:cubicBezTo>
                    <a:pt x="140018" y="760414"/>
                    <a:pt x="0" y="590190"/>
                    <a:pt x="0" y="380207"/>
                  </a:cubicBezTo>
                  <a:cubicBezTo>
                    <a:pt x="0" y="170224"/>
                    <a:pt x="140018" y="0"/>
                    <a:pt x="312738"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FF0000"/>
                </a:solidFill>
                <a:latin typeface="Calibri"/>
                <a:ea typeface="Calibri"/>
                <a:cs typeface="Calibri"/>
                <a:sym typeface="Calibri"/>
              </a:endParaRPr>
            </a:p>
          </p:txBody>
        </p:sp>
        <p:sp>
          <p:nvSpPr>
            <p:cNvPr id="193" name="Google Shape;193;p7"/>
            <p:cNvSpPr/>
            <p:nvPr/>
          </p:nvSpPr>
          <p:spPr>
            <a:xfrm>
              <a:off x="838215" y="3979380"/>
              <a:ext cx="3409935" cy="2416681"/>
            </a:xfrm>
            <a:custGeom>
              <a:rect b="b" l="l" r="r" t="t"/>
              <a:pathLst>
                <a:path extrusionOk="0" h="1570" w="2216">
                  <a:moveTo>
                    <a:pt x="0" y="326"/>
                  </a:moveTo>
                  <a:lnTo>
                    <a:pt x="0" y="1570"/>
                  </a:lnTo>
                  <a:lnTo>
                    <a:pt x="2216" y="1570"/>
                  </a:lnTo>
                  <a:lnTo>
                    <a:pt x="2216" y="326"/>
                  </a:lnTo>
                  <a:lnTo>
                    <a:pt x="1940" y="238"/>
                  </a:lnTo>
                  <a:lnTo>
                    <a:pt x="1870" y="0"/>
                  </a:lnTo>
                  <a:lnTo>
                    <a:pt x="1140" y="736"/>
                  </a:lnTo>
                  <a:lnTo>
                    <a:pt x="340" y="0"/>
                  </a:lnTo>
                  <a:lnTo>
                    <a:pt x="275" y="222"/>
                  </a:lnTo>
                  <a:lnTo>
                    <a:pt x="0" y="326"/>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grpSp>
          <p:nvGrpSpPr>
            <p:cNvPr id="194" name="Google Shape;194;p7"/>
            <p:cNvGrpSpPr/>
            <p:nvPr/>
          </p:nvGrpSpPr>
          <p:grpSpPr>
            <a:xfrm>
              <a:off x="1061883" y="353854"/>
              <a:ext cx="2962598" cy="1854519"/>
              <a:chOff x="1272736" y="438150"/>
              <a:chExt cx="2693271" cy="1685926"/>
            </a:xfrm>
          </p:grpSpPr>
          <p:sp>
            <p:nvSpPr>
              <p:cNvPr id="195" name="Google Shape;195;p7"/>
              <p:cNvSpPr/>
              <p:nvPr/>
            </p:nvSpPr>
            <p:spPr>
              <a:xfrm>
                <a:off x="1300159" y="438150"/>
                <a:ext cx="2638425" cy="1287463"/>
              </a:xfrm>
              <a:custGeom>
                <a:rect b="b" l="l" r="r" t="t"/>
                <a:pathLst>
                  <a:path extrusionOk="0" h="1287463" w="2638425">
                    <a:moveTo>
                      <a:pt x="803547" y="595313"/>
                    </a:moveTo>
                    <a:cubicBezTo>
                      <a:pt x="776177" y="595313"/>
                      <a:pt x="755650" y="617271"/>
                      <a:pt x="755650" y="643347"/>
                    </a:cubicBezTo>
                    <a:lnTo>
                      <a:pt x="755650" y="1053692"/>
                    </a:lnTo>
                    <a:cubicBezTo>
                      <a:pt x="755650" y="1081140"/>
                      <a:pt x="777546" y="1101726"/>
                      <a:pt x="803547" y="1101726"/>
                    </a:cubicBezTo>
                    <a:lnTo>
                      <a:pt x="1828529" y="1101726"/>
                    </a:lnTo>
                    <a:cubicBezTo>
                      <a:pt x="1855898" y="1101726"/>
                      <a:pt x="1876425" y="1079768"/>
                      <a:pt x="1876425" y="1053692"/>
                    </a:cubicBezTo>
                    <a:lnTo>
                      <a:pt x="1876425" y="643347"/>
                    </a:lnTo>
                    <a:cubicBezTo>
                      <a:pt x="1876425" y="615899"/>
                      <a:pt x="1853161" y="595313"/>
                      <a:pt x="1828529" y="595313"/>
                    </a:cubicBezTo>
                    <a:close/>
                    <a:moveTo>
                      <a:pt x="1319213" y="0"/>
                    </a:moveTo>
                    <a:cubicBezTo>
                      <a:pt x="1682851" y="0"/>
                      <a:pt x="2013679" y="143812"/>
                      <a:pt x="2252914" y="376651"/>
                    </a:cubicBezTo>
                    <a:cubicBezTo>
                      <a:pt x="2492150" y="609490"/>
                      <a:pt x="2638425" y="931356"/>
                      <a:pt x="2638425" y="1287463"/>
                    </a:cubicBezTo>
                    <a:lnTo>
                      <a:pt x="0" y="1287463"/>
                    </a:lnTo>
                    <a:cubicBezTo>
                      <a:pt x="0" y="931356"/>
                      <a:pt x="147643" y="609490"/>
                      <a:pt x="386878" y="376651"/>
                    </a:cubicBezTo>
                    <a:cubicBezTo>
                      <a:pt x="626114" y="143812"/>
                      <a:pt x="955575" y="0"/>
                      <a:pt x="1319213"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96" name="Google Shape;196;p7"/>
              <p:cNvSpPr/>
              <p:nvPr/>
            </p:nvSpPr>
            <p:spPr>
              <a:xfrm>
                <a:off x="1272736" y="1749426"/>
                <a:ext cx="2693271" cy="374650"/>
              </a:xfrm>
              <a:custGeom>
                <a:rect b="b" l="l" r="r" t="t"/>
                <a:pathLst>
                  <a:path extrusionOk="0" h="374650" w="2693271">
                    <a:moveTo>
                      <a:pt x="0" y="0"/>
                    </a:moveTo>
                    <a:lnTo>
                      <a:pt x="2693271" y="0"/>
                    </a:lnTo>
                    <a:lnTo>
                      <a:pt x="2690370" y="9592"/>
                    </a:lnTo>
                    <a:cubicBezTo>
                      <a:pt x="2562473" y="217930"/>
                      <a:pt x="2009460" y="374650"/>
                      <a:pt x="1346635" y="374650"/>
                    </a:cubicBezTo>
                    <a:cubicBezTo>
                      <a:pt x="683811" y="374650"/>
                      <a:pt x="130797" y="217930"/>
                      <a:pt x="2900" y="95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grpSp>
      <p:grpSp>
        <p:nvGrpSpPr>
          <p:cNvPr descr="{&quot;Key&quot;:&quot;POWER_USER_SHAPE_ICON&quot;,&quot;Value&quot;:&quot;POWER_USER_SHAPE_ICON_STYLE_1&quot;}" id="197" name="Google Shape;197;p7"/>
          <p:cNvGrpSpPr/>
          <p:nvPr/>
        </p:nvGrpSpPr>
        <p:grpSpPr>
          <a:xfrm>
            <a:off x="2211907" y="3772263"/>
            <a:ext cx="512171" cy="336524"/>
            <a:chOff x="86" y="155"/>
            <a:chExt cx="312" cy="205"/>
          </a:xfrm>
        </p:grpSpPr>
        <p:sp>
          <p:nvSpPr>
            <p:cNvPr id="198" name="Google Shape;198;p7"/>
            <p:cNvSpPr/>
            <p:nvPr/>
          </p:nvSpPr>
          <p:spPr>
            <a:xfrm>
              <a:off x="106" y="155"/>
              <a:ext cx="58" cy="59"/>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99" name="Google Shape;199;p7"/>
            <p:cNvSpPr/>
            <p:nvPr/>
          </p:nvSpPr>
          <p:spPr>
            <a:xfrm>
              <a:off x="320" y="155"/>
              <a:ext cx="59" cy="59"/>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0" name="Google Shape;200;p7"/>
            <p:cNvSpPr/>
            <p:nvPr/>
          </p:nvSpPr>
          <p:spPr>
            <a:xfrm>
              <a:off x="86" y="233"/>
              <a:ext cx="312" cy="127"/>
            </a:xfrm>
            <a:custGeom>
              <a:rect b="b" l="l" r="r" t="t"/>
              <a:pathLst>
                <a:path extrusionOk="0" h="162" w="400">
                  <a:moveTo>
                    <a:pt x="338" y="0"/>
                  </a:moveTo>
                  <a:cubicBezTo>
                    <a:pt x="326" y="0"/>
                    <a:pt x="316" y="3"/>
                    <a:pt x="306" y="8"/>
                  </a:cubicBezTo>
                  <a:lnTo>
                    <a:pt x="306" y="8"/>
                  </a:lnTo>
                  <a:lnTo>
                    <a:pt x="200" y="71"/>
                  </a:lnTo>
                  <a:lnTo>
                    <a:pt x="94" y="8"/>
                  </a:lnTo>
                  <a:lnTo>
                    <a:pt x="94" y="8"/>
                  </a:lnTo>
                  <a:cubicBezTo>
                    <a:pt x="84" y="3"/>
                    <a:pt x="74" y="0"/>
                    <a:pt x="63" y="0"/>
                  </a:cubicBezTo>
                  <a:cubicBezTo>
                    <a:pt x="27" y="0"/>
                    <a:pt x="0" y="27"/>
                    <a:pt x="0" y="62"/>
                  </a:cubicBezTo>
                  <a:lnTo>
                    <a:pt x="0" y="162"/>
                  </a:lnTo>
                  <a:lnTo>
                    <a:pt x="125" y="162"/>
                  </a:lnTo>
                  <a:lnTo>
                    <a:pt x="125" y="85"/>
                  </a:lnTo>
                  <a:lnTo>
                    <a:pt x="188" y="122"/>
                  </a:lnTo>
                  <a:lnTo>
                    <a:pt x="188" y="122"/>
                  </a:lnTo>
                  <a:cubicBezTo>
                    <a:pt x="190" y="123"/>
                    <a:pt x="191" y="125"/>
                    <a:pt x="194" y="125"/>
                  </a:cubicBezTo>
                  <a:cubicBezTo>
                    <a:pt x="196" y="125"/>
                    <a:pt x="198" y="126"/>
                    <a:pt x="200" y="126"/>
                  </a:cubicBezTo>
                  <a:lnTo>
                    <a:pt x="200" y="126"/>
                  </a:lnTo>
                  <a:lnTo>
                    <a:pt x="200" y="126"/>
                  </a:lnTo>
                  <a:cubicBezTo>
                    <a:pt x="203" y="126"/>
                    <a:pt x="204" y="126"/>
                    <a:pt x="206" y="125"/>
                  </a:cubicBezTo>
                  <a:cubicBezTo>
                    <a:pt x="209" y="125"/>
                    <a:pt x="210" y="123"/>
                    <a:pt x="213" y="122"/>
                  </a:cubicBezTo>
                  <a:lnTo>
                    <a:pt x="213" y="122"/>
                  </a:lnTo>
                  <a:lnTo>
                    <a:pt x="275" y="84"/>
                  </a:lnTo>
                  <a:lnTo>
                    <a:pt x="275" y="162"/>
                  </a:lnTo>
                  <a:lnTo>
                    <a:pt x="400" y="162"/>
                  </a:lnTo>
                  <a:lnTo>
                    <a:pt x="400" y="62"/>
                  </a:lnTo>
                  <a:cubicBezTo>
                    <a:pt x="400" y="27"/>
                    <a:pt x="372" y="0"/>
                    <a:pt x="338"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grpSp>
      <p:grpSp>
        <p:nvGrpSpPr>
          <p:cNvPr descr="{&quot;Key&quot;:&quot;POWER_USER_SHAPE_ICON&quot;,&quot;Value&quot;:&quot;POWER_USER_SHAPE_ICON_STYLE_1&quot;}" id="201" name="Google Shape;201;p7"/>
          <p:cNvGrpSpPr/>
          <p:nvPr/>
        </p:nvGrpSpPr>
        <p:grpSpPr>
          <a:xfrm>
            <a:off x="4989691" y="3717926"/>
            <a:ext cx="394170" cy="407194"/>
            <a:chOff x="27" y="8"/>
            <a:chExt cx="454" cy="469"/>
          </a:xfrm>
        </p:grpSpPr>
        <p:sp>
          <p:nvSpPr>
            <p:cNvPr id="202" name="Google Shape;202;p7"/>
            <p:cNvSpPr/>
            <p:nvPr/>
          </p:nvSpPr>
          <p:spPr>
            <a:xfrm>
              <a:off x="105" y="202"/>
              <a:ext cx="1" cy="0"/>
            </a:xfrm>
            <a:custGeom>
              <a:rect b="b" l="l" r="r" t="t"/>
              <a:pathLst>
                <a:path extrusionOk="0" h="1" w="3">
                  <a:moveTo>
                    <a:pt x="3" y="0"/>
                  </a:moveTo>
                  <a:lnTo>
                    <a:pt x="1" y="0"/>
                  </a:lnTo>
                  <a:cubicBezTo>
                    <a:pt x="1" y="0"/>
                    <a:pt x="1" y="0"/>
                    <a:pt x="0" y="0"/>
                  </a:cubicBezTo>
                  <a:cubicBezTo>
                    <a:pt x="1" y="0"/>
                    <a:pt x="2" y="0"/>
                    <a:pt x="3" y="0"/>
                  </a:cubicBezTo>
                  <a:cubicBezTo>
                    <a:pt x="3" y="0"/>
                    <a:pt x="3" y="0"/>
                    <a:pt x="3"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3" name="Google Shape;203;p7"/>
            <p:cNvSpPr/>
            <p:nvPr/>
          </p:nvSpPr>
          <p:spPr>
            <a:xfrm>
              <a:off x="34" y="8"/>
              <a:ext cx="447" cy="469"/>
            </a:xfrm>
            <a:custGeom>
              <a:rect b="b" l="l" r="r" t="t"/>
              <a:pathLst>
                <a:path extrusionOk="0" h="1248" w="1192">
                  <a:moveTo>
                    <a:pt x="1139" y="461"/>
                  </a:moveTo>
                  <a:cubicBezTo>
                    <a:pt x="1086" y="198"/>
                    <a:pt x="971" y="0"/>
                    <a:pt x="881" y="18"/>
                  </a:cubicBezTo>
                  <a:cubicBezTo>
                    <a:pt x="843" y="25"/>
                    <a:pt x="815" y="73"/>
                    <a:pt x="801" y="146"/>
                  </a:cubicBezTo>
                  <a:cubicBezTo>
                    <a:pt x="754" y="199"/>
                    <a:pt x="564" y="396"/>
                    <a:pt x="219" y="507"/>
                  </a:cubicBezTo>
                  <a:cubicBezTo>
                    <a:pt x="211" y="510"/>
                    <a:pt x="202" y="513"/>
                    <a:pt x="193" y="516"/>
                  </a:cubicBezTo>
                  <a:cubicBezTo>
                    <a:pt x="0" y="700"/>
                    <a:pt x="203" y="864"/>
                    <a:pt x="203" y="864"/>
                  </a:cubicBezTo>
                  <a:lnTo>
                    <a:pt x="203" y="864"/>
                  </a:lnTo>
                  <a:cubicBezTo>
                    <a:pt x="205" y="864"/>
                    <a:pt x="206" y="864"/>
                    <a:pt x="208" y="865"/>
                  </a:cubicBezTo>
                  <a:cubicBezTo>
                    <a:pt x="236" y="867"/>
                    <a:pt x="291" y="871"/>
                    <a:pt x="305" y="901"/>
                  </a:cubicBezTo>
                  <a:cubicBezTo>
                    <a:pt x="305" y="901"/>
                    <a:pt x="362" y="976"/>
                    <a:pt x="370" y="1118"/>
                  </a:cubicBezTo>
                  <a:cubicBezTo>
                    <a:pt x="370" y="1118"/>
                    <a:pt x="390" y="1248"/>
                    <a:pt x="559" y="1225"/>
                  </a:cubicBezTo>
                  <a:cubicBezTo>
                    <a:pt x="559" y="1225"/>
                    <a:pt x="583" y="1193"/>
                    <a:pt x="554" y="1178"/>
                  </a:cubicBezTo>
                  <a:cubicBezTo>
                    <a:pt x="554" y="1178"/>
                    <a:pt x="545" y="1151"/>
                    <a:pt x="561" y="1156"/>
                  </a:cubicBezTo>
                  <a:cubicBezTo>
                    <a:pt x="561" y="1156"/>
                    <a:pt x="578" y="1103"/>
                    <a:pt x="533" y="1089"/>
                  </a:cubicBezTo>
                  <a:lnTo>
                    <a:pt x="524" y="1026"/>
                  </a:lnTo>
                  <a:cubicBezTo>
                    <a:pt x="524" y="1026"/>
                    <a:pt x="497" y="1004"/>
                    <a:pt x="484" y="973"/>
                  </a:cubicBezTo>
                  <a:lnTo>
                    <a:pt x="485" y="925"/>
                  </a:lnTo>
                  <a:cubicBezTo>
                    <a:pt x="485" y="925"/>
                    <a:pt x="424" y="888"/>
                    <a:pt x="480" y="835"/>
                  </a:cubicBezTo>
                  <a:cubicBezTo>
                    <a:pt x="480" y="835"/>
                    <a:pt x="826" y="828"/>
                    <a:pt x="1004" y="945"/>
                  </a:cubicBezTo>
                  <a:cubicBezTo>
                    <a:pt x="1010" y="950"/>
                    <a:pt x="1016" y="955"/>
                    <a:pt x="1023" y="958"/>
                  </a:cubicBezTo>
                  <a:cubicBezTo>
                    <a:pt x="1023" y="958"/>
                    <a:pt x="1023" y="959"/>
                    <a:pt x="1024" y="959"/>
                  </a:cubicBezTo>
                  <a:cubicBezTo>
                    <a:pt x="1028" y="962"/>
                    <a:pt x="1032" y="964"/>
                    <a:pt x="1037" y="965"/>
                  </a:cubicBezTo>
                  <a:cubicBezTo>
                    <a:pt x="1050" y="970"/>
                    <a:pt x="1062" y="972"/>
                    <a:pt x="1074" y="969"/>
                  </a:cubicBezTo>
                  <a:cubicBezTo>
                    <a:pt x="1163" y="951"/>
                    <a:pt x="1192" y="724"/>
                    <a:pt x="1139" y="461"/>
                  </a:cubicBezTo>
                  <a:close/>
                  <a:moveTo>
                    <a:pt x="866" y="856"/>
                  </a:moveTo>
                  <a:cubicBezTo>
                    <a:pt x="828" y="845"/>
                    <a:pt x="790" y="838"/>
                    <a:pt x="751" y="832"/>
                  </a:cubicBezTo>
                  <a:cubicBezTo>
                    <a:pt x="673" y="821"/>
                    <a:pt x="592" y="817"/>
                    <a:pt x="512" y="819"/>
                  </a:cubicBezTo>
                  <a:cubicBezTo>
                    <a:pt x="490" y="819"/>
                    <a:pt x="452" y="795"/>
                    <a:pt x="433" y="783"/>
                  </a:cubicBezTo>
                  <a:cubicBezTo>
                    <a:pt x="411" y="768"/>
                    <a:pt x="392" y="749"/>
                    <a:pt x="378" y="726"/>
                  </a:cubicBezTo>
                  <a:cubicBezTo>
                    <a:pt x="342" y="668"/>
                    <a:pt x="340" y="599"/>
                    <a:pt x="370" y="538"/>
                  </a:cubicBezTo>
                  <a:cubicBezTo>
                    <a:pt x="385" y="507"/>
                    <a:pt x="402" y="477"/>
                    <a:pt x="430" y="457"/>
                  </a:cubicBezTo>
                  <a:cubicBezTo>
                    <a:pt x="468" y="431"/>
                    <a:pt x="511" y="413"/>
                    <a:pt x="550" y="389"/>
                  </a:cubicBezTo>
                  <a:cubicBezTo>
                    <a:pt x="615" y="347"/>
                    <a:pt x="677" y="302"/>
                    <a:pt x="737" y="253"/>
                  </a:cubicBezTo>
                  <a:cubicBezTo>
                    <a:pt x="749" y="243"/>
                    <a:pt x="807" y="177"/>
                    <a:pt x="809" y="160"/>
                  </a:cubicBezTo>
                  <a:cubicBezTo>
                    <a:pt x="809" y="165"/>
                    <a:pt x="808" y="169"/>
                    <a:pt x="808" y="174"/>
                  </a:cubicBezTo>
                  <a:cubicBezTo>
                    <a:pt x="808" y="173"/>
                    <a:pt x="808" y="172"/>
                    <a:pt x="808" y="171"/>
                  </a:cubicBezTo>
                  <a:cubicBezTo>
                    <a:pt x="805" y="191"/>
                    <a:pt x="803" y="211"/>
                    <a:pt x="801" y="231"/>
                  </a:cubicBezTo>
                  <a:cubicBezTo>
                    <a:pt x="781" y="485"/>
                    <a:pt x="877" y="724"/>
                    <a:pt x="929" y="833"/>
                  </a:cubicBezTo>
                  <a:cubicBezTo>
                    <a:pt x="945" y="865"/>
                    <a:pt x="956" y="883"/>
                    <a:pt x="956" y="883"/>
                  </a:cubicBezTo>
                  <a:cubicBezTo>
                    <a:pt x="955" y="882"/>
                    <a:pt x="954" y="881"/>
                    <a:pt x="954" y="880"/>
                  </a:cubicBezTo>
                  <a:cubicBezTo>
                    <a:pt x="959" y="890"/>
                    <a:pt x="962" y="895"/>
                    <a:pt x="962" y="895"/>
                  </a:cubicBezTo>
                  <a:cubicBezTo>
                    <a:pt x="948" y="874"/>
                    <a:pt x="888" y="862"/>
                    <a:pt x="866" y="856"/>
                  </a:cubicBezTo>
                  <a:close/>
                  <a:moveTo>
                    <a:pt x="988" y="800"/>
                  </a:moveTo>
                  <a:cubicBezTo>
                    <a:pt x="985" y="800"/>
                    <a:pt x="982" y="800"/>
                    <a:pt x="978" y="799"/>
                  </a:cubicBezTo>
                  <a:cubicBezTo>
                    <a:pt x="978" y="799"/>
                    <a:pt x="978" y="799"/>
                    <a:pt x="978" y="799"/>
                  </a:cubicBezTo>
                  <a:cubicBezTo>
                    <a:pt x="941" y="807"/>
                    <a:pt x="883" y="693"/>
                    <a:pt x="847" y="542"/>
                  </a:cubicBezTo>
                  <a:cubicBezTo>
                    <a:pt x="812" y="392"/>
                    <a:pt x="814" y="263"/>
                    <a:pt x="851" y="255"/>
                  </a:cubicBezTo>
                  <a:cubicBezTo>
                    <a:pt x="854" y="254"/>
                    <a:pt x="857" y="255"/>
                    <a:pt x="861" y="256"/>
                  </a:cubicBezTo>
                  <a:cubicBezTo>
                    <a:pt x="861" y="256"/>
                    <a:pt x="861" y="256"/>
                    <a:pt x="861" y="256"/>
                  </a:cubicBezTo>
                  <a:cubicBezTo>
                    <a:pt x="898" y="247"/>
                    <a:pt x="956" y="362"/>
                    <a:pt x="992" y="512"/>
                  </a:cubicBezTo>
                  <a:cubicBezTo>
                    <a:pt x="1027" y="662"/>
                    <a:pt x="1025" y="791"/>
                    <a:pt x="988" y="80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4" name="Google Shape;204;p7"/>
            <p:cNvSpPr/>
            <p:nvPr/>
          </p:nvSpPr>
          <p:spPr>
            <a:xfrm>
              <a:off x="27" y="199"/>
              <a:ext cx="84" cy="141"/>
            </a:xfrm>
            <a:custGeom>
              <a:rect b="b" l="l" r="r" t="t"/>
              <a:pathLst>
                <a:path extrusionOk="0" h="376" w="225">
                  <a:moveTo>
                    <a:pt x="210" y="356"/>
                  </a:moveTo>
                  <a:cubicBezTo>
                    <a:pt x="139" y="356"/>
                    <a:pt x="82" y="278"/>
                    <a:pt x="82" y="182"/>
                  </a:cubicBezTo>
                  <a:cubicBezTo>
                    <a:pt x="82" y="90"/>
                    <a:pt x="135" y="15"/>
                    <a:pt x="202" y="9"/>
                  </a:cubicBezTo>
                  <a:cubicBezTo>
                    <a:pt x="187" y="3"/>
                    <a:pt x="170" y="0"/>
                    <a:pt x="154" y="0"/>
                  </a:cubicBezTo>
                  <a:cubicBezTo>
                    <a:pt x="69" y="0"/>
                    <a:pt x="0" y="84"/>
                    <a:pt x="0" y="188"/>
                  </a:cubicBezTo>
                  <a:cubicBezTo>
                    <a:pt x="0" y="292"/>
                    <a:pt x="69" y="376"/>
                    <a:pt x="154" y="376"/>
                  </a:cubicBezTo>
                  <a:cubicBezTo>
                    <a:pt x="179" y="376"/>
                    <a:pt x="204" y="368"/>
                    <a:pt x="225" y="354"/>
                  </a:cubicBezTo>
                  <a:cubicBezTo>
                    <a:pt x="220" y="355"/>
                    <a:pt x="215" y="356"/>
                    <a:pt x="210" y="35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grpSp>
      <p:grpSp>
        <p:nvGrpSpPr>
          <p:cNvPr descr="{&quot;Key&quot;:&quot;POWER_USER_SHAPE_ICON&quot;,&quot;Value&quot;:&quot;POWER_USER_SHAPE_ICON_STYLE_1&quot;}" id="205" name="Google Shape;205;p7"/>
          <p:cNvGrpSpPr/>
          <p:nvPr/>
        </p:nvGrpSpPr>
        <p:grpSpPr>
          <a:xfrm>
            <a:off x="6406038" y="1331267"/>
            <a:ext cx="382987" cy="407194"/>
            <a:chOff x="8" y="8"/>
            <a:chExt cx="443" cy="471"/>
          </a:xfrm>
        </p:grpSpPr>
        <p:sp>
          <p:nvSpPr>
            <p:cNvPr id="206" name="Google Shape;206;p7"/>
            <p:cNvSpPr/>
            <p:nvPr/>
          </p:nvSpPr>
          <p:spPr>
            <a:xfrm>
              <a:off x="8" y="8"/>
              <a:ext cx="380" cy="304"/>
            </a:xfrm>
            <a:custGeom>
              <a:rect b="b" l="l" r="r" t="t"/>
              <a:pathLst>
                <a:path extrusionOk="0" h="808" w="1011">
                  <a:moveTo>
                    <a:pt x="1011" y="491"/>
                  </a:moveTo>
                  <a:lnTo>
                    <a:pt x="1011" y="569"/>
                  </a:lnTo>
                  <a:cubicBezTo>
                    <a:pt x="1011" y="578"/>
                    <a:pt x="1008" y="588"/>
                    <a:pt x="1005" y="597"/>
                  </a:cubicBezTo>
                  <a:cubicBezTo>
                    <a:pt x="1002" y="606"/>
                    <a:pt x="999" y="614"/>
                    <a:pt x="994" y="622"/>
                  </a:cubicBezTo>
                  <a:cubicBezTo>
                    <a:pt x="959" y="688"/>
                    <a:pt x="870" y="743"/>
                    <a:pt x="752" y="776"/>
                  </a:cubicBezTo>
                  <a:lnTo>
                    <a:pt x="752" y="776"/>
                  </a:lnTo>
                  <a:cubicBezTo>
                    <a:pt x="679" y="797"/>
                    <a:pt x="595" y="808"/>
                    <a:pt x="506" y="808"/>
                  </a:cubicBezTo>
                  <a:cubicBezTo>
                    <a:pt x="416" y="808"/>
                    <a:pt x="332" y="797"/>
                    <a:pt x="260" y="776"/>
                  </a:cubicBezTo>
                  <a:lnTo>
                    <a:pt x="259" y="776"/>
                  </a:lnTo>
                  <a:cubicBezTo>
                    <a:pt x="142" y="743"/>
                    <a:pt x="53" y="688"/>
                    <a:pt x="17" y="622"/>
                  </a:cubicBezTo>
                  <a:cubicBezTo>
                    <a:pt x="13" y="614"/>
                    <a:pt x="9" y="606"/>
                    <a:pt x="6" y="597"/>
                  </a:cubicBezTo>
                  <a:cubicBezTo>
                    <a:pt x="3" y="588"/>
                    <a:pt x="1" y="578"/>
                    <a:pt x="0" y="569"/>
                  </a:cubicBezTo>
                  <a:lnTo>
                    <a:pt x="0" y="491"/>
                  </a:lnTo>
                  <a:cubicBezTo>
                    <a:pt x="0" y="253"/>
                    <a:pt x="165" y="53"/>
                    <a:pt x="387" y="0"/>
                  </a:cubicBezTo>
                  <a:cubicBezTo>
                    <a:pt x="482" y="64"/>
                    <a:pt x="554" y="257"/>
                    <a:pt x="564" y="491"/>
                  </a:cubicBezTo>
                  <a:cubicBezTo>
                    <a:pt x="565" y="507"/>
                    <a:pt x="565" y="524"/>
                    <a:pt x="566" y="540"/>
                  </a:cubicBezTo>
                  <a:cubicBezTo>
                    <a:pt x="656" y="535"/>
                    <a:pt x="740" y="518"/>
                    <a:pt x="809" y="491"/>
                  </a:cubicBezTo>
                  <a:cubicBezTo>
                    <a:pt x="823" y="486"/>
                    <a:pt x="836" y="481"/>
                    <a:pt x="848" y="475"/>
                  </a:cubicBezTo>
                  <a:cubicBezTo>
                    <a:pt x="833" y="247"/>
                    <a:pt x="759" y="64"/>
                    <a:pt x="662" y="10"/>
                  </a:cubicBezTo>
                  <a:cubicBezTo>
                    <a:pt x="865" y="76"/>
                    <a:pt x="1011" y="267"/>
                    <a:pt x="1011" y="49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7" name="Google Shape;207;p7"/>
            <p:cNvSpPr/>
            <p:nvPr/>
          </p:nvSpPr>
          <p:spPr>
            <a:xfrm>
              <a:off x="8" y="254"/>
              <a:ext cx="380" cy="225"/>
            </a:xfrm>
            <a:custGeom>
              <a:rect b="b" l="l" r="r" t="t"/>
              <a:pathLst>
                <a:path extrusionOk="0" h="596" w="1011">
                  <a:moveTo>
                    <a:pt x="1011" y="0"/>
                  </a:moveTo>
                  <a:lnTo>
                    <a:pt x="1011" y="343"/>
                  </a:lnTo>
                  <a:cubicBezTo>
                    <a:pt x="1011" y="433"/>
                    <a:pt x="918" y="512"/>
                    <a:pt x="778" y="556"/>
                  </a:cubicBezTo>
                  <a:lnTo>
                    <a:pt x="778" y="350"/>
                  </a:lnTo>
                  <a:cubicBezTo>
                    <a:pt x="743" y="362"/>
                    <a:pt x="706" y="370"/>
                    <a:pt x="666" y="377"/>
                  </a:cubicBezTo>
                  <a:lnTo>
                    <a:pt x="666" y="583"/>
                  </a:lnTo>
                  <a:cubicBezTo>
                    <a:pt x="616" y="591"/>
                    <a:pt x="562" y="596"/>
                    <a:pt x="506" y="596"/>
                  </a:cubicBezTo>
                  <a:cubicBezTo>
                    <a:pt x="226" y="596"/>
                    <a:pt x="0" y="483"/>
                    <a:pt x="0" y="343"/>
                  </a:cubicBezTo>
                  <a:lnTo>
                    <a:pt x="0" y="0"/>
                  </a:lnTo>
                  <a:cubicBezTo>
                    <a:pt x="6" y="50"/>
                    <a:pt x="40" y="96"/>
                    <a:pt x="97" y="135"/>
                  </a:cubicBezTo>
                  <a:cubicBezTo>
                    <a:pt x="112" y="145"/>
                    <a:pt x="129" y="155"/>
                    <a:pt x="148" y="164"/>
                  </a:cubicBezTo>
                  <a:lnTo>
                    <a:pt x="148" y="164"/>
                  </a:lnTo>
                  <a:cubicBezTo>
                    <a:pt x="240" y="210"/>
                    <a:pt x="366" y="238"/>
                    <a:pt x="506" y="238"/>
                  </a:cubicBezTo>
                  <a:cubicBezTo>
                    <a:pt x="646" y="238"/>
                    <a:pt x="772" y="210"/>
                    <a:pt x="863" y="164"/>
                  </a:cubicBezTo>
                  <a:lnTo>
                    <a:pt x="864" y="164"/>
                  </a:lnTo>
                  <a:cubicBezTo>
                    <a:pt x="882" y="155"/>
                    <a:pt x="899" y="145"/>
                    <a:pt x="915" y="135"/>
                  </a:cubicBezTo>
                  <a:cubicBezTo>
                    <a:pt x="971" y="96"/>
                    <a:pt x="1006" y="50"/>
                    <a:pt x="1011"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8" name="Google Shape;208;p7"/>
            <p:cNvSpPr/>
            <p:nvPr/>
          </p:nvSpPr>
          <p:spPr>
            <a:xfrm>
              <a:off x="234" y="112"/>
              <a:ext cx="76" cy="76"/>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209" name="Google Shape;209;p7"/>
            <p:cNvSpPr/>
            <p:nvPr/>
          </p:nvSpPr>
          <p:spPr>
            <a:xfrm>
              <a:off x="360" y="10"/>
              <a:ext cx="91" cy="86"/>
            </a:xfrm>
            <a:custGeom>
              <a:rect b="b" l="l" r="r" t="t"/>
              <a:pathLst>
                <a:path extrusionOk="0" h="231" w="242">
                  <a:moveTo>
                    <a:pt x="121" y="0"/>
                  </a:moveTo>
                  <a:lnTo>
                    <a:pt x="158" y="76"/>
                  </a:lnTo>
                  <a:lnTo>
                    <a:pt x="242" y="88"/>
                  </a:lnTo>
                  <a:lnTo>
                    <a:pt x="182" y="147"/>
                  </a:lnTo>
                  <a:lnTo>
                    <a:pt x="196" y="231"/>
                  </a:lnTo>
                  <a:lnTo>
                    <a:pt x="121" y="191"/>
                  </a:lnTo>
                  <a:lnTo>
                    <a:pt x="46" y="231"/>
                  </a:lnTo>
                  <a:lnTo>
                    <a:pt x="60" y="147"/>
                  </a:lnTo>
                  <a:lnTo>
                    <a:pt x="0" y="88"/>
                  </a:lnTo>
                  <a:lnTo>
                    <a:pt x="84" y="76"/>
                  </a:lnTo>
                  <a:lnTo>
                    <a:pt x="121"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grpSp>
      <p:pic>
        <p:nvPicPr>
          <p:cNvPr id="210" name="Google Shape;210;p7"/>
          <p:cNvPicPr preferRelativeResize="0"/>
          <p:nvPr/>
        </p:nvPicPr>
        <p:blipFill rotWithShape="1">
          <a:blip r:embed="rId3">
            <a:alphaModFix/>
          </a:blip>
          <a:srcRect b="0" l="0" r="0" t="0"/>
          <a:stretch/>
        </p:blipFill>
        <p:spPr>
          <a:xfrm>
            <a:off x="534565" y="1155047"/>
            <a:ext cx="1043702" cy="900246"/>
          </a:xfrm>
          <a:prstGeom prst="rect">
            <a:avLst/>
          </a:prstGeom>
          <a:noFill/>
          <a:ln>
            <a:noFill/>
          </a:ln>
        </p:spPr>
      </p:pic>
      <p:sp>
        <p:nvSpPr>
          <p:cNvPr id="211" name="Google Shape;211;p7"/>
          <p:cNvSpPr txBox="1"/>
          <p:nvPr/>
        </p:nvSpPr>
        <p:spPr>
          <a:xfrm>
            <a:off x="7396922" y="1178586"/>
            <a:ext cx="1381125"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50">
                <a:solidFill>
                  <a:srgbClr val="7F7F7F"/>
                </a:solidFill>
                <a:latin typeface="Calibri"/>
                <a:ea typeface="Calibri"/>
                <a:cs typeface="Calibri"/>
                <a:sym typeface="Calibri"/>
              </a:rPr>
              <a:t>Started using in the field </a:t>
            </a:r>
            <a:endParaRPr sz="1050">
              <a:solidFill>
                <a:srgbClr val="7F7F7F"/>
              </a:solidFill>
              <a:latin typeface="Calibri"/>
              <a:ea typeface="Calibri"/>
              <a:cs typeface="Calibri"/>
              <a:sym typeface="Calibri"/>
            </a:endParaRPr>
          </a:p>
        </p:txBody>
      </p:sp>
      <p:pic>
        <p:nvPicPr>
          <p:cNvPr descr="Box" id="212" name="Google Shape;212;p7"/>
          <p:cNvPicPr preferRelativeResize="0"/>
          <p:nvPr/>
        </p:nvPicPr>
        <p:blipFill rotWithShape="1">
          <a:blip r:embed="rId4">
            <a:alphaModFix/>
          </a:blip>
          <a:srcRect b="0" l="0" r="0" t="0"/>
          <a:stretch/>
        </p:blipFill>
        <p:spPr>
          <a:xfrm>
            <a:off x="3466952" y="1161897"/>
            <a:ext cx="800081" cy="800081"/>
          </a:xfrm>
          <a:prstGeom prst="rect">
            <a:avLst/>
          </a:prstGeom>
          <a:noFill/>
          <a:ln>
            <a:noFill/>
          </a:ln>
        </p:spPr>
      </p:pic>
      <p:pic>
        <p:nvPicPr>
          <p:cNvPr descr="Checklist RTL" id="213" name="Google Shape;213;p7"/>
          <p:cNvPicPr preferRelativeResize="0"/>
          <p:nvPr/>
        </p:nvPicPr>
        <p:blipFill rotWithShape="1">
          <a:blip r:embed="rId5">
            <a:alphaModFix/>
          </a:blip>
          <a:srcRect b="0" l="0" r="0" t="0"/>
          <a:stretch/>
        </p:blipFill>
        <p:spPr>
          <a:xfrm>
            <a:off x="4804559" y="3600629"/>
            <a:ext cx="731791" cy="626438"/>
          </a:xfrm>
          <a:prstGeom prst="rect">
            <a:avLst/>
          </a:prstGeom>
          <a:noFill/>
          <a:ln>
            <a:noFill/>
          </a:ln>
        </p:spPr>
      </p:pic>
      <p:pic>
        <p:nvPicPr>
          <p:cNvPr descr="Target Audience" id="214" name="Google Shape;214;p7"/>
          <p:cNvPicPr preferRelativeResize="0"/>
          <p:nvPr/>
        </p:nvPicPr>
        <p:blipFill rotWithShape="1">
          <a:blip r:embed="rId6">
            <a:alphaModFix/>
          </a:blip>
          <a:srcRect b="0" l="0" r="0" t="0"/>
          <a:stretch/>
        </p:blipFill>
        <p:spPr>
          <a:xfrm>
            <a:off x="7578356" y="3600629"/>
            <a:ext cx="674841" cy="674841"/>
          </a:xfrm>
          <a:prstGeom prst="rect">
            <a:avLst/>
          </a:prstGeom>
          <a:noFill/>
          <a:ln>
            <a:noFill/>
          </a:ln>
        </p:spPr>
      </p:pic>
      <p:sp>
        <p:nvSpPr>
          <p:cNvPr id="215" name="Google Shape;215;p7"/>
          <p:cNvSpPr txBox="1"/>
          <p:nvPr/>
        </p:nvSpPr>
        <p:spPr>
          <a:xfrm>
            <a:off x="511716" y="123662"/>
            <a:ext cx="6650691" cy="595732"/>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FF0000"/>
              </a:buClr>
              <a:buSzPts val="3000"/>
              <a:buFont typeface="Calibri"/>
              <a:buNone/>
            </a:pPr>
            <a:r>
              <a:rPr lang="en-US" sz="3000">
                <a:solidFill>
                  <a:srgbClr val="FF0000"/>
                </a:solidFill>
                <a:latin typeface="Calibri"/>
                <a:ea typeface="Calibri"/>
                <a:cs typeface="Calibri"/>
                <a:sym typeface="Calibri"/>
              </a:rPr>
              <a:t>Background- 3 </a:t>
            </a:r>
            <a:endParaRPr/>
          </a:p>
        </p:txBody>
      </p:sp>
      <p:pic>
        <p:nvPicPr>
          <p:cNvPr id="216" name="Google Shape;216;p7"/>
          <p:cNvPicPr preferRelativeResize="0"/>
          <p:nvPr/>
        </p:nvPicPr>
        <p:blipFill rotWithShape="1">
          <a:blip r:embed="rId7">
            <a:alphaModFix/>
          </a:blip>
          <a:srcRect b="0" l="0" r="0" t="0"/>
          <a:stretch/>
        </p:blipFill>
        <p:spPr>
          <a:xfrm>
            <a:off x="8134643" y="4035834"/>
            <a:ext cx="889454" cy="731728"/>
          </a:xfrm>
          <a:prstGeom prst="rect">
            <a:avLst/>
          </a:prstGeom>
          <a:noFill/>
          <a:ln>
            <a:noFill/>
          </a:ln>
        </p:spPr>
      </p:pic>
      <p:sp>
        <p:nvSpPr>
          <p:cNvPr id="217" name="Google Shape;217;p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223" name="Google Shape;223;p8"/>
          <p:cNvPicPr preferRelativeResize="0"/>
          <p:nvPr/>
        </p:nvPicPr>
        <p:blipFill rotWithShape="1">
          <a:blip r:embed="rId3">
            <a:alphaModFix/>
          </a:blip>
          <a:srcRect b="0" l="0" r="0" t="0"/>
          <a:stretch/>
        </p:blipFill>
        <p:spPr>
          <a:xfrm>
            <a:off x="185271" y="198717"/>
            <a:ext cx="5689600" cy="4279900"/>
          </a:xfrm>
          <a:prstGeom prst="rect">
            <a:avLst/>
          </a:prstGeom>
          <a:noFill/>
          <a:ln>
            <a:noFill/>
          </a:ln>
        </p:spPr>
      </p:pic>
      <p:pic>
        <p:nvPicPr>
          <p:cNvPr id="224" name="Google Shape;224;p8"/>
          <p:cNvPicPr preferRelativeResize="0"/>
          <p:nvPr/>
        </p:nvPicPr>
        <p:blipFill rotWithShape="1">
          <a:blip r:embed="rId4">
            <a:alphaModFix/>
          </a:blip>
          <a:srcRect b="0" l="0" r="0" t="0"/>
          <a:stretch/>
        </p:blipFill>
        <p:spPr>
          <a:xfrm>
            <a:off x="6054539" y="38915"/>
            <a:ext cx="1565462" cy="5002192"/>
          </a:xfrm>
          <a:prstGeom prst="rect">
            <a:avLst/>
          </a:prstGeom>
          <a:noFill/>
          <a:ln>
            <a:noFill/>
          </a:ln>
        </p:spPr>
      </p:pic>
      <p:pic>
        <p:nvPicPr>
          <p:cNvPr id="225" name="Google Shape;225;p8"/>
          <p:cNvPicPr preferRelativeResize="0"/>
          <p:nvPr/>
        </p:nvPicPr>
        <p:blipFill rotWithShape="1">
          <a:blip r:embed="rId5">
            <a:alphaModFix/>
          </a:blip>
          <a:srcRect b="0" l="0" r="0" t="0"/>
          <a:stretch/>
        </p:blipFill>
        <p:spPr>
          <a:xfrm>
            <a:off x="8001642" y="3862610"/>
            <a:ext cx="889454" cy="73172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9"/>
          <p:cNvSpPr txBox="1"/>
          <p:nvPr>
            <p:ph type="title"/>
          </p:nvPr>
        </p:nvSpPr>
        <p:spPr>
          <a:xfrm>
            <a:off x="366224" y="-20673"/>
            <a:ext cx="8149126" cy="59573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3000"/>
              <a:buFont typeface="Calibri"/>
              <a:buNone/>
            </a:pPr>
            <a:r>
              <a:rPr lang="en-US" sz="3000">
                <a:solidFill>
                  <a:srgbClr val="FF0000"/>
                </a:solidFill>
              </a:rPr>
              <a:t>Program Planning -1 - Stakeholder Engagement</a:t>
            </a:r>
            <a:endParaRPr/>
          </a:p>
        </p:txBody>
      </p:sp>
      <p:sp>
        <p:nvSpPr>
          <p:cNvPr id="231" name="Google Shape;231;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900"/>
              <a:buFont typeface="Calibri"/>
              <a:buNone/>
            </a:pPr>
            <a:fld id="{00000000-1234-1234-1234-123412341234}" type="slidenum">
              <a:rPr lang="en-US"/>
              <a:t>‹#›</a:t>
            </a:fld>
            <a:endParaRPr/>
          </a:p>
        </p:txBody>
      </p:sp>
      <p:pic>
        <p:nvPicPr>
          <p:cNvPr id="232" name="Google Shape;232;p9"/>
          <p:cNvPicPr preferRelativeResize="0"/>
          <p:nvPr/>
        </p:nvPicPr>
        <p:blipFill rotWithShape="1">
          <a:blip r:embed="rId3">
            <a:alphaModFix/>
          </a:blip>
          <a:srcRect b="0" l="0" r="0" t="0"/>
          <a:stretch/>
        </p:blipFill>
        <p:spPr>
          <a:xfrm>
            <a:off x="8001642" y="3862610"/>
            <a:ext cx="889454" cy="731728"/>
          </a:xfrm>
          <a:prstGeom prst="rect">
            <a:avLst/>
          </a:prstGeom>
          <a:noFill/>
          <a:ln>
            <a:noFill/>
          </a:ln>
        </p:spPr>
      </p:pic>
      <p:sp>
        <p:nvSpPr>
          <p:cNvPr id="233" name="Google Shape;233;p9"/>
          <p:cNvSpPr/>
          <p:nvPr/>
        </p:nvSpPr>
        <p:spPr>
          <a:xfrm>
            <a:off x="3310700" y="544861"/>
            <a:ext cx="1258970" cy="1367142"/>
          </a:xfrm>
          <a:custGeom>
            <a:rect b="b" l="l" r="r" t="t"/>
            <a:pathLst>
              <a:path extrusionOk="0" h="1733114" w="1258970">
                <a:moveTo>
                  <a:pt x="490265" y="1058"/>
                </a:moveTo>
                <a:cubicBezTo>
                  <a:pt x="498989" y="-1126"/>
                  <a:pt x="508547" y="19"/>
                  <a:pt x="516870" y="5009"/>
                </a:cubicBezTo>
                <a:lnTo>
                  <a:pt x="979687" y="282529"/>
                </a:lnTo>
                <a:cubicBezTo>
                  <a:pt x="1251940" y="445780"/>
                  <a:pt x="1340303" y="798827"/>
                  <a:pt x="1177052" y="1071080"/>
                </a:cubicBezTo>
                <a:lnTo>
                  <a:pt x="790314" y="1716039"/>
                </a:lnTo>
                <a:cubicBezTo>
                  <a:pt x="780332" y="1732685"/>
                  <a:pt x="758747" y="1738087"/>
                  <a:pt x="742101" y="1728106"/>
                </a:cubicBezTo>
                <a:lnTo>
                  <a:pt x="279283" y="1450586"/>
                </a:lnTo>
                <a:cubicBezTo>
                  <a:pt x="7031" y="1287334"/>
                  <a:pt x="-81333" y="934288"/>
                  <a:pt x="81919" y="662035"/>
                </a:cubicBezTo>
                <a:lnTo>
                  <a:pt x="468657" y="17076"/>
                </a:lnTo>
                <a:cubicBezTo>
                  <a:pt x="473648" y="8754"/>
                  <a:pt x="481540" y="3241"/>
                  <a:pt x="490265" y="1058"/>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500"/>
              <a:buFont typeface="Calibri"/>
              <a:buNone/>
            </a:pPr>
            <a:r>
              <a:rPr b="1" lang="en-US" sz="1500">
                <a:solidFill>
                  <a:srgbClr val="FFFFFF"/>
                </a:solidFill>
                <a:latin typeface="Calibri"/>
                <a:ea typeface="Calibri"/>
                <a:cs typeface="Calibri"/>
                <a:sym typeface="Calibri"/>
              </a:rPr>
              <a:t>Local Community structures </a:t>
            </a:r>
            <a:endParaRPr b="1" i="0" sz="1500" u="none" cap="none" strike="noStrike">
              <a:solidFill>
                <a:srgbClr val="FFFFFF"/>
              </a:solidFill>
              <a:latin typeface="Calibri"/>
              <a:ea typeface="Calibri"/>
              <a:cs typeface="Calibri"/>
              <a:sym typeface="Calibri"/>
            </a:endParaRPr>
          </a:p>
        </p:txBody>
      </p:sp>
      <p:sp>
        <p:nvSpPr>
          <p:cNvPr id="234" name="Google Shape;234;p9"/>
          <p:cNvSpPr/>
          <p:nvPr/>
        </p:nvSpPr>
        <p:spPr>
          <a:xfrm>
            <a:off x="4645065" y="2546126"/>
            <a:ext cx="1774167" cy="1039552"/>
          </a:xfrm>
          <a:custGeom>
            <a:rect b="b" l="l" r="r" t="t"/>
            <a:pathLst>
              <a:path extrusionOk="0" h="1317831" w="1774167">
                <a:moveTo>
                  <a:pt x="710632" y="1580"/>
                </a:moveTo>
                <a:cubicBezTo>
                  <a:pt x="849160" y="-8978"/>
                  <a:pt x="991716" y="33310"/>
                  <a:pt x="1105466" y="130947"/>
                </a:cubicBezTo>
                <a:lnTo>
                  <a:pt x="1762594" y="695000"/>
                </a:lnTo>
                <a:cubicBezTo>
                  <a:pt x="1776503" y="706938"/>
                  <a:pt x="1778100" y="727893"/>
                  <a:pt x="1766162" y="741802"/>
                </a:cubicBezTo>
                <a:lnTo>
                  <a:pt x="1434203" y="1128539"/>
                </a:lnTo>
                <a:cubicBezTo>
                  <a:pt x="1238928" y="1356038"/>
                  <a:pt x="896202" y="1382160"/>
                  <a:pt x="668703" y="1186885"/>
                </a:cubicBezTo>
                <a:lnTo>
                  <a:pt x="11574" y="622834"/>
                </a:lnTo>
                <a:cubicBezTo>
                  <a:pt x="-2335" y="610895"/>
                  <a:pt x="-3932" y="589940"/>
                  <a:pt x="8006" y="576032"/>
                </a:cubicBezTo>
                <a:lnTo>
                  <a:pt x="339966" y="189293"/>
                </a:lnTo>
                <a:cubicBezTo>
                  <a:pt x="437603" y="75544"/>
                  <a:pt x="572104" y="12139"/>
                  <a:pt x="710632" y="1580"/>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Informal Providers </a:t>
            </a:r>
            <a:endParaRPr b="1" i="0" sz="1800" u="none" cap="none" strike="noStrike">
              <a:solidFill>
                <a:srgbClr val="FFFFFF"/>
              </a:solidFill>
              <a:latin typeface="Calibri"/>
              <a:ea typeface="Calibri"/>
              <a:cs typeface="Calibri"/>
              <a:sym typeface="Calibri"/>
            </a:endParaRPr>
          </a:p>
        </p:txBody>
      </p:sp>
      <p:sp>
        <p:nvSpPr>
          <p:cNvPr id="235" name="Google Shape;235;p9"/>
          <p:cNvSpPr/>
          <p:nvPr/>
        </p:nvSpPr>
        <p:spPr>
          <a:xfrm>
            <a:off x="4594809" y="1376499"/>
            <a:ext cx="1442060" cy="856454"/>
          </a:xfrm>
          <a:custGeom>
            <a:rect b="b" l="l" r="r" t="t"/>
            <a:pathLst>
              <a:path extrusionOk="0" h="1085720" w="1442060">
                <a:moveTo>
                  <a:pt x="542860" y="0"/>
                </a:moveTo>
                <a:lnTo>
                  <a:pt x="1408870" y="1"/>
                </a:lnTo>
                <a:cubicBezTo>
                  <a:pt x="1427200" y="1"/>
                  <a:pt x="1442060" y="14861"/>
                  <a:pt x="1442060" y="33191"/>
                </a:cubicBezTo>
                <a:lnTo>
                  <a:pt x="1442060" y="542860"/>
                </a:lnTo>
                <a:cubicBezTo>
                  <a:pt x="1442060" y="842673"/>
                  <a:pt x="1199013" y="1085720"/>
                  <a:pt x="899200" y="1085720"/>
                </a:cubicBezTo>
                <a:lnTo>
                  <a:pt x="33190" y="1085720"/>
                </a:lnTo>
                <a:cubicBezTo>
                  <a:pt x="14860" y="1085720"/>
                  <a:pt x="0" y="1070860"/>
                  <a:pt x="0" y="1052530"/>
                </a:cubicBezTo>
                <a:lnTo>
                  <a:pt x="0" y="542860"/>
                </a:lnTo>
                <a:cubicBezTo>
                  <a:pt x="0" y="243047"/>
                  <a:pt x="243047" y="0"/>
                  <a:pt x="542860" y="0"/>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NTP </a:t>
            </a:r>
            <a:endParaRPr/>
          </a:p>
        </p:txBody>
      </p:sp>
      <p:sp>
        <p:nvSpPr>
          <p:cNvPr id="236" name="Google Shape;236;p9"/>
          <p:cNvSpPr/>
          <p:nvPr/>
        </p:nvSpPr>
        <p:spPr>
          <a:xfrm>
            <a:off x="1907299" y="1075759"/>
            <a:ext cx="1370612" cy="1071611"/>
          </a:xfrm>
          <a:custGeom>
            <a:rect b="b" l="l" r="r" t="t"/>
            <a:pathLst>
              <a:path extrusionOk="0" h="1358472" w="1370612">
                <a:moveTo>
                  <a:pt x="674886" y="66"/>
                </a:moveTo>
                <a:cubicBezTo>
                  <a:pt x="942204" y="4109"/>
                  <a:pt x="1178828" y="195254"/>
                  <a:pt x="1230392" y="468192"/>
                </a:cubicBezTo>
                <a:lnTo>
                  <a:pt x="1369995" y="1207143"/>
                </a:lnTo>
                <a:cubicBezTo>
                  <a:pt x="1373598" y="1226215"/>
                  <a:pt x="1361059" y="1244596"/>
                  <a:pt x="1341987" y="1248199"/>
                </a:cubicBezTo>
                <a:lnTo>
                  <a:pt x="811721" y="1348378"/>
                </a:lnTo>
                <a:cubicBezTo>
                  <a:pt x="499792" y="1407308"/>
                  <a:pt x="199150" y="1202211"/>
                  <a:pt x="140220" y="890282"/>
                </a:cubicBezTo>
                <a:lnTo>
                  <a:pt x="618" y="151330"/>
                </a:lnTo>
                <a:cubicBezTo>
                  <a:pt x="-2985" y="132258"/>
                  <a:pt x="9555" y="113877"/>
                  <a:pt x="28626" y="110274"/>
                </a:cubicBezTo>
                <a:lnTo>
                  <a:pt x="558891" y="10096"/>
                </a:lnTo>
                <a:cubicBezTo>
                  <a:pt x="597882" y="2729"/>
                  <a:pt x="636697" y="-511"/>
                  <a:pt x="674886" y="66"/>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Local Health Facilities </a:t>
            </a:r>
            <a:endParaRPr b="1" i="0" sz="1800" u="none" cap="none" strike="noStrike">
              <a:solidFill>
                <a:srgbClr val="FFFFFF"/>
              </a:solidFill>
              <a:latin typeface="Calibri"/>
              <a:ea typeface="Calibri"/>
              <a:cs typeface="Calibri"/>
              <a:sym typeface="Calibri"/>
            </a:endParaRPr>
          </a:p>
        </p:txBody>
      </p:sp>
      <p:sp>
        <p:nvSpPr>
          <p:cNvPr id="237" name="Google Shape;237;p9"/>
          <p:cNvSpPr/>
          <p:nvPr/>
        </p:nvSpPr>
        <p:spPr>
          <a:xfrm>
            <a:off x="1499832" y="2385380"/>
            <a:ext cx="1702869" cy="1019217"/>
          </a:xfrm>
          <a:custGeom>
            <a:rect b="b" l="l" r="r" t="t"/>
            <a:pathLst>
              <a:path extrusionOk="0" h="1299537" w="1778533">
                <a:moveTo>
                  <a:pt x="773891" y="658"/>
                </a:moveTo>
                <a:cubicBezTo>
                  <a:pt x="878325" y="5798"/>
                  <a:pt x="982396" y="41105"/>
                  <a:pt x="1072351" y="108547"/>
                </a:cubicBezTo>
                <a:lnTo>
                  <a:pt x="1765251" y="628031"/>
                </a:lnTo>
                <a:cubicBezTo>
                  <a:pt x="1779917" y="639026"/>
                  <a:pt x="1782893" y="659830"/>
                  <a:pt x="1771897" y="674496"/>
                </a:cubicBezTo>
                <a:lnTo>
                  <a:pt x="1466167" y="1082285"/>
                </a:lnTo>
                <a:cubicBezTo>
                  <a:pt x="1286321" y="1322168"/>
                  <a:pt x="946064" y="1370837"/>
                  <a:pt x="706182" y="1190991"/>
                </a:cubicBezTo>
                <a:lnTo>
                  <a:pt x="13283" y="671507"/>
                </a:lnTo>
                <a:cubicBezTo>
                  <a:pt x="-1383" y="660511"/>
                  <a:pt x="-4358" y="639708"/>
                  <a:pt x="6637" y="625042"/>
                </a:cubicBezTo>
                <a:lnTo>
                  <a:pt x="312367" y="217253"/>
                </a:lnTo>
                <a:cubicBezTo>
                  <a:pt x="424770" y="67326"/>
                  <a:pt x="599834" y="-7907"/>
                  <a:pt x="773891" y="658"/>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Local Political institutions  </a:t>
            </a:r>
            <a:endParaRPr b="1" i="0" sz="1800" u="none" cap="none" strike="noStrike">
              <a:solidFill>
                <a:srgbClr val="FFFFFF"/>
              </a:solidFill>
              <a:latin typeface="Calibri"/>
              <a:ea typeface="Calibri"/>
              <a:cs typeface="Calibri"/>
              <a:sym typeface="Calibri"/>
            </a:endParaRPr>
          </a:p>
        </p:txBody>
      </p:sp>
      <p:sp>
        <p:nvSpPr>
          <p:cNvPr id="238" name="Google Shape;238;p9"/>
          <p:cNvSpPr/>
          <p:nvPr/>
        </p:nvSpPr>
        <p:spPr>
          <a:xfrm>
            <a:off x="3691570" y="2369605"/>
            <a:ext cx="538019" cy="2566189"/>
          </a:xfrm>
          <a:custGeom>
            <a:rect b="b" l="l" r="r" t="t"/>
            <a:pathLst>
              <a:path extrusionOk="0" h="3020603" w="678094">
                <a:moveTo>
                  <a:pt x="349321" y="0"/>
                </a:moveTo>
                <a:lnTo>
                  <a:pt x="0" y="3010329"/>
                </a:lnTo>
                <a:lnTo>
                  <a:pt x="678094" y="3020603"/>
                </a:lnTo>
                <a:lnTo>
                  <a:pt x="523982" y="30823"/>
                </a:lnTo>
                <a:lnTo>
                  <a:pt x="349321" y="0"/>
                </a:lnTo>
                <a:close/>
              </a:path>
            </a:pathLst>
          </a:custGeom>
          <a:solidFill>
            <a:srgbClr val="99663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39" name="Google Shape;239;p9"/>
          <p:cNvSpPr/>
          <p:nvPr/>
        </p:nvSpPr>
        <p:spPr>
          <a:xfrm>
            <a:off x="2227203" y="3538440"/>
            <a:ext cx="1387853" cy="1367142"/>
          </a:xfrm>
          <a:custGeom>
            <a:rect b="b" l="l" r="r" t="t"/>
            <a:pathLst>
              <a:path extrusionOk="0" h="1292053" w="1437663">
                <a:moveTo>
                  <a:pt x="1311305" y="430"/>
                </a:moveTo>
                <a:cubicBezTo>
                  <a:pt x="1329401" y="-2493"/>
                  <a:pt x="1346440" y="9807"/>
                  <a:pt x="1349363" y="27902"/>
                </a:cubicBezTo>
                <a:lnTo>
                  <a:pt x="1430636" y="531051"/>
                </a:lnTo>
                <a:cubicBezTo>
                  <a:pt x="1478445" y="827027"/>
                  <a:pt x="1277264" y="1105721"/>
                  <a:pt x="981288" y="1153530"/>
                </a:cubicBezTo>
                <a:lnTo>
                  <a:pt x="126359" y="1291624"/>
                </a:lnTo>
                <a:cubicBezTo>
                  <a:pt x="108263" y="1294547"/>
                  <a:pt x="91224" y="1282247"/>
                  <a:pt x="88301" y="1264151"/>
                </a:cubicBezTo>
                <a:lnTo>
                  <a:pt x="7028" y="761004"/>
                </a:lnTo>
                <a:cubicBezTo>
                  <a:pt x="-40780" y="465027"/>
                  <a:pt x="160400" y="186334"/>
                  <a:pt x="456377" y="138525"/>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Govt Frontline Health care workers </a:t>
            </a:r>
            <a:endParaRPr b="1" i="0" sz="1800" u="none" cap="none" strike="noStrike">
              <a:solidFill>
                <a:srgbClr val="FFFFFF"/>
              </a:solidFill>
              <a:latin typeface="Calibri"/>
              <a:ea typeface="Calibri"/>
              <a:cs typeface="Calibri"/>
              <a:sym typeface="Calibri"/>
            </a:endParaRPr>
          </a:p>
        </p:txBody>
      </p:sp>
      <p:sp>
        <p:nvSpPr>
          <p:cNvPr id="240" name="Google Shape;240;p9"/>
          <p:cNvSpPr/>
          <p:nvPr/>
        </p:nvSpPr>
        <p:spPr>
          <a:xfrm>
            <a:off x="4268820" y="3690076"/>
            <a:ext cx="1535366" cy="1063869"/>
          </a:xfrm>
          <a:custGeom>
            <a:rect b="b" l="l" r="r" t="t"/>
            <a:pathLst>
              <a:path extrusionOk="0" h="1348658" w="1535366">
                <a:moveTo>
                  <a:pt x="753151" y="462"/>
                </a:moveTo>
                <a:cubicBezTo>
                  <a:pt x="976965" y="9470"/>
                  <a:pt x="1184390" y="149675"/>
                  <a:pt x="1268244" y="372505"/>
                </a:cubicBezTo>
                <a:lnTo>
                  <a:pt x="1533105" y="1076342"/>
                </a:lnTo>
                <a:cubicBezTo>
                  <a:pt x="1539941" y="1094508"/>
                  <a:pt x="1530757" y="1114775"/>
                  <a:pt x="1512591" y="1121611"/>
                </a:cubicBezTo>
                <a:lnTo>
                  <a:pt x="1007524" y="1311673"/>
                </a:lnTo>
                <a:cubicBezTo>
                  <a:pt x="710417" y="1423478"/>
                  <a:pt x="378929" y="1273261"/>
                  <a:pt x="267124" y="976154"/>
                </a:cubicBezTo>
                <a:lnTo>
                  <a:pt x="2262" y="272317"/>
                </a:lnTo>
                <a:cubicBezTo>
                  <a:pt x="-4574" y="254152"/>
                  <a:pt x="4611" y="233884"/>
                  <a:pt x="22776" y="227049"/>
                </a:cubicBezTo>
                <a:lnTo>
                  <a:pt x="527844" y="36986"/>
                </a:lnTo>
                <a:cubicBezTo>
                  <a:pt x="602121" y="9034"/>
                  <a:pt x="678546" y="-2540"/>
                  <a:pt x="753151" y="462"/>
                </a:cubicBezTo>
                <a:close/>
              </a:path>
            </a:pathLst>
          </a:custGeom>
          <a:solidFill>
            <a:srgbClr val="008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Staff </a:t>
            </a:r>
            <a:endParaRPr/>
          </a:p>
          <a:p>
            <a:pPr indent="0" lvl="0" marL="0" marR="0" rtl="0" algn="ctr">
              <a:lnSpc>
                <a:spcPct val="100000"/>
              </a:lnSpc>
              <a:spcBef>
                <a:spcPts val="0"/>
              </a:spcBef>
              <a:spcAft>
                <a:spcPts val="0"/>
              </a:spcAft>
              <a:buClr>
                <a:srgbClr val="FFFFFF"/>
              </a:buClr>
              <a:buSzPts val="1800"/>
              <a:buFont typeface="Calibri"/>
              <a:buNone/>
            </a:pPr>
            <a:r>
              <a:rPr b="1" lang="en-US" sz="1800">
                <a:solidFill>
                  <a:srgbClr val="FFFFFF"/>
                </a:solidFill>
                <a:latin typeface="Calibri"/>
                <a:ea typeface="Calibri"/>
                <a:cs typeface="Calibri"/>
                <a:sym typeface="Calibri"/>
              </a:rPr>
              <a:t>Training &amp; M&amp;E tools</a:t>
            </a:r>
            <a:endParaRPr b="1" i="0" sz="1800" u="none" cap="none" strike="noStrike">
              <a:solidFill>
                <a:srgbClr val="FFFFFF"/>
              </a:solidFill>
              <a:latin typeface="Calibri"/>
              <a:ea typeface="Calibri"/>
              <a:cs typeface="Calibri"/>
              <a:sym typeface="Calibri"/>
            </a:endParaRPr>
          </a:p>
        </p:txBody>
      </p:sp>
      <p:sp>
        <p:nvSpPr>
          <p:cNvPr id="241" name="Google Shape;241;p9"/>
          <p:cNvSpPr txBox="1"/>
          <p:nvPr/>
        </p:nvSpPr>
        <p:spPr>
          <a:xfrm>
            <a:off x="6062008" y="912467"/>
            <a:ext cx="259701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Oriented about the machine, its advantages, and value addition </a:t>
            </a:r>
            <a:endParaRPr/>
          </a:p>
          <a:p>
            <a:pPr indent="0" lvl="0" marL="0" marR="0" rtl="0" algn="l">
              <a:lnSpc>
                <a:spcPct val="100000"/>
              </a:lnSpc>
              <a:spcBef>
                <a:spcPts val="0"/>
              </a:spcBef>
              <a:spcAft>
                <a:spcPts val="0"/>
              </a:spcAft>
              <a:buClr>
                <a:schemeClr val="lt1"/>
              </a:buClr>
              <a:buSzPts val="1600"/>
              <a:buFont typeface="Calibri"/>
              <a:buNone/>
            </a:pPr>
            <a:r>
              <a:t/>
            </a:r>
            <a:endParaRPr b="0" i="0" sz="1600" u="none" cap="none" strike="noStrike">
              <a:solidFill>
                <a:srgbClr val="000000"/>
              </a:solidFill>
              <a:latin typeface="Calibri"/>
              <a:ea typeface="Calibri"/>
              <a:cs typeface="Calibri"/>
              <a:sym typeface="Calibri"/>
            </a:endParaRPr>
          </a:p>
        </p:txBody>
      </p:sp>
      <p:sp>
        <p:nvSpPr>
          <p:cNvPr id="242" name="Google Shape;242;p9"/>
          <p:cNvSpPr txBox="1"/>
          <p:nvPr/>
        </p:nvSpPr>
        <p:spPr>
          <a:xfrm>
            <a:off x="6294086" y="2327093"/>
            <a:ext cx="2597010"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lang="en-US" sz="1600">
                <a:solidFill>
                  <a:srgbClr val="000000"/>
                </a:solidFill>
                <a:latin typeface="Calibri"/>
                <a:ea typeface="Calibri"/>
                <a:cs typeface="Calibri"/>
                <a:sym typeface="Calibri"/>
              </a:rPr>
              <a:t>Sensitization to send PTS for the scheduled camp for screening and also support during the camp </a:t>
            </a:r>
            <a:endParaRPr b="0" i="0" sz="1600" u="none" cap="none" strike="noStrike">
              <a:solidFill>
                <a:srgbClr val="000000"/>
              </a:solidFill>
              <a:latin typeface="Calibri"/>
              <a:ea typeface="Calibri"/>
              <a:cs typeface="Calibri"/>
              <a:sym typeface="Calibri"/>
            </a:endParaRPr>
          </a:p>
        </p:txBody>
      </p:sp>
      <p:sp>
        <p:nvSpPr>
          <p:cNvPr id="243" name="Google Shape;243;p9"/>
          <p:cNvSpPr txBox="1"/>
          <p:nvPr/>
        </p:nvSpPr>
        <p:spPr>
          <a:xfrm>
            <a:off x="64649" y="3560740"/>
            <a:ext cx="2335263"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lang="en-US" sz="1600">
                <a:solidFill>
                  <a:srgbClr val="000000"/>
                </a:solidFill>
                <a:latin typeface="Calibri"/>
                <a:ea typeface="Calibri"/>
                <a:cs typeface="Calibri"/>
                <a:sym typeface="Calibri"/>
              </a:rPr>
              <a:t>Spreading information about the screening camp and support during the camp (reporting and crowd management)</a:t>
            </a:r>
            <a:endParaRPr b="0" i="0" sz="1600" u="none" cap="none" strike="noStrike">
              <a:solidFill>
                <a:srgbClr val="000000"/>
              </a:solidFill>
              <a:latin typeface="Calibri"/>
              <a:ea typeface="Calibri"/>
              <a:cs typeface="Calibri"/>
              <a:sym typeface="Calibri"/>
            </a:endParaRPr>
          </a:p>
        </p:txBody>
      </p:sp>
      <p:sp>
        <p:nvSpPr>
          <p:cNvPr id="244" name="Google Shape;244;p9"/>
          <p:cNvSpPr txBox="1"/>
          <p:nvPr/>
        </p:nvSpPr>
        <p:spPr>
          <a:xfrm>
            <a:off x="65402" y="1830996"/>
            <a:ext cx="2251719"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Permission for the Screening camps and allocate space</a:t>
            </a:r>
            <a:endParaRPr/>
          </a:p>
        </p:txBody>
      </p:sp>
      <p:sp>
        <p:nvSpPr>
          <p:cNvPr id="245" name="Google Shape;245;p9"/>
          <p:cNvSpPr txBox="1"/>
          <p:nvPr/>
        </p:nvSpPr>
        <p:spPr>
          <a:xfrm>
            <a:off x="316854" y="506535"/>
            <a:ext cx="2251719"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To take the services of the local medical officer and medicines for small aliment</a:t>
            </a:r>
            <a:r>
              <a:rPr lang="en-US" sz="1600">
                <a:solidFill>
                  <a:srgbClr val="000000"/>
                </a:solidFill>
                <a:latin typeface="Calibri"/>
                <a:ea typeface="Calibri"/>
                <a:cs typeface="Calibri"/>
                <a:sym typeface="Calibri"/>
              </a:rPr>
              <a:t>s </a:t>
            </a:r>
            <a:endParaRPr b="0" i="0" sz="1600" u="none" cap="none" strike="noStrike">
              <a:solidFill>
                <a:srgbClr val="000000"/>
              </a:solidFill>
              <a:latin typeface="Calibri"/>
              <a:ea typeface="Calibri"/>
              <a:cs typeface="Calibri"/>
              <a:sym typeface="Calibri"/>
            </a:endParaRPr>
          </a:p>
        </p:txBody>
      </p:sp>
      <p:sp>
        <p:nvSpPr>
          <p:cNvPr id="246" name="Google Shape;246;p9"/>
          <p:cNvSpPr txBox="1"/>
          <p:nvPr/>
        </p:nvSpPr>
        <p:spPr>
          <a:xfrm>
            <a:off x="4207246" y="407199"/>
            <a:ext cx="233526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Mobilize community for the meeting</a:t>
            </a:r>
            <a:r>
              <a:rPr lang="en-US" sz="1600">
                <a:solidFill>
                  <a:srgbClr val="000000"/>
                </a:solidFill>
                <a:latin typeface="Calibri"/>
                <a:ea typeface="Calibri"/>
                <a:cs typeface="Calibri"/>
                <a:sym typeface="Calibri"/>
              </a:rPr>
              <a:t>g </a:t>
            </a:r>
            <a:endParaRPr b="0" i="0" sz="1600" u="none" cap="none" strike="noStrike">
              <a:solidFill>
                <a:srgbClr val="000000"/>
              </a:solidFill>
              <a:latin typeface="Calibri"/>
              <a:ea typeface="Calibri"/>
              <a:cs typeface="Calibri"/>
              <a:sym typeface="Calibri"/>
            </a:endParaRPr>
          </a:p>
        </p:txBody>
      </p:sp>
      <p:sp>
        <p:nvSpPr>
          <p:cNvPr id="247" name="Google Shape;247;p9"/>
          <p:cNvSpPr txBox="1"/>
          <p:nvPr/>
        </p:nvSpPr>
        <p:spPr>
          <a:xfrm>
            <a:off x="5804186" y="3908869"/>
            <a:ext cx="1774167"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Train</a:t>
            </a:r>
            <a:r>
              <a:rPr b="0" i="0" lang="en-US" sz="1600" u="none" cap="none" strike="noStrike">
                <a:solidFill>
                  <a:srgbClr val="000000"/>
                </a:solidFill>
                <a:latin typeface="Calibri"/>
                <a:ea typeface="Calibri"/>
                <a:cs typeface="Calibri"/>
                <a:sym typeface="Calibri"/>
              </a:rPr>
              <a:t> on the machine utilization, data reporting and recording </a:t>
            </a:r>
            <a:endParaRPr b="0" i="0" sz="16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TB Alert</dc:creator>
</cp:coreProperties>
</file>