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2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587" r:id="rId2"/>
    <p:sldId id="541" r:id="rId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na Montemarano" initials="DM" lastIdx="18" clrIdx="0">
    <p:extLst/>
  </p:cmAuthor>
  <p:cmAuthor id="2" name="Siobhan Botwright" initials="SB" lastIdx="22" clrIdx="1">
    <p:extLst>
      <p:ext uri="{19B8F6BF-5375-455C-9EA6-DF929625EA0E}">
        <p15:presenceInfo xmlns:p15="http://schemas.microsoft.com/office/powerpoint/2012/main" userId="S-1-5-21-3355371799-4236509011-2551573078-1271" providerId="AD"/>
      </p:ext>
    </p:extLst>
  </p:cmAuthor>
  <p:cmAuthor id="3" name="Jim Gallarda" initials="JG" lastIdx="20" clrIdx="2">
    <p:extLst>
      <p:ext uri="{19B8F6BF-5375-455C-9EA6-DF929625EA0E}">
        <p15:presenceInfo xmlns:p15="http://schemas.microsoft.com/office/powerpoint/2012/main" userId="S-1-5-21-1229272821-879983540-682003330-28600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467"/>
    <a:srgbClr val="CFFFAF"/>
    <a:srgbClr val="FFFF99"/>
    <a:srgbClr val="FFFFFF"/>
    <a:srgbClr val="0040C0"/>
    <a:srgbClr val="EA0000"/>
    <a:srgbClr val="F3FFEB"/>
    <a:srgbClr val="003300"/>
    <a:srgbClr val="008000"/>
    <a:srgbClr val="E1F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63" autoAdjust="0"/>
    <p:restoredTop sz="78366" autoAdjust="0"/>
  </p:normalViewPr>
  <p:slideViewPr>
    <p:cSldViewPr snapToGrid="0" snapToObjects="1">
      <p:cViewPr varScale="1">
        <p:scale>
          <a:sx n="74" d="100"/>
          <a:sy n="74" d="100"/>
        </p:scale>
        <p:origin x="70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9" d="100"/>
          <a:sy n="99" d="100"/>
        </p:scale>
        <p:origin x="306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FF467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&gt;80% target</c:v>
                </c:pt>
                <c:pt idx="1">
                  <c:v>65-80% target</c:v>
                </c:pt>
                <c:pt idx="2">
                  <c:v>&lt;65% target</c:v>
                </c:pt>
                <c:pt idx="3">
                  <c:v>To be reported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</c:v>
                </c:pt>
                <c:pt idx="1">
                  <c:v>2</c:v>
                </c:pt>
                <c:pt idx="2">
                  <c:v>1</c:v>
                </c:pt>
                <c:pt idx="3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86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 smtClean="0">
                <a:solidFill>
                  <a:schemeClr val="tx1"/>
                </a:solidFill>
              </a:rPr>
              <a:t>Goal</a:t>
            </a:r>
            <a:r>
              <a:rPr lang="en-US" sz="1600" b="1" baseline="0" dirty="0" smtClean="0">
                <a:solidFill>
                  <a:schemeClr val="tx1"/>
                </a:solidFill>
              </a:rPr>
              <a:t> 3</a:t>
            </a:r>
            <a:endParaRPr lang="en-GB" sz="16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40096469286185893"/>
          <c:y val="0.541338147850382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FF467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&gt;80% target</c:v>
                </c:pt>
                <c:pt idx="1">
                  <c:v>65-80% target</c:v>
                </c:pt>
                <c:pt idx="2">
                  <c:v>&lt;65% target</c:v>
                </c:pt>
                <c:pt idx="3">
                  <c:v>To be reported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 smtClean="0">
                <a:solidFill>
                  <a:schemeClr val="tx1"/>
                </a:solidFill>
              </a:rPr>
              <a:t>Goal</a:t>
            </a:r>
            <a:r>
              <a:rPr lang="en-US" sz="1600" b="1" baseline="0" dirty="0" smtClean="0">
                <a:solidFill>
                  <a:schemeClr val="tx1"/>
                </a:solidFill>
              </a:rPr>
              <a:t> 1</a:t>
            </a:r>
            <a:endParaRPr lang="en-GB" sz="16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40096469286185893"/>
          <c:y val="0.541338147850382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FF467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&gt;80% target</c:v>
                </c:pt>
                <c:pt idx="1">
                  <c:v>65-80% target</c:v>
                </c:pt>
                <c:pt idx="2">
                  <c:v>&lt;65% target</c:v>
                </c:pt>
                <c:pt idx="3">
                  <c:v>To be reported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 smtClean="0">
                <a:solidFill>
                  <a:schemeClr val="tx1"/>
                </a:solidFill>
              </a:rPr>
              <a:t>Goal 2</a:t>
            </a:r>
            <a:endParaRPr lang="en-GB" sz="16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40461360855926443"/>
          <c:y val="0.541338147850382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FF467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&gt;80% target</c:v>
                </c:pt>
                <c:pt idx="1">
                  <c:v>65-80% target</c:v>
                </c:pt>
                <c:pt idx="2">
                  <c:v>&lt;65% target</c:v>
                </c:pt>
                <c:pt idx="3">
                  <c:v>To be reported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 smtClean="0">
                <a:solidFill>
                  <a:schemeClr val="tx1"/>
                </a:solidFill>
              </a:rPr>
              <a:t>Goal</a:t>
            </a:r>
            <a:r>
              <a:rPr lang="en-US" sz="1600" b="1" baseline="0" dirty="0" smtClean="0">
                <a:solidFill>
                  <a:schemeClr val="tx1"/>
                </a:solidFill>
              </a:rPr>
              <a:t> 4</a:t>
            </a:r>
            <a:endParaRPr lang="en-GB" sz="16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40461360855926443"/>
          <c:y val="0.541338147850382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FF467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&gt;80% target</c:v>
                </c:pt>
                <c:pt idx="1">
                  <c:v>65-80% target</c:v>
                </c:pt>
                <c:pt idx="2">
                  <c:v>&lt;65% target</c:v>
                </c:pt>
                <c:pt idx="3">
                  <c:v>To be reported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1</c:v>
                </c:pt>
                <c:pt idx="2">
                  <c:v>0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0.42326</cdr:x>
      <cdr:y>0.29604</cdr:y>
    </cdr:from>
    <cdr:to>
      <cdr:x>0.58427</cdr:x>
      <cdr:y>0.77719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456740" y="908799"/>
          <a:ext cx="934559" cy="1477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fr-CH" sz="3600" b="1" dirty="0" smtClean="0"/>
            <a:t>20</a:t>
          </a:r>
        </a:p>
        <a:p xmlns:a="http://schemas.openxmlformats.org/drawingml/2006/main">
          <a:pPr algn="ctr"/>
          <a:r>
            <a:rPr lang="fr-CH" sz="2800" dirty="0" err="1" smtClean="0"/>
            <a:t>KPIs</a:t>
          </a:r>
          <a:endParaRPr lang="fr-CH" sz="2800" dirty="0"/>
        </a:p>
      </cdr:txBody>
    </cdr:sp>
  </cdr:relSizeAnchor>
  <cdr:relSizeAnchor xmlns:cdr="http://schemas.openxmlformats.org/drawingml/2006/chartDrawing">
    <cdr:from>
      <cdr:x>0.60156</cdr:x>
      <cdr:y>0.02449</cdr:y>
    </cdr:from>
    <cdr:to>
      <cdr:x>0.64235</cdr:x>
      <cdr:y>0.13279</cdr:y>
    </cdr:to>
    <cdr:cxnSp macro="">
      <cdr:nvCxnSpPr>
        <cdr:cNvPr id="9" name="Straight Connector 8"/>
        <cdr:cNvCxnSpPr/>
      </cdr:nvCxnSpPr>
      <cdr:spPr>
        <a:xfrm xmlns:a="http://schemas.openxmlformats.org/drawingml/2006/main" flipV="1">
          <a:off x="3491691" y="75177"/>
          <a:ext cx="236751" cy="332465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chemeClr val="accent6"/>
          </a:solidFill>
          <a:headEnd type="oval"/>
          <a:tailEnd type="non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0.3321</cdr:x>
      <cdr:y>0.82884</cdr:y>
    </cdr:from>
    <cdr:to>
      <cdr:x>0.37508</cdr:x>
      <cdr:y>0.94493</cdr:y>
    </cdr:to>
    <cdr:cxnSp macro="">
      <cdr:nvCxnSpPr>
        <cdr:cNvPr id="11" name="Straight Connector 10"/>
        <cdr:cNvCxnSpPr/>
      </cdr:nvCxnSpPr>
      <cdr:spPr>
        <a:xfrm xmlns:a="http://schemas.openxmlformats.org/drawingml/2006/main" flipH="1">
          <a:off x="1927637" y="2544403"/>
          <a:ext cx="249457" cy="356388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chemeClr val="accent6"/>
          </a:solidFill>
          <a:headEnd type="oval"/>
          <a:tailEnd type="non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0.71015</cdr:x>
      <cdr:y>0.49498</cdr:y>
    </cdr:from>
    <cdr:to>
      <cdr:x>0.98966</cdr:x>
      <cdr:y>0.80578</cdr:y>
    </cdr:to>
    <cdr:sp macro="" textlink="">
      <cdr:nvSpPr>
        <cdr:cNvPr id="15" name="TextBox 25"/>
        <cdr:cNvSpPr txBox="1"/>
      </cdr:nvSpPr>
      <cdr:spPr>
        <a:xfrm xmlns:a="http://schemas.openxmlformats.org/drawingml/2006/main">
          <a:off x="4121938" y="1519521"/>
          <a:ext cx="1622395" cy="95410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800" b="1" dirty="0"/>
            <a:t>2</a:t>
          </a:r>
        </a:p>
        <a:p xmlns:a="http://schemas.openxmlformats.org/drawingml/2006/main">
          <a:pPr algn="ctr"/>
          <a:r>
            <a:rPr lang="en-US" sz="1400" dirty="0" smtClean="0"/>
            <a:t>indicators partially below target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0737B4-AE94-664B-B375-633F0C0C4B27}" type="datetime1">
              <a:rPr lang="en-US" smtClean="0"/>
              <a:t>5/17/2017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AF171B-7B90-024B-81B7-9103020CA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8193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9439B4-FCC0-8246-BF26-601B2860C3DB}" type="datetime1">
              <a:rPr lang="en-US" smtClean="0"/>
              <a:t>5/17/2017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44B79-C28D-8A45-98C3-8CA36A9F4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9948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7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09872"/>
            <a:ext cx="9144000" cy="254812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1898" y="269491"/>
            <a:ext cx="1822704" cy="33832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536" y="6429267"/>
            <a:ext cx="791154" cy="28255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3478" y="6472922"/>
            <a:ext cx="229711" cy="238900"/>
          </a:xfrm>
          <a:prstGeom prst="rect">
            <a:avLst/>
          </a:prstGeom>
        </p:spPr>
      </p:pic>
      <p:sp>
        <p:nvSpPr>
          <p:cNvPr id="11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173856" y="1397002"/>
            <a:ext cx="8162834" cy="3016536"/>
          </a:xfrm>
        </p:spPr>
        <p:txBody>
          <a:bodyPr anchor="b">
            <a:noAutofit/>
          </a:bodyPr>
          <a:lstStyle>
            <a:lvl1pPr marL="0" indent="0" algn="l">
              <a:buNone/>
              <a:defRPr sz="4800" b="1" i="0" baseline="0">
                <a:solidFill>
                  <a:srgbClr val="333333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17634" y="4634358"/>
            <a:ext cx="5237162" cy="280542"/>
          </a:xfrm>
        </p:spPr>
        <p:txBody>
          <a:bodyPr>
            <a:noAutofit/>
          </a:bodyPr>
          <a:lstStyle>
            <a:lvl1pPr>
              <a:defRPr sz="1800" b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Name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17634" y="4987211"/>
            <a:ext cx="5237162" cy="280542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Title</a:t>
            </a:r>
          </a:p>
        </p:txBody>
      </p:sp>
      <p:sp>
        <p:nvSpPr>
          <p:cNvPr id="18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17634" y="5579980"/>
            <a:ext cx="5237162" cy="338554"/>
          </a:xfrm>
        </p:spPr>
        <p:txBody>
          <a:bodyPr>
            <a:noAutofit/>
          </a:bodyPr>
          <a:lstStyle>
            <a:lvl1pPr>
              <a:defRPr sz="1400" b="0" i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227782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" y="0"/>
            <a:ext cx="9143040" cy="2845885"/>
          </a:xfrm>
          <a:prstGeom prst="rect">
            <a:avLst/>
          </a:prstGeom>
        </p:spPr>
      </p:pic>
      <p:sp>
        <p:nvSpPr>
          <p:cNvPr id="17" name="Snip Single Corner Rectangle 16"/>
          <p:cNvSpPr/>
          <p:nvPr userDrawn="1"/>
        </p:nvSpPr>
        <p:spPr>
          <a:xfrm>
            <a:off x="0" y="0"/>
            <a:ext cx="9143040" cy="2706624"/>
          </a:xfrm>
          <a:custGeom>
            <a:avLst/>
            <a:gdLst>
              <a:gd name="connsiteX0" fmla="*/ 0 w 9144000"/>
              <a:gd name="connsiteY0" fmla="*/ 0 h 2706624"/>
              <a:gd name="connsiteX1" fmla="*/ 8692887 w 9144000"/>
              <a:gd name="connsiteY1" fmla="*/ 0 h 2706624"/>
              <a:gd name="connsiteX2" fmla="*/ 9144000 w 9144000"/>
              <a:gd name="connsiteY2" fmla="*/ 451113 h 2706624"/>
              <a:gd name="connsiteX3" fmla="*/ 9144000 w 9144000"/>
              <a:gd name="connsiteY3" fmla="*/ 2706624 h 2706624"/>
              <a:gd name="connsiteX4" fmla="*/ 0 w 9144000"/>
              <a:gd name="connsiteY4" fmla="*/ 2706624 h 2706624"/>
              <a:gd name="connsiteX5" fmla="*/ 0 w 9144000"/>
              <a:gd name="connsiteY5" fmla="*/ 0 h 2706624"/>
              <a:gd name="connsiteX0" fmla="*/ 0 w 9144000"/>
              <a:gd name="connsiteY0" fmla="*/ 0 h 2706624"/>
              <a:gd name="connsiteX1" fmla="*/ 8692887 w 9144000"/>
              <a:gd name="connsiteY1" fmla="*/ 0 h 2706624"/>
              <a:gd name="connsiteX2" fmla="*/ 9144000 w 9144000"/>
              <a:gd name="connsiteY2" fmla="*/ 451113 h 2706624"/>
              <a:gd name="connsiteX3" fmla="*/ 8339328 w 9144000"/>
              <a:gd name="connsiteY3" fmla="*/ 2697480 h 2706624"/>
              <a:gd name="connsiteX4" fmla="*/ 0 w 9144000"/>
              <a:gd name="connsiteY4" fmla="*/ 2706624 h 2706624"/>
              <a:gd name="connsiteX5" fmla="*/ 0 w 9144000"/>
              <a:gd name="connsiteY5" fmla="*/ 0 h 2706624"/>
              <a:gd name="connsiteX0" fmla="*/ 0 w 8915400"/>
              <a:gd name="connsiteY0" fmla="*/ 0 h 2706624"/>
              <a:gd name="connsiteX1" fmla="*/ 8692887 w 8915400"/>
              <a:gd name="connsiteY1" fmla="*/ 0 h 2706624"/>
              <a:gd name="connsiteX2" fmla="*/ 8915400 w 8915400"/>
              <a:gd name="connsiteY2" fmla="*/ 2078745 h 2706624"/>
              <a:gd name="connsiteX3" fmla="*/ 8339328 w 8915400"/>
              <a:gd name="connsiteY3" fmla="*/ 2697480 h 2706624"/>
              <a:gd name="connsiteX4" fmla="*/ 0 w 8915400"/>
              <a:gd name="connsiteY4" fmla="*/ 2706624 h 2706624"/>
              <a:gd name="connsiteX5" fmla="*/ 0 w 8915400"/>
              <a:gd name="connsiteY5" fmla="*/ 0 h 2706624"/>
              <a:gd name="connsiteX0" fmla="*/ 0 w 9180576"/>
              <a:gd name="connsiteY0" fmla="*/ 0 h 2706624"/>
              <a:gd name="connsiteX1" fmla="*/ 8692887 w 9180576"/>
              <a:gd name="connsiteY1" fmla="*/ 0 h 2706624"/>
              <a:gd name="connsiteX2" fmla="*/ 9180576 w 9180576"/>
              <a:gd name="connsiteY2" fmla="*/ 2087889 h 2706624"/>
              <a:gd name="connsiteX3" fmla="*/ 8339328 w 9180576"/>
              <a:gd name="connsiteY3" fmla="*/ 2697480 h 2706624"/>
              <a:gd name="connsiteX4" fmla="*/ 0 w 9180576"/>
              <a:gd name="connsiteY4" fmla="*/ 2706624 h 2706624"/>
              <a:gd name="connsiteX5" fmla="*/ 0 w 9180576"/>
              <a:gd name="connsiteY5" fmla="*/ 0 h 2706624"/>
              <a:gd name="connsiteX0" fmla="*/ 0 w 9180576"/>
              <a:gd name="connsiteY0" fmla="*/ 0 h 2706624"/>
              <a:gd name="connsiteX1" fmla="*/ 9131799 w 9180576"/>
              <a:gd name="connsiteY1" fmla="*/ 0 h 2706624"/>
              <a:gd name="connsiteX2" fmla="*/ 9180576 w 9180576"/>
              <a:gd name="connsiteY2" fmla="*/ 2087889 h 2706624"/>
              <a:gd name="connsiteX3" fmla="*/ 8339328 w 9180576"/>
              <a:gd name="connsiteY3" fmla="*/ 2697480 h 2706624"/>
              <a:gd name="connsiteX4" fmla="*/ 0 w 9180576"/>
              <a:gd name="connsiteY4" fmla="*/ 2706624 h 2706624"/>
              <a:gd name="connsiteX5" fmla="*/ 0 w 9180576"/>
              <a:gd name="connsiteY5" fmla="*/ 0 h 2706624"/>
              <a:gd name="connsiteX0" fmla="*/ 0 w 9131799"/>
              <a:gd name="connsiteY0" fmla="*/ 0 h 2706624"/>
              <a:gd name="connsiteX1" fmla="*/ 9131799 w 9131799"/>
              <a:gd name="connsiteY1" fmla="*/ 0 h 2706624"/>
              <a:gd name="connsiteX2" fmla="*/ 8897112 w 9131799"/>
              <a:gd name="connsiteY2" fmla="*/ 2097033 h 2706624"/>
              <a:gd name="connsiteX3" fmla="*/ 8339328 w 9131799"/>
              <a:gd name="connsiteY3" fmla="*/ 2697480 h 2706624"/>
              <a:gd name="connsiteX4" fmla="*/ 0 w 9131799"/>
              <a:gd name="connsiteY4" fmla="*/ 2706624 h 2706624"/>
              <a:gd name="connsiteX5" fmla="*/ 0 w 9131799"/>
              <a:gd name="connsiteY5" fmla="*/ 0 h 2706624"/>
              <a:gd name="connsiteX0" fmla="*/ 0 w 9144000"/>
              <a:gd name="connsiteY0" fmla="*/ 0 h 2706624"/>
              <a:gd name="connsiteX1" fmla="*/ 9131799 w 9144000"/>
              <a:gd name="connsiteY1" fmla="*/ 0 h 2706624"/>
              <a:gd name="connsiteX2" fmla="*/ 9144000 w 9144000"/>
              <a:gd name="connsiteY2" fmla="*/ 2060457 h 2706624"/>
              <a:gd name="connsiteX3" fmla="*/ 8339328 w 9144000"/>
              <a:gd name="connsiteY3" fmla="*/ 2697480 h 2706624"/>
              <a:gd name="connsiteX4" fmla="*/ 0 w 9144000"/>
              <a:gd name="connsiteY4" fmla="*/ 2706624 h 2706624"/>
              <a:gd name="connsiteX5" fmla="*/ 0 w 9144000"/>
              <a:gd name="connsiteY5" fmla="*/ 0 h 2706624"/>
              <a:gd name="connsiteX0" fmla="*/ 0 w 9153144"/>
              <a:gd name="connsiteY0" fmla="*/ 0 h 2706624"/>
              <a:gd name="connsiteX1" fmla="*/ 9131799 w 9153144"/>
              <a:gd name="connsiteY1" fmla="*/ 0 h 2706624"/>
              <a:gd name="connsiteX2" fmla="*/ 9153144 w 9153144"/>
              <a:gd name="connsiteY2" fmla="*/ 2097033 h 2706624"/>
              <a:gd name="connsiteX3" fmla="*/ 8339328 w 9153144"/>
              <a:gd name="connsiteY3" fmla="*/ 2697480 h 2706624"/>
              <a:gd name="connsiteX4" fmla="*/ 0 w 9153144"/>
              <a:gd name="connsiteY4" fmla="*/ 2706624 h 2706624"/>
              <a:gd name="connsiteX5" fmla="*/ 0 w 9153144"/>
              <a:gd name="connsiteY5" fmla="*/ 0 h 2706624"/>
              <a:gd name="connsiteX0" fmla="*/ 0 w 9131799"/>
              <a:gd name="connsiteY0" fmla="*/ 0 h 2706624"/>
              <a:gd name="connsiteX1" fmla="*/ 9131799 w 9131799"/>
              <a:gd name="connsiteY1" fmla="*/ 0 h 2706624"/>
              <a:gd name="connsiteX2" fmla="*/ 9107677 w 9131799"/>
              <a:gd name="connsiteY2" fmla="*/ 2097033 h 2706624"/>
              <a:gd name="connsiteX3" fmla="*/ 8339328 w 9131799"/>
              <a:gd name="connsiteY3" fmla="*/ 2697480 h 2706624"/>
              <a:gd name="connsiteX4" fmla="*/ 0 w 9131799"/>
              <a:gd name="connsiteY4" fmla="*/ 2706624 h 2706624"/>
              <a:gd name="connsiteX5" fmla="*/ 0 w 9131799"/>
              <a:gd name="connsiteY5" fmla="*/ 0 h 2706624"/>
              <a:gd name="connsiteX0" fmla="*/ 0 w 9143040"/>
              <a:gd name="connsiteY0" fmla="*/ 0 h 2706624"/>
              <a:gd name="connsiteX1" fmla="*/ 9131799 w 9143040"/>
              <a:gd name="connsiteY1" fmla="*/ 0 h 2706624"/>
              <a:gd name="connsiteX2" fmla="*/ 9143040 w 9143040"/>
              <a:gd name="connsiteY2" fmla="*/ 2122292 h 2706624"/>
              <a:gd name="connsiteX3" fmla="*/ 8339328 w 9143040"/>
              <a:gd name="connsiteY3" fmla="*/ 2697480 h 2706624"/>
              <a:gd name="connsiteX4" fmla="*/ 0 w 9143040"/>
              <a:gd name="connsiteY4" fmla="*/ 2706624 h 2706624"/>
              <a:gd name="connsiteX5" fmla="*/ 0 w 9143040"/>
              <a:gd name="connsiteY5" fmla="*/ 0 h 2706624"/>
              <a:gd name="connsiteX0" fmla="*/ 0 w 9143040"/>
              <a:gd name="connsiteY0" fmla="*/ 0 h 2706624"/>
              <a:gd name="connsiteX1" fmla="*/ 9081280 w 9143040"/>
              <a:gd name="connsiteY1" fmla="*/ 85883 h 2706624"/>
              <a:gd name="connsiteX2" fmla="*/ 9143040 w 9143040"/>
              <a:gd name="connsiteY2" fmla="*/ 2122292 h 2706624"/>
              <a:gd name="connsiteX3" fmla="*/ 8339328 w 9143040"/>
              <a:gd name="connsiteY3" fmla="*/ 2697480 h 2706624"/>
              <a:gd name="connsiteX4" fmla="*/ 0 w 9143040"/>
              <a:gd name="connsiteY4" fmla="*/ 2706624 h 2706624"/>
              <a:gd name="connsiteX5" fmla="*/ 0 w 9143040"/>
              <a:gd name="connsiteY5" fmla="*/ 0 h 2706624"/>
              <a:gd name="connsiteX0" fmla="*/ 0 w 9143040"/>
              <a:gd name="connsiteY0" fmla="*/ 0 h 2706624"/>
              <a:gd name="connsiteX1" fmla="*/ 9141903 w 9143040"/>
              <a:gd name="connsiteY1" fmla="*/ 0 h 2706624"/>
              <a:gd name="connsiteX2" fmla="*/ 9143040 w 9143040"/>
              <a:gd name="connsiteY2" fmla="*/ 2122292 h 2706624"/>
              <a:gd name="connsiteX3" fmla="*/ 8339328 w 9143040"/>
              <a:gd name="connsiteY3" fmla="*/ 2697480 h 2706624"/>
              <a:gd name="connsiteX4" fmla="*/ 0 w 9143040"/>
              <a:gd name="connsiteY4" fmla="*/ 2706624 h 2706624"/>
              <a:gd name="connsiteX5" fmla="*/ 0 w 9143040"/>
              <a:gd name="connsiteY5" fmla="*/ 0 h 2706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3040" h="2706624">
                <a:moveTo>
                  <a:pt x="0" y="0"/>
                </a:moveTo>
                <a:lnTo>
                  <a:pt x="9141903" y="0"/>
                </a:lnTo>
                <a:lnTo>
                  <a:pt x="9143040" y="2122292"/>
                </a:lnTo>
                <a:lnTo>
                  <a:pt x="8339328" y="2697480"/>
                </a:lnTo>
                <a:lnTo>
                  <a:pt x="0" y="2706624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9424"/>
            <a:ext cx="9144000" cy="585216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4758" y="161546"/>
            <a:ext cx="1776984" cy="292608"/>
          </a:xfrm>
          <a:prstGeom prst="rect">
            <a:avLst/>
          </a:prstGeom>
        </p:spPr>
      </p:pic>
      <p:sp>
        <p:nvSpPr>
          <p:cNvPr id="19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116106" y="2791021"/>
            <a:ext cx="6082563" cy="334294"/>
          </a:xfrm>
        </p:spPr>
        <p:txBody>
          <a:bodyPr anchor="t">
            <a:noAutofit/>
          </a:bodyPr>
          <a:lstStyle>
            <a:lvl1pPr marL="0" indent="0" algn="l">
              <a:buNone/>
              <a:defRPr sz="2200" b="1" i="0">
                <a:solidFill>
                  <a:srgbClr val="333333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Section Title</a:t>
            </a:r>
          </a:p>
        </p:txBody>
      </p:sp>
      <p:sp>
        <p:nvSpPr>
          <p:cNvPr id="20" name="Rectangle 19"/>
          <p:cNvSpPr/>
          <p:nvPr userDrawn="1"/>
        </p:nvSpPr>
        <p:spPr>
          <a:xfrm>
            <a:off x="0" y="1998482"/>
            <a:ext cx="4713402" cy="50904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51" y="6558613"/>
            <a:ext cx="679669" cy="24273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8900" y="6582032"/>
            <a:ext cx="197342" cy="205236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7512163" y="6562655"/>
            <a:ext cx="127261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000" b="0" i="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www.stoptb.org</a:t>
            </a:r>
            <a:endParaRPr lang="en-US" sz="1000" b="0" i="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68911" y="6592482"/>
            <a:ext cx="281563" cy="201436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900">
                <a:solidFill>
                  <a:schemeClr val="bg1">
                    <a:alpha val="50000"/>
                  </a:schemeClr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fld id="{45E982CA-F8C8-E841-8CFA-638B604AB2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Oval 4"/>
          <p:cNvSpPr/>
          <p:nvPr userDrawn="1"/>
        </p:nvSpPr>
        <p:spPr>
          <a:xfrm>
            <a:off x="8755045" y="6672548"/>
            <a:ext cx="61852" cy="61852"/>
          </a:xfrm>
          <a:prstGeom prst="ellipse">
            <a:avLst/>
          </a:prstGeom>
          <a:solidFill>
            <a:schemeClr val="bg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116106" y="2060634"/>
            <a:ext cx="5807075" cy="384743"/>
          </a:xfrm>
        </p:spPr>
        <p:txBody>
          <a:bodyPr>
            <a:normAutofit/>
          </a:bodyPr>
          <a:lstStyle>
            <a:lvl1pPr>
              <a:defRPr sz="2400" baseline="0"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Headline for the Chapter</a:t>
            </a:r>
          </a:p>
        </p:txBody>
      </p:sp>
    </p:spTree>
    <p:extLst>
      <p:ext uri="{BB962C8B-B14F-4D97-AF65-F5344CB8AC3E}">
        <p14:creationId xmlns:p14="http://schemas.microsoft.com/office/powerpoint/2010/main" val="1807338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8521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7715"/>
            <a:ext cx="9144000" cy="58521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1898" y="133265"/>
            <a:ext cx="1822704" cy="338328"/>
          </a:xfrm>
          <a:prstGeom prst="rect">
            <a:avLst/>
          </a:prstGeom>
        </p:spPr>
      </p:pic>
      <p:sp>
        <p:nvSpPr>
          <p:cNvPr id="16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116106" y="452739"/>
            <a:ext cx="6082563" cy="333645"/>
          </a:xfrm>
        </p:spPr>
        <p:txBody>
          <a:bodyPr anchor="t">
            <a:noAutofit/>
          </a:bodyPr>
          <a:lstStyle>
            <a:lvl1pPr marL="0" indent="0" algn="l">
              <a:buNone/>
              <a:defRPr sz="2200" b="1" i="0" baseline="0">
                <a:solidFill>
                  <a:srgbClr val="333333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Slide Title goes here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51" y="6558613"/>
            <a:ext cx="679669" cy="24273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8900" y="6582032"/>
            <a:ext cx="197342" cy="205236"/>
          </a:xfrm>
          <a:prstGeom prst="rect">
            <a:avLst/>
          </a:prstGeom>
        </p:spPr>
      </p:pic>
      <p:sp>
        <p:nvSpPr>
          <p:cNvPr id="19" name="TextBox 18"/>
          <p:cNvSpPr txBox="1"/>
          <p:nvPr userDrawn="1"/>
        </p:nvSpPr>
        <p:spPr>
          <a:xfrm>
            <a:off x="7512163" y="6562655"/>
            <a:ext cx="127261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000" b="0" i="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www.stoptb.org</a:t>
            </a:r>
            <a:endParaRPr lang="en-US" sz="1000" b="0" i="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68911" y="6592482"/>
            <a:ext cx="281563" cy="201436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900">
                <a:solidFill>
                  <a:schemeClr val="bg1">
                    <a:alpha val="50000"/>
                  </a:schemeClr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fld id="{45E982CA-F8C8-E841-8CFA-638B604AB2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Oval 20"/>
          <p:cNvSpPr/>
          <p:nvPr userDrawn="1"/>
        </p:nvSpPr>
        <p:spPr>
          <a:xfrm>
            <a:off x="8755045" y="6672548"/>
            <a:ext cx="61852" cy="61852"/>
          </a:xfrm>
          <a:prstGeom prst="ellipse">
            <a:avLst/>
          </a:prstGeom>
          <a:solidFill>
            <a:schemeClr val="bg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954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1898" y="133265"/>
            <a:ext cx="1822704" cy="338328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7663993" y="6542610"/>
            <a:ext cx="127261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000" b="0" i="0" dirty="0" err="1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www.stoptb.org</a:t>
            </a:r>
            <a:endParaRPr lang="en-US" sz="1000" b="0" i="0" dirty="0">
              <a:solidFill>
                <a:srgbClr val="FF000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13183" y="1787610"/>
            <a:ext cx="4615551" cy="4389353"/>
          </a:xfrm>
        </p:spPr>
        <p:txBody>
          <a:bodyPr>
            <a:normAutofit/>
          </a:bodyPr>
          <a:lstStyle>
            <a:lvl1pPr>
              <a:defRPr sz="1800" b="0" i="0"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Text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51" y="6558613"/>
            <a:ext cx="679669" cy="24273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8900" y="6582032"/>
            <a:ext cx="197342" cy="205236"/>
          </a:xfrm>
          <a:prstGeom prst="rect">
            <a:avLst/>
          </a:prstGeom>
        </p:spPr>
      </p:pic>
      <p:sp>
        <p:nvSpPr>
          <p:cNvPr id="16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116106" y="452739"/>
            <a:ext cx="6082563" cy="333645"/>
          </a:xfrm>
        </p:spPr>
        <p:txBody>
          <a:bodyPr anchor="t">
            <a:noAutofit/>
          </a:bodyPr>
          <a:lstStyle>
            <a:lvl1pPr marL="0" indent="0" algn="l">
              <a:buNone/>
              <a:defRPr sz="2200" b="1" i="0" baseline="0">
                <a:solidFill>
                  <a:srgbClr val="333333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Slide Title goes here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8521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7715"/>
            <a:ext cx="9144000" cy="585216"/>
          </a:xfrm>
          <a:prstGeom prst="rect">
            <a:avLst/>
          </a:prstGeom>
        </p:spPr>
      </p:pic>
      <p:sp>
        <p:nvSpPr>
          <p:cNvPr id="22" name="TextBox 21"/>
          <p:cNvSpPr txBox="1"/>
          <p:nvPr userDrawn="1"/>
        </p:nvSpPr>
        <p:spPr>
          <a:xfrm>
            <a:off x="7512163" y="6562655"/>
            <a:ext cx="127261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000" b="0" i="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www.stoptb.org</a:t>
            </a:r>
            <a:endParaRPr lang="en-US" sz="1000" b="0" i="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68911" y="6592482"/>
            <a:ext cx="281563" cy="201436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900">
                <a:solidFill>
                  <a:schemeClr val="bg1">
                    <a:alpha val="50000"/>
                  </a:schemeClr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fld id="{45E982CA-F8C8-E841-8CFA-638B604AB2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Oval 23"/>
          <p:cNvSpPr/>
          <p:nvPr userDrawn="1"/>
        </p:nvSpPr>
        <p:spPr>
          <a:xfrm>
            <a:off x="8755045" y="6672548"/>
            <a:ext cx="61852" cy="61852"/>
          </a:xfrm>
          <a:prstGeom prst="ellipse">
            <a:avLst/>
          </a:prstGeom>
          <a:solidFill>
            <a:schemeClr val="bg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5615666" y="1787610"/>
            <a:ext cx="3528334" cy="4386482"/>
          </a:xfrm>
          <a:effectLst>
            <a:outerShdw blurRad="50800" dist="50800" dir="8040000" sx="99000" sy="99000" algn="ctr" rotWithShape="0">
              <a:schemeClr val="tx1">
                <a:alpha val="20000"/>
              </a:schemeClr>
            </a:outerShdw>
          </a:effectLst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970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7715"/>
            <a:ext cx="9144000" cy="58521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8521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1898" y="133265"/>
            <a:ext cx="1822704" cy="338328"/>
          </a:xfrm>
          <a:prstGeom prst="rect">
            <a:avLst/>
          </a:prstGeom>
        </p:spPr>
      </p:pic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13183" y="1787610"/>
            <a:ext cx="4615551" cy="4389353"/>
          </a:xfrm>
        </p:spPr>
        <p:txBody>
          <a:bodyPr>
            <a:normAutofit/>
          </a:bodyPr>
          <a:lstStyle>
            <a:lvl1pPr>
              <a:defRPr sz="1800" b="0" i="0"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Text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51" y="6558613"/>
            <a:ext cx="679669" cy="24273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8900" y="6582032"/>
            <a:ext cx="197342" cy="205236"/>
          </a:xfrm>
          <a:prstGeom prst="rect">
            <a:avLst/>
          </a:prstGeom>
        </p:spPr>
      </p:pic>
      <p:sp>
        <p:nvSpPr>
          <p:cNvPr id="18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116106" y="452739"/>
            <a:ext cx="6082563" cy="333645"/>
          </a:xfrm>
        </p:spPr>
        <p:txBody>
          <a:bodyPr anchor="t">
            <a:noAutofit/>
          </a:bodyPr>
          <a:lstStyle>
            <a:lvl1pPr marL="0" indent="0" algn="l">
              <a:buNone/>
              <a:defRPr sz="2200" b="1" i="0" baseline="0">
                <a:solidFill>
                  <a:srgbClr val="333333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Slide Title goes here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7512163" y="6562655"/>
            <a:ext cx="127261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000" b="0" i="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www.stoptb.org</a:t>
            </a:r>
            <a:endParaRPr lang="en-US" sz="1000" b="0" i="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68911" y="6592482"/>
            <a:ext cx="281563" cy="201436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900">
                <a:solidFill>
                  <a:schemeClr val="bg1">
                    <a:alpha val="50000"/>
                  </a:schemeClr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fld id="{45E982CA-F8C8-E841-8CFA-638B604AB2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Oval 22"/>
          <p:cNvSpPr/>
          <p:nvPr userDrawn="1"/>
        </p:nvSpPr>
        <p:spPr>
          <a:xfrm>
            <a:off x="8755045" y="6672548"/>
            <a:ext cx="61852" cy="61852"/>
          </a:xfrm>
          <a:prstGeom prst="ellipse">
            <a:avLst/>
          </a:prstGeom>
          <a:solidFill>
            <a:schemeClr val="bg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5621461" y="1787525"/>
            <a:ext cx="3529013" cy="2087563"/>
          </a:xfrm>
          <a:effectLst>
            <a:outerShdw blurRad="50800" dist="50800" dir="8040000" sx="99000" sy="99000" algn="ctr" rotWithShape="0">
              <a:schemeClr val="tx1">
                <a:alpha val="20000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7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5621461" y="4077854"/>
            <a:ext cx="3529013" cy="2087563"/>
          </a:xfrm>
          <a:effectLst>
            <a:outerShdw blurRad="50800" dist="50800" dir="8040000" sx="99000" sy="99000" algn="ctr" rotWithShape="0">
              <a:schemeClr val="tx1">
                <a:alpha val="20000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734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7715"/>
            <a:ext cx="9144000" cy="58521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8521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1898" y="133265"/>
            <a:ext cx="1822704" cy="33832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51" y="6558613"/>
            <a:ext cx="679669" cy="24273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8900" y="6582032"/>
            <a:ext cx="197342" cy="205236"/>
          </a:xfrm>
          <a:prstGeom prst="rect">
            <a:avLst/>
          </a:prstGeom>
        </p:spPr>
      </p:pic>
      <p:sp>
        <p:nvSpPr>
          <p:cNvPr id="17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116106" y="452739"/>
            <a:ext cx="6082563" cy="333645"/>
          </a:xfrm>
        </p:spPr>
        <p:txBody>
          <a:bodyPr anchor="t">
            <a:noAutofit/>
          </a:bodyPr>
          <a:lstStyle>
            <a:lvl1pPr marL="0" indent="0" algn="l">
              <a:buNone/>
              <a:defRPr sz="2200" b="1" i="0" baseline="0">
                <a:solidFill>
                  <a:srgbClr val="333333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Slide Title goes here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7512163" y="6562655"/>
            <a:ext cx="127261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000" b="0" i="0" dirty="0" err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www.stoptb.org</a:t>
            </a:r>
            <a:endParaRPr lang="en-US" sz="1000" b="0" i="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68911" y="6592482"/>
            <a:ext cx="281563" cy="201436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900">
                <a:solidFill>
                  <a:schemeClr val="bg1">
                    <a:alpha val="50000"/>
                  </a:schemeClr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fld id="{45E982CA-F8C8-E841-8CFA-638B604AB2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Oval 22"/>
          <p:cNvSpPr/>
          <p:nvPr userDrawn="1"/>
        </p:nvSpPr>
        <p:spPr>
          <a:xfrm>
            <a:off x="8755045" y="6672548"/>
            <a:ext cx="61852" cy="61852"/>
          </a:xfrm>
          <a:prstGeom prst="ellipse">
            <a:avLst/>
          </a:prstGeom>
          <a:solidFill>
            <a:schemeClr val="bg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Table Placeholder 4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41556103"/>
              </p:ext>
            </p:extLst>
          </p:nvPr>
        </p:nvGraphicFramePr>
        <p:xfrm>
          <a:off x="1530349" y="2312167"/>
          <a:ext cx="6083301" cy="2449765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02776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2776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2776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303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latin typeface="Helvetica" charset="0"/>
                          <a:ea typeface="Helvetica" charset="0"/>
                          <a:cs typeface="Helvetica" charset="0"/>
                        </a:rPr>
                        <a:t>Text</a:t>
                      </a:r>
                    </a:p>
                  </a:txBody>
                  <a:tcPr anchor="ctr" anchorCtr="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Helvetica" charset="0"/>
                          <a:ea typeface="Helvetica" charset="0"/>
                          <a:cs typeface="Helvetica" charset="0"/>
                        </a:rPr>
                        <a:t>Text</a:t>
                      </a:r>
                    </a:p>
                  </a:txBody>
                  <a:tcPr anchor="ctr" anchorCtr="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latin typeface="Helvetica" charset="0"/>
                          <a:ea typeface="Helvetica" charset="0"/>
                          <a:cs typeface="Helvetica" charset="0"/>
                        </a:rPr>
                        <a:t>Text</a:t>
                      </a:r>
                    </a:p>
                  </a:txBody>
                  <a:tcPr anchor="ctr" anchorCtr="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27363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Helvetica" charset="0"/>
                          <a:ea typeface="Helvetica" charset="0"/>
                          <a:cs typeface="Helvetica" charset="0"/>
                        </a:rPr>
                        <a:t>Data</a:t>
                      </a:r>
                    </a:p>
                  </a:txBody>
                  <a:tcPr anchor="ctr" anchorCtr="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Helvetica" charset="0"/>
                          <a:ea typeface="Helvetica" charset="0"/>
                          <a:cs typeface="Helvetica" charset="0"/>
                        </a:rPr>
                        <a:t>Data</a:t>
                      </a:r>
                    </a:p>
                  </a:txBody>
                  <a:tcPr anchor="ctr" anchorCtr="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Helvetica" charset="0"/>
                          <a:ea typeface="Helvetica" charset="0"/>
                          <a:cs typeface="Helvetica" charset="0"/>
                        </a:rPr>
                        <a:t>Data</a:t>
                      </a:r>
                    </a:p>
                  </a:txBody>
                  <a:tcPr anchor="ctr" anchorCtr="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32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Helvetica" charset="0"/>
                          <a:ea typeface="Helvetica" charset="0"/>
                          <a:cs typeface="Helvetica" charset="0"/>
                        </a:rPr>
                        <a:t>Data</a:t>
                      </a:r>
                    </a:p>
                  </a:txBody>
                  <a:tcPr anchor="ctr" anchorCtr="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Helvetica" charset="0"/>
                          <a:ea typeface="Helvetica" charset="0"/>
                          <a:cs typeface="Helvetica" charset="0"/>
                        </a:rPr>
                        <a:t>Data</a:t>
                      </a:r>
                    </a:p>
                  </a:txBody>
                  <a:tcPr anchor="ctr" anchorCtr="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Helvetica" charset="0"/>
                          <a:ea typeface="Helvetica" charset="0"/>
                          <a:cs typeface="Helvetica" charset="0"/>
                        </a:rPr>
                        <a:t>Data</a:t>
                      </a:r>
                    </a:p>
                  </a:txBody>
                  <a:tcPr anchor="ctr" anchorCtr="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87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95989A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Data</a:t>
                      </a:r>
                    </a:p>
                  </a:txBody>
                  <a:tcPr anchor="ctr" anchorCtr="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80392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95989A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Data</a:t>
                      </a:r>
                    </a:p>
                  </a:txBody>
                  <a:tcPr anchor="ctr" anchorCtr="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80392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95989A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Data</a:t>
                      </a:r>
                    </a:p>
                  </a:txBody>
                  <a:tcPr anchor="ctr" anchorCtr="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80392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920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516512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09872"/>
            <a:ext cx="9144000" cy="254812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536" y="6443351"/>
            <a:ext cx="791154" cy="28255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9462" y="6435160"/>
            <a:ext cx="1776984" cy="29260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3478" y="6472922"/>
            <a:ext cx="229711" cy="238900"/>
          </a:xfrm>
          <a:prstGeom prst="rect">
            <a:avLst/>
          </a:prstGeom>
        </p:spPr>
      </p:pic>
      <p:sp>
        <p:nvSpPr>
          <p:cNvPr id="13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173856" y="2365759"/>
            <a:ext cx="5551535" cy="2061861"/>
          </a:xfrm>
        </p:spPr>
        <p:txBody>
          <a:bodyPr anchor="b">
            <a:noAutofit/>
          </a:bodyPr>
          <a:lstStyle>
            <a:lvl1pPr marL="0" indent="0" algn="l">
              <a:buNone/>
              <a:defRPr sz="4800" b="0" i="0" baseline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Thank you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17633" y="4694490"/>
            <a:ext cx="6081713" cy="362606"/>
          </a:xfrm>
        </p:spPr>
        <p:txBody>
          <a:bodyPr>
            <a:normAutofit/>
          </a:bodyPr>
          <a:lstStyle>
            <a:lvl1pPr>
              <a:defRPr sz="1800" b="1">
                <a:solidFill>
                  <a:schemeClr val="bg1"/>
                </a:solidFill>
                <a:latin typeface="Helvetica Neue" charset="0"/>
                <a:ea typeface="Helvetica Neue" charset="0"/>
                <a:cs typeface="Helvetica Neue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Acknowledgements: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17633" y="5058268"/>
            <a:ext cx="6081713" cy="362606"/>
          </a:xfrm>
        </p:spPr>
        <p:txBody>
          <a:bodyPr>
            <a:normAutofit/>
          </a:bodyPr>
          <a:lstStyle>
            <a:lvl1pPr>
              <a:defRPr sz="1400" b="0">
                <a:solidFill>
                  <a:schemeClr val="bg1"/>
                </a:solidFill>
                <a:latin typeface="Helvetica Neue" charset="0"/>
                <a:ea typeface="Helvetica Neue" charset="0"/>
                <a:cs typeface="Helvetica Neue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All names go here</a:t>
            </a:r>
          </a:p>
        </p:txBody>
      </p:sp>
    </p:spTree>
    <p:extLst>
      <p:ext uri="{BB962C8B-B14F-4D97-AF65-F5344CB8AC3E}">
        <p14:creationId xmlns:p14="http://schemas.microsoft.com/office/powerpoint/2010/main" val="1172684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982CA-F8C8-E841-8CFA-638B604AB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47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75" r:id="rId3"/>
    <p:sldLayoutId id="2147483664" r:id="rId4"/>
    <p:sldLayoutId id="2147483687" r:id="rId5"/>
    <p:sldLayoutId id="2147483673" r:id="rId6"/>
    <p:sldLayoutId id="2147483684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fr-CH" dirty="0" err="1" smtClean="0"/>
              <a:t>Overview</a:t>
            </a:r>
            <a:r>
              <a:rPr lang="fr-CH" dirty="0" smtClean="0"/>
              <a:t> and breakdown of the KPI </a:t>
            </a:r>
            <a:r>
              <a:rPr lang="fr-CH" dirty="0" err="1" smtClean="0"/>
              <a:t>results</a:t>
            </a:r>
            <a:endParaRPr lang="fr-CH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5E982CA-F8C8-E841-8CFA-638B604AB2A4}" type="slidenum">
              <a:rPr lang="en-US" smtClean="0"/>
              <a:pPr/>
              <a:t>1</a:t>
            </a:fld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4067026609"/>
              </p:ext>
            </p:extLst>
          </p:nvPr>
        </p:nvGraphicFramePr>
        <p:xfrm>
          <a:off x="1501363" y="1197143"/>
          <a:ext cx="5804350" cy="3069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209639348"/>
              </p:ext>
            </p:extLst>
          </p:nvPr>
        </p:nvGraphicFramePr>
        <p:xfrm>
          <a:off x="6142909" y="589771"/>
          <a:ext cx="3480486" cy="2010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4248580774"/>
              </p:ext>
            </p:extLst>
          </p:nvPr>
        </p:nvGraphicFramePr>
        <p:xfrm>
          <a:off x="-626050" y="672472"/>
          <a:ext cx="3480486" cy="2010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037617807"/>
              </p:ext>
            </p:extLst>
          </p:nvPr>
        </p:nvGraphicFramePr>
        <p:xfrm>
          <a:off x="-626050" y="2602459"/>
          <a:ext cx="3480486" cy="2010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811739150"/>
              </p:ext>
            </p:extLst>
          </p:nvPr>
        </p:nvGraphicFramePr>
        <p:xfrm>
          <a:off x="6245331" y="2566996"/>
          <a:ext cx="3480486" cy="2010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9" name="Rectangle 8"/>
          <p:cNvSpPr/>
          <p:nvPr/>
        </p:nvSpPr>
        <p:spPr>
          <a:xfrm>
            <a:off x="156526" y="4983673"/>
            <a:ext cx="2748038" cy="1297080"/>
          </a:xfrm>
          <a:prstGeom prst="rect">
            <a:avLst/>
          </a:prstGeom>
          <a:solidFill>
            <a:srgbClr val="00B050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</a:rPr>
              <a:t>75%</a:t>
            </a:r>
            <a:endParaRPr lang="en-US" sz="1400" dirty="0">
              <a:solidFill>
                <a:schemeClr val="bg1"/>
              </a:solidFill>
            </a:endParaRP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o</a:t>
            </a:r>
            <a:r>
              <a:rPr lang="en-US" sz="1400" dirty="0" smtClean="0">
                <a:solidFill>
                  <a:schemeClr val="bg1"/>
                </a:solidFill>
              </a:rPr>
              <a:t>f </a:t>
            </a:r>
            <a:r>
              <a:rPr lang="en-US" sz="1400" b="1" dirty="0" smtClean="0">
                <a:solidFill>
                  <a:schemeClr val="bg1"/>
                </a:solidFill>
              </a:rPr>
              <a:t>reported</a:t>
            </a:r>
            <a:r>
              <a:rPr lang="en-US" sz="1400" dirty="0" smtClean="0">
                <a:solidFill>
                  <a:schemeClr val="bg1"/>
                </a:solidFill>
              </a:rPr>
              <a:t> indicators 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on target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52481" y="4988744"/>
            <a:ext cx="3044933" cy="1310611"/>
          </a:xfrm>
          <a:prstGeom prst="rect">
            <a:avLst/>
          </a:prstGeom>
          <a:solidFill>
            <a:srgbClr val="FF0000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sz="1600" b="1" dirty="0" smtClean="0">
                <a:solidFill>
                  <a:schemeClr val="bg1"/>
                </a:solidFill>
              </a:rPr>
              <a:t>Uptake of pediatric formulations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is the only indicator below target due to the </a:t>
            </a:r>
            <a:r>
              <a:rPr lang="en-US" sz="1400" b="1" dirty="0" smtClean="0">
                <a:solidFill>
                  <a:schemeClr val="bg1"/>
                </a:solidFill>
              </a:rPr>
              <a:t>orders placed vs. orders delivered </a:t>
            </a:r>
            <a:r>
              <a:rPr lang="en-US" sz="1400" dirty="0" smtClean="0">
                <a:solidFill>
                  <a:schemeClr val="bg1"/>
                </a:solidFill>
              </a:rPr>
              <a:t>measurement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45331" y="4988745"/>
            <a:ext cx="2723857" cy="1297080"/>
          </a:xfrm>
          <a:prstGeom prst="rect">
            <a:avLst/>
          </a:prstGeom>
          <a:solidFill>
            <a:schemeClr val="bg1">
              <a:lumMod val="65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</a:rPr>
              <a:t>8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indicators will be reported 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in </a:t>
            </a:r>
            <a:r>
              <a:rPr lang="en-US" sz="1400" b="1" dirty="0" smtClean="0">
                <a:solidFill>
                  <a:schemeClr val="bg1"/>
                </a:solidFill>
              </a:rPr>
              <a:t>2018-2021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71036" y="837878"/>
            <a:ext cx="14459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9</a:t>
            </a:r>
            <a:endParaRPr lang="en-US" sz="2800" b="1" dirty="0"/>
          </a:p>
          <a:p>
            <a:pPr algn="ctr"/>
            <a:r>
              <a:rPr lang="en-US" sz="1400" dirty="0" smtClean="0"/>
              <a:t>indicators on target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43271" y="3717517"/>
            <a:ext cx="159474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8</a:t>
            </a:r>
            <a:endParaRPr lang="en-US" sz="2800" b="1" dirty="0"/>
          </a:p>
          <a:p>
            <a:pPr algn="ctr"/>
            <a:r>
              <a:rPr lang="en-US" sz="1400" dirty="0" smtClean="0"/>
              <a:t>indicators to be </a:t>
            </a:r>
          </a:p>
          <a:p>
            <a:pPr algn="ctr"/>
            <a:r>
              <a:rPr lang="en-US" sz="1400" dirty="0" smtClean="0"/>
              <a:t>reported between 2018-2021</a:t>
            </a:r>
          </a:p>
        </p:txBody>
      </p:sp>
      <p:sp>
        <p:nvSpPr>
          <p:cNvPr id="16" name="TextBox 25"/>
          <p:cNvSpPr txBox="1"/>
          <p:nvPr/>
        </p:nvSpPr>
        <p:spPr>
          <a:xfrm>
            <a:off x="4833979" y="3620881"/>
            <a:ext cx="20527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/>
              <a:t>1</a:t>
            </a:r>
          </a:p>
          <a:p>
            <a:pPr algn="ctr"/>
            <a:r>
              <a:rPr lang="en-US" sz="1400" dirty="0" smtClean="0"/>
              <a:t>indicator </a:t>
            </a:r>
          </a:p>
          <a:p>
            <a:pPr algn="ctr"/>
            <a:r>
              <a:rPr lang="en-US" sz="1400" dirty="0" smtClean="0"/>
              <a:t>below target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5623301" y="3065471"/>
            <a:ext cx="474114" cy="0"/>
          </a:xfrm>
          <a:prstGeom prst="line">
            <a:avLst/>
          </a:prstGeom>
          <a:ln w="28575">
            <a:solidFill>
              <a:schemeClr val="accent6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326127" y="3607475"/>
            <a:ext cx="312452" cy="268143"/>
          </a:xfrm>
          <a:prstGeom prst="line">
            <a:avLst/>
          </a:prstGeom>
          <a:ln w="28575">
            <a:solidFill>
              <a:schemeClr val="accent6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162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dirty="0" smtClean="0"/>
              <a:t>Reporting timeline for the remaining KPIs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5E982CA-F8C8-E841-8CFA-638B604AB2A4}" type="slidenum">
              <a:rPr lang="en-US" smtClean="0"/>
              <a:pPr/>
              <a:t>2</a:t>
            </a:fld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474" y="3550023"/>
            <a:ext cx="9144000" cy="0"/>
          </a:xfrm>
          <a:prstGeom prst="line">
            <a:avLst/>
          </a:prstGeom>
          <a:ln w="571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/>
          <p:cNvGrpSpPr/>
          <p:nvPr/>
        </p:nvGrpSpPr>
        <p:grpSpPr>
          <a:xfrm>
            <a:off x="39678" y="1013322"/>
            <a:ext cx="6123546" cy="2834180"/>
            <a:chOff x="456846" y="1023741"/>
            <a:chExt cx="5525297" cy="2834180"/>
          </a:xfrm>
        </p:grpSpPr>
        <p:cxnSp>
          <p:nvCxnSpPr>
            <p:cNvPr id="21" name="Straight Connector 20"/>
            <p:cNvCxnSpPr/>
            <p:nvPr/>
          </p:nvCxnSpPr>
          <p:spPr>
            <a:xfrm flipH="1">
              <a:off x="959222" y="2067594"/>
              <a:ext cx="0" cy="1332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9"/>
            <p:cNvGrpSpPr/>
            <p:nvPr/>
          </p:nvGrpSpPr>
          <p:grpSpPr>
            <a:xfrm>
              <a:off x="847749" y="3442023"/>
              <a:ext cx="216000" cy="216000"/>
              <a:chOff x="2859317" y="3020965"/>
              <a:chExt cx="216000" cy="216000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2859317" y="3020965"/>
                <a:ext cx="216000" cy="216000"/>
              </a:xfrm>
              <a:prstGeom prst="ellipse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2895600" y="3056965"/>
                <a:ext cx="143435" cy="144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456846" y="1023741"/>
              <a:ext cx="1008000" cy="1008000"/>
              <a:chOff x="6798588" y="2113562"/>
              <a:chExt cx="1008000" cy="1008000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6798588" y="2113562"/>
                <a:ext cx="1008000" cy="1008000"/>
              </a:xfrm>
              <a:prstGeom prst="ellipse">
                <a:avLst/>
              </a:prstGeom>
              <a:solidFill>
                <a:schemeClr val="tx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De</a:t>
                </a:r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6888588" y="2203562"/>
                <a:ext cx="828000" cy="828000"/>
              </a:xfrm>
              <a:prstGeom prst="ellipse">
                <a:avLst/>
              </a:prstGeom>
              <a:solidFill>
                <a:schemeClr val="bg2">
                  <a:lumMod val="90000"/>
                </a:schemeClr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 smtClean="0">
                    <a:solidFill>
                      <a:schemeClr val="tx1"/>
                    </a:solidFill>
                  </a:rPr>
                  <a:t>Q1 2018</a:t>
                </a:r>
                <a:endParaRPr lang="en-GB" sz="14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0" name="TextBox 29"/>
            <p:cNvSpPr txBox="1"/>
            <p:nvPr/>
          </p:nvSpPr>
          <p:spPr>
            <a:xfrm>
              <a:off x="1391932" y="1734263"/>
              <a:ext cx="4590211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1400" b="1" dirty="0" smtClean="0"/>
                <a:t>KPI 1.2 </a:t>
              </a:r>
              <a:r>
                <a:rPr lang="en-US" sz="1400" dirty="0" smtClean="0"/>
                <a:t>Increase financial resources for the               Global Plan*</a:t>
              </a:r>
              <a:endParaRPr lang="en-US" sz="1400" b="1" dirty="0"/>
            </a:p>
            <a:p>
              <a:pPr marL="285750" indent="-285750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1400" b="1" dirty="0" smtClean="0"/>
                <a:t>KPI 1.3 </a:t>
              </a:r>
              <a:r>
                <a:rPr lang="en-US" sz="1400" dirty="0" smtClean="0"/>
                <a:t>Strengthen TB community systems*</a:t>
              </a:r>
            </a:p>
            <a:p>
              <a:pPr marL="285750" indent="-285750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1400" b="1" dirty="0"/>
                <a:t>KPI 1.4 </a:t>
              </a:r>
              <a:r>
                <a:rPr lang="en-US" sz="1400" dirty="0" smtClean="0"/>
                <a:t>Maximize </a:t>
              </a:r>
              <a:r>
                <a:rPr lang="en-US" sz="1400" dirty="0"/>
                <a:t>the impact of Global Fund’s </a:t>
              </a:r>
              <a:r>
                <a:rPr lang="en-US" sz="1400" dirty="0" smtClean="0"/>
                <a:t>                TB portfolio*</a:t>
              </a:r>
            </a:p>
            <a:p>
              <a:pPr marL="285750" indent="-285750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1400" b="1" dirty="0" smtClean="0"/>
                <a:t>KPI 4.3 </a:t>
              </a:r>
              <a:r>
                <a:rPr lang="en-US" sz="1400" dirty="0" smtClean="0"/>
                <a:t>Systems for managing financial resources         and risk (2 targets)</a:t>
              </a:r>
              <a:endParaRPr lang="en-US" sz="1400" b="1" dirty="0"/>
            </a:p>
            <a:p>
              <a:pPr marL="285750" indent="-285750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endParaRPr lang="en-US" sz="1400" dirty="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93351" y="1032764"/>
            <a:ext cx="1008000" cy="2637470"/>
            <a:chOff x="4437175" y="1020553"/>
            <a:chExt cx="1008000" cy="2637470"/>
          </a:xfrm>
        </p:grpSpPr>
        <p:grpSp>
          <p:nvGrpSpPr>
            <p:cNvPr id="14" name="Group 13"/>
            <p:cNvGrpSpPr/>
            <p:nvPr/>
          </p:nvGrpSpPr>
          <p:grpSpPr>
            <a:xfrm>
              <a:off x="4830618" y="3442023"/>
              <a:ext cx="216000" cy="216000"/>
              <a:chOff x="2859317" y="3020965"/>
              <a:chExt cx="216000" cy="216000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2859317" y="3020965"/>
                <a:ext cx="216000" cy="216000"/>
              </a:xfrm>
              <a:prstGeom prst="ellipse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2895600" y="3056965"/>
                <a:ext cx="143435" cy="144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4437175" y="1020553"/>
              <a:ext cx="1008000" cy="1008000"/>
              <a:chOff x="6798588" y="2113562"/>
              <a:chExt cx="1008000" cy="1008000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6798588" y="2113562"/>
                <a:ext cx="1008000" cy="1008000"/>
              </a:xfrm>
              <a:prstGeom prst="ellipse">
                <a:avLst/>
              </a:prstGeom>
              <a:solidFill>
                <a:schemeClr val="tx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De</a:t>
                </a:r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6888588" y="2203562"/>
                <a:ext cx="828000" cy="828000"/>
              </a:xfrm>
              <a:prstGeom prst="ellipse">
                <a:avLst/>
              </a:prstGeom>
              <a:solidFill>
                <a:schemeClr val="bg2">
                  <a:lumMod val="50000"/>
                </a:schemeClr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en-US" sz="1400" b="1" dirty="0">
                    <a:solidFill>
                      <a:schemeClr val="bg1"/>
                    </a:solidFill>
                  </a:rPr>
                  <a:t>Q1 </a:t>
                </a:r>
                <a:r>
                  <a:rPr lang="en-US" sz="1400" b="1" dirty="0" smtClean="0">
                    <a:solidFill>
                      <a:schemeClr val="bg1"/>
                    </a:solidFill>
                  </a:rPr>
                  <a:t>2021</a:t>
                </a:r>
                <a:endParaRPr lang="en-GB" sz="1400" b="1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47" name="Straight Connector 46"/>
            <p:cNvCxnSpPr/>
            <p:nvPr/>
          </p:nvCxnSpPr>
          <p:spPr>
            <a:xfrm flipH="1">
              <a:off x="4938618" y="2067594"/>
              <a:ext cx="0" cy="1332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/>
          <p:cNvGrpSpPr/>
          <p:nvPr/>
        </p:nvGrpSpPr>
        <p:grpSpPr>
          <a:xfrm>
            <a:off x="2622680" y="3464577"/>
            <a:ext cx="1008000" cy="2640769"/>
            <a:chOff x="2443181" y="3452442"/>
            <a:chExt cx="1008000" cy="2640769"/>
          </a:xfrm>
        </p:grpSpPr>
        <p:grpSp>
          <p:nvGrpSpPr>
            <p:cNvPr id="31" name="Group 30"/>
            <p:cNvGrpSpPr/>
            <p:nvPr/>
          </p:nvGrpSpPr>
          <p:grpSpPr>
            <a:xfrm>
              <a:off x="2839861" y="3452442"/>
              <a:ext cx="216000" cy="216000"/>
              <a:chOff x="3055861" y="3442023"/>
              <a:chExt cx="216000" cy="216000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3055861" y="3442023"/>
                <a:ext cx="216000" cy="2160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3092144" y="3478023"/>
                <a:ext cx="143435" cy="144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3" name="Group 32"/>
            <p:cNvGrpSpPr/>
            <p:nvPr/>
          </p:nvGrpSpPr>
          <p:grpSpPr>
            <a:xfrm>
              <a:off x="2443181" y="5085211"/>
              <a:ext cx="1008000" cy="1008000"/>
              <a:chOff x="6798588" y="2113562"/>
              <a:chExt cx="1008000" cy="1008000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6798588" y="2113562"/>
                <a:ext cx="1008000" cy="1008000"/>
              </a:xfrm>
              <a:prstGeom prst="ellipse">
                <a:avLst/>
              </a:prstGeom>
              <a:solidFill>
                <a:schemeClr val="tx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De</a:t>
                </a:r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6888588" y="2203562"/>
                <a:ext cx="828000" cy="828000"/>
              </a:xfrm>
              <a:prstGeom prst="ellipse">
                <a:avLst/>
              </a:prstGeom>
              <a:solidFill>
                <a:srgbClr val="C00000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en-US" sz="1400" b="1" dirty="0">
                    <a:solidFill>
                      <a:prstClr val="white"/>
                    </a:solidFill>
                  </a:rPr>
                  <a:t>Q1 2019</a:t>
                </a:r>
                <a:endParaRPr lang="en-GB" sz="1400" b="1" dirty="0">
                  <a:solidFill>
                    <a:prstClr val="white"/>
                  </a:solidFill>
                </a:endParaRPr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 flipH="1">
              <a:off x="2945557" y="3702846"/>
              <a:ext cx="0" cy="1332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TextBox 49"/>
          <p:cNvSpPr txBox="1"/>
          <p:nvPr/>
        </p:nvSpPr>
        <p:spPr>
          <a:xfrm>
            <a:off x="6350272" y="1700057"/>
            <a:ext cx="29819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1" dirty="0" smtClean="0"/>
              <a:t>KPI 2.4 </a:t>
            </a:r>
            <a:r>
              <a:rPr lang="en-US" sz="1400" dirty="0" smtClean="0"/>
              <a:t>Support the adoption and scale-up of effective, innovative approaches</a:t>
            </a:r>
            <a:endParaRPr lang="en-US" sz="1400" dirty="0"/>
          </a:p>
        </p:txBody>
      </p:sp>
      <p:sp>
        <p:nvSpPr>
          <p:cNvPr id="58" name="TextBox 57"/>
          <p:cNvSpPr txBox="1"/>
          <p:nvPr/>
        </p:nvSpPr>
        <p:spPr>
          <a:xfrm>
            <a:off x="3199078" y="3706234"/>
            <a:ext cx="36307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1" dirty="0" smtClean="0"/>
              <a:t>KPI 2.1 and KPI 2.2 </a:t>
            </a:r>
            <a:r>
              <a:rPr lang="en-US" sz="1400" dirty="0" smtClean="0"/>
              <a:t>Promote innovation in TB service delivery </a:t>
            </a:r>
            <a:r>
              <a:rPr lang="en-US" sz="1400" dirty="0"/>
              <a:t> </a:t>
            </a:r>
            <a:r>
              <a:rPr lang="en-US" sz="1400" dirty="0" smtClean="0"/>
              <a:t>     and new tools</a:t>
            </a:r>
            <a:endParaRPr lang="en-US" sz="1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611452" y="6074517"/>
            <a:ext cx="2844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400" dirty="0" smtClean="0"/>
              <a:t>*</a:t>
            </a:r>
            <a:r>
              <a:rPr lang="fr-CH" sz="1400" dirty="0" err="1" smtClean="0"/>
              <a:t>Results</a:t>
            </a:r>
            <a:r>
              <a:rPr lang="fr-CH" sz="1400" dirty="0" smtClean="0"/>
              <a:t> </a:t>
            </a:r>
            <a:r>
              <a:rPr lang="fr-CH" sz="1400" dirty="0" err="1" smtClean="0"/>
              <a:t>available</a:t>
            </a:r>
            <a:r>
              <a:rPr lang="fr-CH" sz="1400" dirty="0" smtClean="0"/>
              <a:t> in Q4 2017.</a:t>
            </a:r>
          </a:p>
        </p:txBody>
      </p:sp>
    </p:spTree>
    <p:extLst>
      <p:ext uri="{BB962C8B-B14F-4D97-AF65-F5344CB8AC3E}">
        <p14:creationId xmlns:p14="http://schemas.microsoft.com/office/powerpoint/2010/main" val="276017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Stop TB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00000"/>
      </a:accent1>
      <a:accent2>
        <a:srgbClr val="FF8181"/>
      </a:accent2>
      <a:accent3>
        <a:srgbClr val="3A3838"/>
      </a:accent3>
      <a:accent4>
        <a:srgbClr val="FFD1D1"/>
      </a:accent4>
      <a:accent5>
        <a:srgbClr val="D0CECE"/>
      </a:accent5>
      <a:accent6>
        <a:srgbClr val="7F7F7F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43450</TotalTime>
  <Words>162</Words>
  <Application>Microsoft Office PowerPoint</Application>
  <PresentationFormat>On-screen Show (4:3)</PresentationFormat>
  <Paragraphs>41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Helvetica Neue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Jacqueline Huh</dc:creator>
  <cp:lastModifiedBy>Catie Rosado</cp:lastModifiedBy>
  <cp:revision>1232</cp:revision>
  <cp:lastPrinted>2017-04-27T10:58:38Z</cp:lastPrinted>
  <dcterms:created xsi:type="dcterms:W3CDTF">2016-05-09T14:57:17Z</dcterms:created>
  <dcterms:modified xsi:type="dcterms:W3CDTF">2017-05-17T14:16:59Z</dcterms:modified>
</cp:coreProperties>
</file>