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5" r:id="rId5"/>
    <p:sldId id="271" r:id="rId6"/>
    <p:sldId id="260" r:id="rId7"/>
    <p:sldId id="262" r:id="rId8"/>
    <p:sldId id="266" r:id="rId9"/>
    <p:sldId id="263" r:id="rId10"/>
    <p:sldId id="296" r:id="rId11"/>
    <p:sldId id="286" r:id="rId12"/>
    <p:sldId id="287" r:id="rId13"/>
    <p:sldId id="272" r:id="rId14"/>
    <p:sldId id="297" r:id="rId15"/>
    <p:sldId id="273" r:id="rId16"/>
    <p:sldId id="298" r:id="rId17"/>
    <p:sldId id="276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9466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04D09-1B81-4C20-A8BC-79127654CC7D}" type="datetimeFigureOut">
              <a:rPr lang="en-US" smtClean="0"/>
              <a:pPr/>
              <a:t>11/6/2009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AA98A-CB20-45BC-B15F-20102827807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1F85DB-E4C4-401E-A30C-33E879CBB8B9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5A27E-F419-40E3-91BF-CC007AB79D93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ECB568-1646-4DAB-8C36-9F004C0FF6FA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64E59-83DE-4D44-B621-67B254810770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BF8E7-73E5-4B9F-B83F-5166126E4678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59F53-82DC-4D59-89B1-266F1E84CB19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52337B-C494-421C-A4F4-C8BBB9194592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6BE932-38B5-415A-A600-44D34515FA95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E6DD1-4615-4E1F-82B5-7E1872023FBC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E06F6D-36B6-4C95-A9C2-38C2B6189D75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86F585-EC11-460D-AC66-EFA205655C0A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823E4E-B22E-4E59-9991-BDB50BDD3DC5}" type="datetime1">
              <a:rPr lang="en-US" smtClean="0"/>
              <a:pPr/>
              <a:t>11/6/2009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BA2774-88AA-487C-9D52-99E7EF6DA79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en-CA" sz="3600" dirty="0" smtClean="0">
                <a:solidFill>
                  <a:srgbClr val="FF0000"/>
                </a:solidFill>
              </a:rPr>
              <a:t>Mapping the landscape and quality of TB diagnostic research</a:t>
            </a:r>
            <a:endParaRPr lang="en-CA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500306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CA" sz="1800" dirty="0" smtClean="0"/>
              <a:t>Madhukar Pai, MD, PhD</a:t>
            </a:r>
          </a:p>
          <a:p>
            <a:pPr algn="l"/>
            <a:r>
              <a:rPr lang="en-CA" sz="1800" dirty="0" smtClean="0"/>
              <a:t>Laurence Brunet, MSc</a:t>
            </a:r>
          </a:p>
          <a:p>
            <a:pPr algn="l"/>
            <a:r>
              <a:rPr lang="en-CA" sz="1800" dirty="0" smtClean="0"/>
              <a:t>Jessica Minion, MD</a:t>
            </a:r>
          </a:p>
          <a:p>
            <a:pPr algn="l"/>
            <a:r>
              <a:rPr lang="en-CA" sz="1800" dirty="0" smtClean="0"/>
              <a:t>Karen Steingart, MD, MPH</a:t>
            </a:r>
          </a:p>
          <a:p>
            <a:pPr algn="l"/>
            <a:r>
              <a:rPr lang="en-CA" sz="1800" dirty="0" smtClean="0"/>
              <a:t>Andrew Ramsay, MSc</a:t>
            </a:r>
          </a:p>
          <a:p>
            <a:pPr algn="l"/>
            <a:r>
              <a:rPr lang="en-CA" sz="1800" dirty="0" smtClean="0"/>
              <a:t>Christian Lienhardt, MD, PhD</a:t>
            </a:r>
            <a:endParaRPr lang="en-CA" sz="1800" dirty="0"/>
          </a:p>
        </p:txBody>
      </p:sp>
      <p:pic>
        <p:nvPicPr>
          <p:cNvPr id="4" name="Picture 4" descr="McGill 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6072206"/>
            <a:ext cx="190841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6072206"/>
            <a:ext cx="1571636" cy="500066"/>
          </a:xfrm>
          <a:prstGeom prst="rect">
            <a:avLst/>
          </a:prstGeom>
        </p:spPr>
      </p:pic>
      <p:pic>
        <p:nvPicPr>
          <p:cNvPr id="7" name="Picture 6" descr="td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6072206"/>
            <a:ext cx="2008201" cy="500066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6072206"/>
            <a:ext cx="1571636" cy="5000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857224" y="4714884"/>
            <a:ext cx="2476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 smtClean="0"/>
              <a:t>Contact: madhukar.pai@mcgill.ca</a:t>
            </a:r>
            <a:endParaRPr lang="en-CA" sz="1100" dirty="0"/>
          </a:p>
        </p:txBody>
      </p:sp>
      <p:pic>
        <p:nvPicPr>
          <p:cNvPr id="11" name="Picture 10" descr="cnt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6072206"/>
            <a:ext cx="1571636" cy="50006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500306"/>
            <a:ext cx="30677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428604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CA" sz="2800" dirty="0" smtClean="0">
                <a:cs typeface="ＭＳ Ｐゴシック" charset="-128"/>
              </a:rPr>
              <a:t>Countries accounting for the majority of diagnostic studies</a:t>
            </a:r>
            <a:endParaRPr lang="en-CA" sz="2800" dirty="0">
              <a:cs typeface="ＭＳ Ｐゴシック" charset="-128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09600" y="1676400"/>
          <a:ext cx="3886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762000"/>
                <a:gridCol w="838200"/>
              </a:tblGrid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Country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N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%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India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86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12.3</a:t>
                      </a:r>
                      <a:endParaRPr lang="en-CA" noProof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smtClean="0"/>
                        <a:t>China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50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7.1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smtClean="0"/>
                        <a:t>USA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47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6.7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Japan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44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6.3</a:t>
                      </a:r>
                      <a:endParaRPr lang="en-CA" noProof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Brazil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36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5.1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Russia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36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5.1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South Africa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30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4.3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Turkey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29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4.1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Republic</a:t>
                      </a:r>
                      <a:r>
                        <a:rPr lang="fr-FR" dirty="0" smtClean="0"/>
                        <a:t> of </a:t>
                      </a:r>
                      <a:r>
                        <a:rPr lang="fr-FR" dirty="0" err="1" smtClean="0"/>
                        <a:t>Korea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3.3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724400" y="1676400"/>
          <a:ext cx="3886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762000"/>
                <a:gridCol w="838200"/>
              </a:tblGrid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Country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N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%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Germany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19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2.7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Italy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19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2.7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Peru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17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2.4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UK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15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2.1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Taiwan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14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2.0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Netherlands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13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1.8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Spain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12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1.7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Iran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10</a:t>
                      </a:r>
                      <a:endParaRPr lang="en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1.4</a:t>
                      </a:r>
                      <a:endParaRPr lang="en-CA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1"/>
            <a:ext cx="861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CA" sz="2100" dirty="0" smtClean="0">
                <a:cs typeface="ＭＳ Ｐゴシック" charset="-128"/>
              </a:rPr>
              <a:t>Distribution of outcomes reported in abstracts of diagnostic studies [N=</a:t>
            </a:r>
            <a:r>
              <a:rPr lang="en-US" sz="2100" b="1" dirty="0" smtClean="0">
                <a:latin typeface="Calibri" charset="0"/>
                <a:cs typeface="ＭＳ Ｐゴシック" charset="-128"/>
              </a:rPr>
              <a:t>699]</a:t>
            </a:r>
            <a:endParaRPr lang="en-CA" sz="2100" dirty="0">
              <a:cs typeface="ＭＳ Ｐゴシック" charset="-128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285860"/>
            <a:ext cx="5929354" cy="4312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214422"/>
            <a:ext cx="6286544" cy="45720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" y="30480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CA" sz="2400" dirty="0" smtClean="0">
                <a:cs typeface="ＭＳ Ｐゴシック" charset="-128"/>
              </a:rPr>
              <a:t>Distribution of the purpose of the test within diagnostics studies [N=</a:t>
            </a:r>
            <a:r>
              <a:rPr lang="en-US" sz="2400" b="1" dirty="0" smtClean="0">
                <a:latin typeface="Calibri" charset="0"/>
                <a:cs typeface="ＭＳ Ｐゴシック" charset="-128"/>
              </a:rPr>
              <a:t>699]</a:t>
            </a:r>
            <a:endParaRPr lang="en-CA" sz="2400" dirty="0"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85786" y="2071678"/>
            <a:ext cx="7772400" cy="1199704"/>
          </a:xfrm>
        </p:spPr>
        <p:txBody>
          <a:bodyPr>
            <a:normAutofit/>
          </a:bodyPr>
          <a:lstStyle/>
          <a:p>
            <a:r>
              <a:rPr lang="en-CA" sz="3200" dirty="0" smtClean="0"/>
              <a:t>Results: quality and reporting of diagnostic accuracy studies</a:t>
            </a:r>
            <a:endParaRPr lang="en-C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14</a:t>
            </a:fld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6786610" cy="609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3438" y="6572272"/>
            <a:ext cx="2327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Fontela et al. </a:t>
            </a:r>
            <a:r>
              <a:rPr lang="en-CA" sz="1200" dirty="0" err="1" smtClean="0"/>
              <a:t>PLoS</a:t>
            </a:r>
            <a:r>
              <a:rPr lang="en-CA" sz="1200" dirty="0" smtClean="0"/>
              <a:t> One 2009</a:t>
            </a:r>
            <a:endParaRPr lang="en-CA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15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5852" y="714356"/>
          <a:ext cx="6715172" cy="5547360"/>
        </p:xfrm>
        <a:graphic>
          <a:graphicData uri="http://schemas.openxmlformats.org/drawingml/2006/table">
            <a:tbl>
              <a:tblPr firstRow="1">
                <a:tableStyleId>{E269D01E-BC32-4049-B463-5C60D7B0CCD2}</a:tableStyleId>
              </a:tblPr>
              <a:tblGrid>
                <a:gridCol w="4467601"/>
                <a:gridCol w="2247571"/>
              </a:tblGrid>
              <a:tr h="4066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 dirty="0"/>
                        <a:t>Quality item</a:t>
                      </a:r>
                      <a:endParaRPr lang="en-CA" sz="1200" dirty="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dirty="0"/>
                        <a:t>45 studies </a:t>
                      </a:r>
                      <a:endParaRPr lang="en-CA" sz="12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dirty="0"/>
                        <a:t>n (%)</a:t>
                      </a:r>
                      <a:endParaRPr lang="en-CA" sz="1200" dirty="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Adequate spectrum composition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26 (58)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Clear description of selection criteria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21 (47)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Adequate reference standard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44 (98)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disease progression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42 (93)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partial verification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44 (98)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differential verification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42 (93)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incorporation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45 (100)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index test review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6 (13)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reference test review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7 (16)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Absence of clinical review bias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14 (31)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Report of uninterpretable results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/>
                        <a:t>9 (20)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  <a:tr h="203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400"/>
                        <a:t>Description of withdrawals</a:t>
                      </a:r>
                      <a:endParaRPr lang="en-CA" sz="120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400" dirty="0"/>
                        <a:t>3 (7)</a:t>
                      </a:r>
                      <a:endParaRPr lang="en-CA" sz="1200" dirty="0">
                        <a:solidFill>
                          <a:srgbClr val="FFFFFF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0242" marR="50242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71472" y="142852"/>
            <a:ext cx="8077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CA" sz="2100" dirty="0" smtClean="0">
                <a:cs typeface="ＭＳ Ｐゴシック" charset="-128"/>
              </a:rPr>
              <a:t>Quality of TB accuracy studies using QUADAS [N=45]</a:t>
            </a:r>
            <a:endParaRPr lang="en-CA" sz="2100" dirty="0"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85720" y="428604"/>
            <a:ext cx="3714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/>
              <a:t>17 </a:t>
            </a:r>
            <a:r>
              <a:rPr lang="en-US" sz="2400" dirty="0"/>
              <a:t>meta-analysis with over 500 diagnostic studies</a:t>
            </a:r>
          </a:p>
        </p:txBody>
      </p:sp>
      <p:pic>
        <p:nvPicPr>
          <p:cNvPr id="3" name="Picture 27" descr="T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3058" y="571480"/>
            <a:ext cx="4553117" cy="5072098"/>
          </a:xfrm>
          <a:prstGeom prst="rect">
            <a:avLst/>
          </a:prstGeom>
          <a:noFill/>
        </p:spPr>
      </p:pic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4786314" y="6357958"/>
            <a:ext cx="32147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>
                <a:cs typeface="Times New Roman" pitchFamily="18" charset="0"/>
              </a:rPr>
              <a:t>Pai </a:t>
            </a:r>
            <a:r>
              <a:rPr lang="en-US" sz="1000" dirty="0" smtClean="0">
                <a:cs typeface="Times New Roman" pitchFamily="18" charset="0"/>
              </a:rPr>
              <a:t>M, O’Brien R. </a:t>
            </a:r>
            <a:r>
              <a:rPr lang="en-US" sz="1000" dirty="0">
                <a:cs typeface="Times New Roman" pitchFamily="18" charset="0"/>
              </a:rPr>
              <a:t>Exp Rev Mol </a:t>
            </a:r>
            <a:r>
              <a:rPr lang="en-US" sz="1000" dirty="0" err="1">
                <a:cs typeface="Times New Roman" pitchFamily="18" charset="0"/>
              </a:rPr>
              <a:t>Diagn</a:t>
            </a:r>
            <a:r>
              <a:rPr lang="en-US" sz="1000" dirty="0">
                <a:cs typeface="Times New Roman" pitchFamily="18" charset="0"/>
              </a:rPr>
              <a:t> 2006.</a:t>
            </a:r>
            <a:r>
              <a:rPr lang="en-US" sz="1000" dirty="0">
                <a:cs typeface="Arial" charset="0"/>
              </a:rPr>
              <a:t> 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14282" y="2000240"/>
            <a:ext cx="38576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52% (range 16 – 100%) of the trials used a prospective data collection design.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30% (range 0 – 95%) of the trials used a consecutive or random sampling method to recruit subjects.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75% (range 43 – 100%) of the trials used a cross-sectional design, and the case-control approach was used in about 25% of the studies.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Any form of blinding was used in only 35% (range 0 – 78%) of the trials.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In most studies (87%; range 10 – 100%), the index test results were verified by a reference standard test.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 of findings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428736"/>
            <a:ext cx="8015286" cy="4454525"/>
          </a:xfrm>
        </p:spPr>
        <p:txBody>
          <a:bodyPr>
            <a:normAutofit fontScale="92500" lnSpcReduction="20000"/>
          </a:bodyPr>
          <a:lstStyle/>
          <a:p>
            <a:r>
              <a:rPr lang="en-CA" sz="2400" dirty="0" smtClean="0"/>
              <a:t>About 15% of all TB papers were mainly focused on TB diagnosis.</a:t>
            </a:r>
          </a:p>
          <a:p>
            <a:r>
              <a:rPr lang="en-CA" sz="2400" dirty="0" smtClean="0"/>
              <a:t>Of these, about 85% were evaluation studies of tests and markers.</a:t>
            </a:r>
          </a:p>
          <a:p>
            <a:r>
              <a:rPr lang="en-CA" sz="2400" dirty="0" smtClean="0"/>
              <a:t>Of these evaluation studies, about 85% are early phase studies of test accuracy</a:t>
            </a:r>
          </a:p>
          <a:p>
            <a:r>
              <a:rPr lang="en-CA" sz="2400" dirty="0" smtClean="0"/>
              <a:t>There are very little data on patient outcomes, cost-effectiveness and impact in real world settings.</a:t>
            </a:r>
          </a:p>
          <a:p>
            <a:r>
              <a:rPr lang="en-CA" sz="2400" dirty="0" smtClean="0"/>
              <a:t>Most test accuracy studies are of moderate to low quality and are poorly reported. </a:t>
            </a:r>
          </a:p>
          <a:p>
            <a:r>
              <a:rPr lang="en-CA" sz="2400" dirty="0" smtClean="0"/>
              <a:t>Essential methodological and design elements are often either not reported or poorly reported.</a:t>
            </a:r>
          </a:p>
          <a:p>
            <a:r>
              <a:rPr lang="en-CA" sz="2400" dirty="0" smtClean="0"/>
              <a:t>These results have important implications for evidence-based policy making</a:t>
            </a: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83898" cy="1143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Acknowledgements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500174"/>
            <a:ext cx="7500990" cy="4714908"/>
          </a:xfrm>
        </p:spPr>
        <p:txBody>
          <a:bodyPr>
            <a:noAutofit/>
          </a:bodyPr>
          <a:lstStyle/>
          <a:p>
            <a:r>
              <a:rPr lang="en-CA" sz="2400" dirty="0" smtClean="0"/>
              <a:t>Rick O’Brien, FIND</a:t>
            </a:r>
          </a:p>
          <a:p>
            <a:r>
              <a:rPr lang="en-CA" sz="2400" dirty="0" smtClean="0"/>
              <a:t>Giorgio Roscigno, FIND</a:t>
            </a:r>
          </a:p>
          <a:p>
            <a:r>
              <a:rPr lang="en-CA" sz="2400" dirty="0" smtClean="0"/>
              <a:t>Karin Weyer, WHO</a:t>
            </a:r>
          </a:p>
          <a:p>
            <a:r>
              <a:rPr lang="en-CA" sz="2400" dirty="0" smtClean="0"/>
              <a:t>Martine Guillerm, TDR</a:t>
            </a:r>
          </a:p>
          <a:p>
            <a:r>
              <a:rPr lang="en-CA" sz="2400" dirty="0" smtClean="0"/>
              <a:t>Patricia Fontela &amp; Nandini Dendukuri, McGill University</a:t>
            </a:r>
          </a:p>
          <a:p>
            <a:endParaRPr lang="en-CA" sz="2400" dirty="0" smtClean="0"/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solidFill>
                  <a:srgbClr val="FF0000"/>
                </a:solidFill>
              </a:rPr>
              <a:t>Funding for these projects was provided by:</a:t>
            </a:r>
          </a:p>
          <a:p>
            <a:pPr>
              <a:buNone/>
            </a:pPr>
            <a:r>
              <a:rPr lang="en-CA" sz="2400" dirty="0" smtClean="0">
                <a:solidFill>
                  <a:srgbClr val="FF0000"/>
                </a:solidFill>
              </a:rPr>
              <a:t>STP Research Movement, TDR and NDWG</a:t>
            </a:r>
            <a:endParaRPr lang="en-CA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EA677-A634-49C2-8CBC-413C2D6161E6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Map the landscape of current TB diagnostic research</a:t>
            </a:r>
          </a:p>
          <a:p>
            <a:pPr lvl="1"/>
            <a:r>
              <a:rPr lang="en-CA" dirty="0" smtClean="0"/>
              <a:t>What % of TB research is focused on diagnosis?</a:t>
            </a:r>
          </a:p>
          <a:p>
            <a:pPr lvl="1"/>
            <a:r>
              <a:rPr lang="en-CA" dirty="0" smtClean="0"/>
              <a:t>Where is the research output from?</a:t>
            </a:r>
          </a:p>
          <a:p>
            <a:pPr lvl="1"/>
            <a:r>
              <a:rPr lang="en-CA" dirty="0" smtClean="0"/>
              <a:t>What tests are being evaluated?</a:t>
            </a:r>
          </a:p>
          <a:p>
            <a:pPr lvl="1"/>
            <a:r>
              <a:rPr lang="en-CA" dirty="0" smtClean="0"/>
              <a:t>What outcomes are commonly reported?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Assess the quality of TB diagnostic accuracy studies</a:t>
            </a:r>
          </a:p>
          <a:p>
            <a:pPr lvl="1"/>
            <a:r>
              <a:rPr lang="en-CA" dirty="0" smtClean="0"/>
              <a:t>Methodological quality of TB diagnostic accuracy studies</a:t>
            </a:r>
          </a:p>
          <a:p>
            <a:pPr lvl="1"/>
            <a:r>
              <a:rPr lang="en-CA" dirty="0" smtClean="0"/>
              <a:t>Quality of reporting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dirty="0" smtClean="0"/>
              <a:t>Goals of this project by STP RM &amp; NDWG</a:t>
            </a:r>
            <a:endParaRPr lang="en-C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2910" y="1357298"/>
            <a:ext cx="5286412" cy="4500594"/>
          </a:xfrm>
        </p:spPr>
        <p:txBody>
          <a:bodyPr>
            <a:no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Map the landscape of current TB diagnostic research</a:t>
            </a:r>
          </a:p>
          <a:p>
            <a:pPr lvl="1"/>
            <a:r>
              <a:rPr lang="en-CA" sz="1800" dirty="0" err="1" smtClean="0"/>
              <a:t>Bibliometric</a:t>
            </a:r>
            <a:r>
              <a:rPr lang="en-CA" sz="1800" dirty="0" smtClean="0"/>
              <a:t> analysis of citations:</a:t>
            </a:r>
          </a:p>
          <a:p>
            <a:pPr lvl="2"/>
            <a:r>
              <a:rPr lang="en-GB" sz="1600" dirty="0" err="1" smtClean="0">
                <a:solidFill>
                  <a:srgbClr val="0070C0"/>
                </a:solidFill>
              </a:rPr>
              <a:t>PubMed</a:t>
            </a:r>
            <a:r>
              <a:rPr lang="en-GB" sz="1600" dirty="0" smtClean="0"/>
              <a:t> and </a:t>
            </a:r>
            <a:r>
              <a:rPr lang="en-GB" sz="1600" dirty="0" smtClean="0">
                <a:solidFill>
                  <a:srgbClr val="0070C0"/>
                </a:solidFill>
              </a:rPr>
              <a:t>EMBASE</a:t>
            </a:r>
            <a:r>
              <a:rPr lang="en-GB" sz="1600" dirty="0" smtClean="0"/>
              <a:t> were searched by a librarian for all original TB citations in a two year period - 2007-2008</a:t>
            </a:r>
          </a:p>
          <a:p>
            <a:pPr lvl="1"/>
            <a:r>
              <a:rPr lang="en-CA" sz="1600" dirty="0" smtClean="0"/>
              <a:t>All citations (titles and abstracts) were read and coded by a trained researcher after pilot testing and standardization</a:t>
            </a:r>
          </a:p>
          <a:p>
            <a:pPr lvl="1"/>
            <a:r>
              <a:rPr lang="en-GB" sz="1600" dirty="0" smtClean="0">
                <a:solidFill>
                  <a:srgbClr val="0070C0"/>
                </a:solidFill>
              </a:rPr>
              <a:t>Health Research Classification System</a:t>
            </a:r>
            <a:r>
              <a:rPr lang="en-GB" sz="1600" dirty="0" smtClean="0"/>
              <a:t> (HRCS) was used to retrieve details on the type of research of each study. </a:t>
            </a:r>
          </a:p>
          <a:p>
            <a:pPr lvl="1"/>
            <a:r>
              <a:rPr lang="en-GB" sz="1600" dirty="0" smtClean="0"/>
              <a:t>Additional information was collected for the diagnosis studies on: study design and type of outcome reported, purpose of the test, technology platform, study population, reporting of HIV status, country where study was done, etc.</a:t>
            </a:r>
            <a:endParaRPr lang="en-CA" sz="1600" dirty="0" smtClean="0"/>
          </a:p>
          <a:p>
            <a:pPr lvl="2"/>
            <a:endParaRPr lang="en-GB" sz="1600" dirty="0" smtClean="0"/>
          </a:p>
          <a:p>
            <a:pPr lvl="1"/>
            <a:endParaRPr lang="en-CA" sz="1600" dirty="0" smtClean="0"/>
          </a:p>
          <a:p>
            <a:pPr lvl="1"/>
            <a:endParaRPr lang="en-CA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Methods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3</a:t>
            </a:fld>
            <a:endParaRPr lang="en-C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3380" y="1428736"/>
            <a:ext cx="257464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>
                <a:solidFill>
                  <a:srgbClr val="FF0000"/>
                </a:solidFill>
              </a:rPr>
              <a:t>Assess the quality of TB diagnostic accuracy studies</a:t>
            </a:r>
            <a:endParaRPr lang="en-CA" dirty="0" smtClean="0">
              <a:solidFill>
                <a:srgbClr val="FF0000"/>
              </a:solidFill>
            </a:endParaRPr>
          </a:p>
          <a:p>
            <a:pPr lvl="1"/>
            <a:r>
              <a:rPr lang="en-CA" sz="2000" dirty="0" smtClean="0"/>
              <a:t>We used </a:t>
            </a:r>
            <a:r>
              <a:rPr lang="en-CA" sz="2000" dirty="0" smtClean="0">
                <a:solidFill>
                  <a:srgbClr val="0070C0"/>
                </a:solidFill>
              </a:rPr>
              <a:t>QUADAS</a:t>
            </a:r>
            <a:r>
              <a:rPr lang="en-CA" sz="2000" dirty="0" smtClean="0"/>
              <a:t> and </a:t>
            </a:r>
            <a:r>
              <a:rPr lang="en-CA" sz="2000" dirty="0" smtClean="0">
                <a:solidFill>
                  <a:srgbClr val="0070C0"/>
                </a:solidFill>
              </a:rPr>
              <a:t>STARD</a:t>
            </a:r>
            <a:r>
              <a:rPr lang="en-CA" sz="2000" dirty="0" smtClean="0"/>
              <a:t> checklists to assess the methodological and reporting quality of TB diagnostic studies published in a 3 year period [2004 – 2006]</a:t>
            </a:r>
            <a:endParaRPr lang="en-CA" sz="2400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Methods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4</a:t>
            </a:fld>
            <a:endParaRPr lang="en-CA"/>
          </a:p>
        </p:txBody>
      </p:sp>
      <p:pic>
        <p:nvPicPr>
          <p:cNvPr id="5" name="Picture 6" descr="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71942"/>
            <a:ext cx="4038600" cy="1475642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000504"/>
            <a:ext cx="3571900" cy="236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85786" y="2071678"/>
            <a:ext cx="7772400" cy="1199704"/>
          </a:xfrm>
        </p:spPr>
        <p:txBody>
          <a:bodyPr>
            <a:normAutofit/>
          </a:bodyPr>
          <a:lstStyle/>
          <a:p>
            <a:r>
              <a:rPr lang="en-CA" sz="3200" dirty="0" smtClean="0"/>
              <a:t>Results: </a:t>
            </a:r>
            <a:r>
              <a:rPr lang="en-CA" sz="3200" dirty="0" err="1" smtClean="0"/>
              <a:t>bibliometric</a:t>
            </a:r>
            <a:r>
              <a:rPr lang="en-CA" sz="3200" dirty="0" smtClean="0"/>
              <a:t>/citation analysis</a:t>
            </a:r>
            <a:endParaRPr lang="en-C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3532329" y="3862448"/>
            <a:ext cx="965073" cy="240098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4.1 Preclinical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84 (12.0%)</a:t>
            </a:r>
          </a:p>
          <a:p>
            <a:pPr algn="ctr"/>
            <a:r>
              <a:rPr lang="en-US" sz="900" dirty="0">
                <a:latin typeface="Calibri" charset="0"/>
              </a:rPr>
              <a:t>4.2 Evaluation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584 (83.7%)</a:t>
            </a:r>
          </a:p>
          <a:p>
            <a:pPr algn="ctr"/>
            <a:r>
              <a:rPr lang="en-US" sz="900" dirty="0">
                <a:latin typeface="Calibri" charset="0"/>
              </a:rPr>
              <a:t>4.3 Impact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 (0.9%)</a:t>
            </a:r>
          </a:p>
          <a:p>
            <a:pPr algn="ctr"/>
            <a:r>
              <a:rPr lang="en-US" sz="900" dirty="0">
                <a:latin typeface="Calibri" charset="0"/>
              </a:rPr>
              <a:t>4.4 Population</a:t>
            </a:r>
          </a:p>
          <a:p>
            <a:pPr algn="ctr"/>
            <a:r>
              <a:rPr lang="en-US" sz="900" dirty="0">
                <a:latin typeface="Calibri" charset="0"/>
              </a:rPr>
              <a:t>Screening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12 (1.7%)</a:t>
            </a:r>
          </a:p>
          <a:p>
            <a:pPr algn="ctr"/>
            <a:r>
              <a:rPr lang="en-US" sz="900" dirty="0">
                <a:latin typeface="Calibri" charset="0"/>
              </a:rPr>
              <a:t>4.5 Resources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 (0.4%)</a:t>
            </a:r>
          </a:p>
          <a:p>
            <a:pPr algn="ctr"/>
            <a:r>
              <a:rPr lang="en-US" sz="900" dirty="0">
                <a:latin typeface="Calibri" charset="0"/>
              </a:rPr>
              <a:t>4.6 Cost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9 (1.3%)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2" name="Rectangle 95"/>
          <p:cNvSpPr>
            <a:spLocks noChangeArrowheads="1"/>
          </p:cNvSpPr>
          <p:nvPr/>
        </p:nvSpPr>
        <p:spPr bwMode="auto">
          <a:xfrm>
            <a:off x="254038" y="3862448"/>
            <a:ext cx="961040" cy="24009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1.1 Biological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545 (88.8%)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1.2 </a:t>
            </a:r>
            <a:r>
              <a:rPr lang="en-US" sz="900" dirty="0" err="1">
                <a:latin typeface="Calibri" charset="0"/>
              </a:rPr>
              <a:t>Psycological</a:t>
            </a:r>
            <a:r>
              <a:rPr lang="en-US" sz="900" dirty="0">
                <a:latin typeface="Calibri" charset="0"/>
              </a:rPr>
              <a:t>,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Socioeconomic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(0.1%)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1.3 Chemical,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Physical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9 (1.5%)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1.4 Methodology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52 (8.5%)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1.5 </a:t>
            </a:r>
            <a:r>
              <a:rPr lang="en-US" sz="900" dirty="0" err="1">
                <a:latin typeface="Calibri" charset="0"/>
              </a:rPr>
              <a:t>Ressources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7 (1.1%)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3" name="Rectangle 95"/>
          <p:cNvSpPr>
            <a:spLocks noChangeArrowheads="1"/>
          </p:cNvSpPr>
          <p:nvPr/>
        </p:nvSpPr>
        <p:spPr bwMode="auto">
          <a:xfrm>
            <a:off x="1349490" y="3862448"/>
            <a:ext cx="961041" cy="24009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2.1 Biological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482 (30.1%)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2.2  Environmental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259 (16.2%)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2.3 Psychological,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social, economic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92 (5.7%)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2.4 Distribution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708 (44.2%)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2.5 Methodology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60 (3.7%)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2.6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 (0.1%)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4" name="Rectangle 95"/>
          <p:cNvSpPr>
            <a:spLocks noChangeArrowheads="1"/>
          </p:cNvSpPr>
          <p:nvPr/>
        </p:nvSpPr>
        <p:spPr bwMode="auto">
          <a:xfrm>
            <a:off x="2435533" y="3895732"/>
            <a:ext cx="966418" cy="24009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3.1 </a:t>
            </a:r>
            <a:r>
              <a:rPr lang="en-US" sz="900" dirty="0" err="1">
                <a:latin typeface="Calibri" charset="0"/>
              </a:rPr>
              <a:t>Behaviour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(0.5%)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3.2 Environmental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14 (6.7%)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3.3 Nutrition,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Chemoprevention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dirty="0">
                <a:latin typeface="Calibri" charset="0"/>
              </a:rPr>
              <a:t>3.4 Vaccines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194 (92.8%)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3.5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5" name="Rectangle 95"/>
          <p:cNvSpPr>
            <a:spLocks noChangeArrowheads="1"/>
          </p:cNvSpPr>
          <p:nvPr/>
        </p:nvSpPr>
        <p:spPr bwMode="auto">
          <a:xfrm>
            <a:off x="4658695" y="3862448"/>
            <a:ext cx="966418" cy="288208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5.1 Pharmaceutical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316 (96.4%)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5.2 Cellular/gene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 (0.9%)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5.3 Medical device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5.4 Surgery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4 (1.2%)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5.5 Radiotherapy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(0.3%)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5.6 Psychological</a:t>
            </a:r>
          </a:p>
          <a:p>
            <a:pPr marL="303496" indent="-303496" algn="ctr"/>
            <a:r>
              <a:rPr lang="en-US" sz="900" dirty="0" err="1">
                <a:latin typeface="Calibri" charset="0"/>
              </a:rPr>
              <a:t>Behavioural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5.7 Physical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5.8 Complementary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 (0.6%)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5.9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 (0.6%)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6" name="Rectangle 95"/>
          <p:cNvSpPr>
            <a:spLocks noChangeArrowheads="1"/>
          </p:cNvSpPr>
          <p:nvPr/>
        </p:nvSpPr>
        <p:spPr bwMode="auto">
          <a:xfrm>
            <a:off x="5754147" y="3862448"/>
            <a:ext cx="966417" cy="288208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6.1 Pharmaceutical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189 (68.2%)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6.2 Cellular/gene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(0.4%)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6.3 Medical device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8 (2.9%)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6.4 Surgery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66 (23.8%)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5.5 Radiotherapy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 (1.1%)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6.6 Psychological</a:t>
            </a:r>
          </a:p>
          <a:p>
            <a:pPr marL="303496" indent="-303496" algn="ctr"/>
            <a:r>
              <a:rPr lang="en-US" sz="900" dirty="0" err="1">
                <a:latin typeface="Calibri" charset="0"/>
              </a:rPr>
              <a:t>Behavioural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(0.4%)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6.7 Physical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6.8 Complementary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5 (1.8%)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6.9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4 (1.4%)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7" name="Rectangle 95"/>
          <p:cNvSpPr>
            <a:spLocks noChangeArrowheads="1"/>
          </p:cNvSpPr>
          <p:nvPr/>
        </p:nvSpPr>
        <p:spPr bwMode="auto">
          <a:xfrm>
            <a:off x="6829438" y="3862448"/>
            <a:ext cx="966417" cy="24009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7.1 Individual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care needs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155 (44.4%)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7.2 End of life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Care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 (0.3%)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7.3 Management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191 (54.7%)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7.4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 (0.6%)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8" name="Rectangle 95"/>
          <p:cNvSpPr>
            <a:spLocks noChangeArrowheads="1"/>
          </p:cNvSpPr>
          <p:nvPr/>
        </p:nvSpPr>
        <p:spPr bwMode="auto">
          <a:xfrm>
            <a:off x="7912793" y="3862448"/>
            <a:ext cx="978514" cy="240098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dirty="0">
                <a:latin typeface="Calibri" charset="0"/>
              </a:rPr>
              <a:t>8.1 </a:t>
            </a:r>
            <a:r>
              <a:rPr lang="en-US" sz="900" dirty="0" err="1">
                <a:latin typeface="Calibri" charset="0"/>
              </a:rPr>
              <a:t>Organisation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dirty="0">
                <a:latin typeface="Calibri" charset="0"/>
              </a:rPr>
              <a:t>Delivery of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Services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104 (59.4%)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8.2 Health, welfare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Economics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19 (10.9%)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8.3 Policy, ethics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Research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Governance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43 (24.6%)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8.4 Methodology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9 (5.1%)</a:t>
            </a:r>
          </a:p>
          <a:p>
            <a:pPr marL="303496" indent="-303496" algn="ctr"/>
            <a:r>
              <a:rPr lang="en-US" sz="900" dirty="0">
                <a:latin typeface="Calibri" charset="0"/>
              </a:rPr>
              <a:t>8.5 Resources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0 (0%)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59" name="Line 57"/>
          <p:cNvSpPr>
            <a:spLocks noChangeShapeType="1"/>
          </p:cNvSpPr>
          <p:nvPr/>
        </p:nvSpPr>
        <p:spPr bwMode="auto">
          <a:xfrm>
            <a:off x="778242" y="2667253"/>
            <a:ext cx="7470579" cy="4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0" name="Line 61"/>
          <p:cNvSpPr>
            <a:spLocks noChangeShapeType="1"/>
          </p:cNvSpPr>
          <p:nvPr/>
        </p:nvSpPr>
        <p:spPr bwMode="auto">
          <a:xfrm>
            <a:off x="788995" y="2668765"/>
            <a:ext cx="0" cy="273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1" name="Line 64"/>
          <p:cNvSpPr>
            <a:spLocks noChangeShapeType="1"/>
          </p:cNvSpPr>
          <p:nvPr/>
        </p:nvSpPr>
        <p:spPr bwMode="auto">
          <a:xfrm>
            <a:off x="1830682" y="2667253"/>
            <a:ext cx="0" cy="273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2" name="Line 65"/>
          <p:cNvSpPr>
            <a:spLocks noChangeShapeType="1"/>
          </p:cNvSpPr>
          <p:nvPr/>
        </p:nvSpPr>
        <p:spPr bwMode="auto">
          <a:xfrm>
            <a:off x="2895219" y="2667253"/>
            <a:ext cx="0" cy="273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3" name="Line 66"/>
          <p:cNvSpPr>
            <a:spLocks noChangeShapeType="1"/>
          </p:cNvSpPr>
          <p:nvPr/>
        </p:nvSpPr>
        <p:spPr bwMode="auto">
          <a:xfrm>
            <a:off x="5199028" y="2667253"/>
            <a:ext cx="0" cy="273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4" name="Line 67"/>
          <p:cNvSpPr>
            <a:spLocks noChangeShapeType="1"/>
          </p:cNvSpPr>
          <p:nvPr/>
        </p:nvSpPr>
        <p:spPr bwMode="auto">
          <a:xfrm>
            <a:off x="6255501" y="2667253"/>
            <a:ext cx="0" cy="273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5" name="Line 68"/>
          <p:cNvSpPr>
            <a:spLocks noChangeShapeType="1"/>
          </p:cNvSpPr>
          <p:nvPr/>
        </p:nvSpPr>
        <p:spPr bwMode="auto">
          <a:xfrm>
            <a:off x="7289124" y="2667253"/>
            <a:ext cx="0" cy="273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6" name="Line 71"/>
          <p:cNvSpPr>
            <a:spLocks noChangeShapeType="1"/>
          </p:cNvSpPr>
          <p:nvPr/>
        </p:nvSpPr>
        <p:spPr bwMode="auto">
          <a:xfrm>
            <a:off x="3908680" y="2674817"/>
            <a:ext cx="0" cy="273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7" name="Line 74"/>
          <p:cNvSpPr>
            <a:spLocks noChangeShapeType="1"/>
          </p:cNvSpPr>
          <p:nvPr/>
        </p:nvSpPr>
        <p:spPr bwMode="auto">
          <a:xfrm>
            <a:off x="4567295" y="2319284"/>
            <a:ext cx="0" cy="3434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68" name="Rectangle 8"/>
          <p:cNvSpPr>
            <a:spLocks noChangeArrowheads="1"/>
          </p:cNvSpPr>
          <p:nvPr/>
        </p:nvSpPr>
        <p:spPr bwMode="auto">
          <a:xfrm>
            <a:off x="3571868" y="671730"/>
            <a:ext cx="1928826" cy="48564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Total unique citations on TB </a:t>
            </a:r>
          </a:p>
          <a:p>
            <a:pPr algn="ctr"/>
            <a:r>
              <a:rPr lang="en-US" sz="900" dirty="0">
                <a:latin typeface="Calibri" charset="0"/>
              </a:rPr>
              <a:t>[from </a:t>
            </a:r>
            <a:r>
              <a:rPr lang="en-US" sz="900" dirty="0" err="1">
                <a:latin typeface="Calibri" charset="0"/>
              </a:rPr>
              <a:t>PubMed</a:t>
            </a:r>
            <a:r>
              <a:rPr lang="en-US" sz="900" dirty="0">
                <a:latin typeface="Calibri" charset="0"/>
              </a:rPr>
              <a:t> &amp; </a:t>
            </a:r>
            <a:r>
              <a:rPr lang="en-US" sz="900" dirty="0" err="1">
                <a:latin typeface="Calibri" charset="0"/>
              </a:rPr>
              <a:t>Embase</a:t>
            </a:r>
            <a:r>
              <a:rPr lang="en-US" sz="900" dirty="0">
                <a:latin typeface="Calibri" charset="0"/>
              </a:rPr>
              <a:t> for 2007-2008]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6459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69" name="Rectangle 8"/>
          <p:cNvSpPr>
            <a:spLocks noChangeArrowheads="1"/>
          </p:cNvSpPr>
          <p:nvPr/>
        </p:nvSpPr>
        <p:spPr bwMode="auto">
          <a:xfrm>
            <a:off x="3908680" y="1363128"/>
            <a:ext cx="1290348" cy="36309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Abstracts available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5438 (84.2%)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70" name="Rectangle 8"/>
          <p:cNvSpPr>
            <a:spLocks noChangeArrowheads="1"/>
          </p:cNvSpPr>
          <p:nvPr/>
        </p:nvSpPr>
        <p:spPr bwMode="auto">
          <a:xfrm>
            <a:off x="3908680" y="1956187"/>
            <a:ext cx="1290348" cy="36309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Original Study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4266 (78.4%)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71" name="Rectangle 95"/>
          <p:cNvSpPr>
            <a:spLocks noChangeArrowheads="1"/>
          </p:cNvSpPr>
          <p:nvPr/>
        </p:nvSpPr>
        <p:spPr bwMode="auto">
          <a:xfrm>
            <a:off x="254038" y="2977398"/>
            <a:ext cx="961040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1.</a:t>
            </a:r>
            <a:r>
              <a:rPr lang="en-US" sz="900" dirty="0">
                <a:latin typeface="Calibri" charset="0"/>
              </a:rPr>
              <a:t> </a:t>
            </a:r>
            <a:r>
              <a:rPr lang="en-US" sz="900" b="1" dirty="0">
                <a:latin typeface="Calibri" charset="0"/>
              </a:rPr>
              <a:t>Underpinning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Research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619 (14.5%)</a:t>
            </a:r>
          </a:p>
        </p:txBody>
      </p:sp>
      <p:sp>
        <p:nvSpPr>
          <p:cNvPr id="2072" name="Rectangle 95"/>
          <p:cNvSpPr>
            <a:spLocks noChangeArrowheads="1"/>
          </p:cNvSpPr>
          <p:nvPr/>
        </p:nvSpPr>
        <p:spPr bwMode="auto">
          <a:xfrm>
            <a:off x="1349490" y="2977398"/>
            <a:ext cx="961041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2. </a:t>
            </a:r>
            <a:r>
              <a:rPr lang="en-US" sz="900" b="1" dirty="0" err="1">
                <a:latin typeface="Calibri" charset="0"/>
              </a:rPr>
              <a:t>Aetiology</a:t>
            </a:r>
            <a:endParaRPr lang="en-US" sz="900" b="1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1607 (37.7%)</a:t>
            </a:r>
          </a:p>
        </p:txBody>
      </p:sp>
      <p:sp>
        <p:nvSpPr>
          <p:cNvPr id="2073" name="Rectangle 95"/>
          <p:cNvSpPr>
            <a:spLocks noChangeArrowheads="1"/>
          </p:cNvSpPr>
          <p:nvPr/>
        </p:nvSpPr>
        <p:spPr bwMode="auto">
          <a:xfrm>
            <a:off x="2435533" y="2977398"/>
            <a:ext cx="966418" cy="8850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3. Prevention of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Disease and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Conditions, and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Promotion of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Well-Being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209 (4.9%)</a:t>
            </a:r>
            <a:endParaRPr lang="en-US" sz="900" b="1" dirty="0">
              <a:latin typeface="Calibri" charset="0"/>
            </a:endParaRPr>
          </a:p>
        </p:txBody>
      </p:sp>
      <p:sp>
        <p:nvSpPr>
          <p:cNvPr id="2074" name="Rectangle 95"/>
          <p:cNvSpPr>
            <a:spLocks noChangeArrowheads="1"/>
          </p:cNvSpPr>
          <p:nvPr/>
        </p:nvSpPr>
        <p:spPr bwMode="auto">
          <a:xfrm>
            <a:off x="3530985" y="2977398"/>
            <a:ext cx="966417" cy="82150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b="1" dirty="0">
                <a:latin typeface="Calibri" charset="0"/>
              </a:rPr>
              <a:t>4. Detection,</a:t>
            </a:r>
          </a:p>
          <a:p>
            <a:pPr algn="ctr"/>
            <a:r>
              <a:rPr lang="en-US" sz="900" b="1" dirty="0">
                <a:latin typeface="Calibri" charset="0"/>
              </a:rPr>
              <a:t>Screening and</a:t>
            </a:r>
          </a:p>
          <a:p>
            <a:pPr algn="ctr"/>
            <a:r>
              <a:rPr lang="en-US" sz="900" b="1" dirty="0">
                <a:latin typeface="Calibri" charset="0"/>
              </a:rPr>
              <a:t>Diagnosis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699 (16.4%)</a:t>
            </a:r>
          </a:p>
        </p:txBody>
      </p:sp>
      <p:sp>
        <p:nvSpPr>
          <p:cNvPr id="2075" name="Rectangle 95"/>
          <p:cNvSpPr>
            <a:spLocks noChangeArrowheads="1"/>
          </p:cNvSpPr>
          <p:nvPr/>
        </p:nvSpPr>
        <p:spPr bwMode="auto">
          <a:xfrm>
            <a:off x="4658695" y="2977398"/>
            <a:ext cx="966418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5. Development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of Treatments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and Therapeutic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Interventions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328 (7.7%)</a:t>
            </a:r>
          </a:p>
        </p:txBody>
      </p:sp>
      <p:sp>
        <p:nvSpPr>
          <p:cNvPr id="2076" name="Rectangle 95"/>
          <p:cNvSpPr>
            <a:spLocks noChangeArrowheads="1"/>
          </p:cNvSpPr>
          <p:nvPr/>
        </p:nvSpPr>
        <p:spPr bwMode="auto">
          <a:xfrm>
            <a:off x="5754147" y="2977398"/>
            <a:ext cx="966417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6. Evaluation of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Treatments and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Therapeutic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Interventions</a:t>
            </a:r>
            <a:endParaRPr lang="en-US" sz="900" dirty="0">
              <a:latin typeface="Calibri" charset="0"/>
            </a:endParaRP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279 (6.5%)</a:t>
            </a:r>
          </a:p>
        </p:txBody>
      </p:sp>
      <p:sp>
        <p:nvSpPr>
          <p:cNvPr id="2077" name="Rectangle 95"/>
          <p:cNvSpPr>
            <a:spLocks noChangeArrowheads="1"/>
          </p:cNvSpPr>
          <p:nvPr/>
        </p:nvSpPr>
        <p:spPr bwMode="auto">
          <a:xfrm>
            <a:off x="6829438" y="2977398"/>
            <a:ext cx="966417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7. Management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Of Diseases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and Conditions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349 (8.2%)</a:t>
            </a:r>
          </a:p>
        </p:txBody>
      </p:sp>
      <p:sp>
        <p:nvSpPr>
          <p:cNvPr id="2078" name="Rectangle 95"/>
          <p:cNvSpPr>
            <a:spLocks noChangeArrowheads="1"/>
          </p:cNvSpPr>
          <p:nvPr/>
        </p:nvSpPr>
        <p:spPr bwMode="auto">
          <a:xfrm>
            <a:off x="7912793" y="2977398"/>
            <a:ext cx="978514" cy="82150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marL="303496" indent="-303496" algn="ctr"/>
            <a:r>
              <a:rPr lang="en-US" sz="900" b="1" dirty="0">
                <a:latin typeface="Calibri" charset="0"/>
              </a:rPr>
              <a:t>8. Health and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Social Care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Services</a:t>
            </a:r>
          </a:p>
          <a:p>
            <a:pPr marL="303496" indent="-303496" algn="ctr"/>
            <a:r>
              <a:rPr lang="en-US" sz="900" b="1" dirty="0">
                <a:latin typeface="Calibri" charset="0"/>
              </a:rPr>
              <a:t>Research</a:t>
            </a:r>
          </a:p>
          <a:p>
            <a:pPr marL="303496" indent="-303496"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176 (4.1%)</a:t>
            </a:r>
          </a:p>
        </p:txBody>
      </p:sp>
      <p:sp>
        <p:nvSpPr>
          <p:cNvPr id="2079" name="Line 69"/>
          <p:cNvSpPr>
            <a:spLocks noChangeShapeType="1"/>
          </p:cNvSpPr>
          <p:nvPr/>
        </p:nvSpPr>
        <p:spPr bwMode="auto">
          <a:xfrm>
            <a:off x="8240756" y="2671791"/>
            <a:ext cx="0" cy="273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80" name="Line 66"/>
          <p:cNvSpPr>
            <a:spLocks noChangeShapeType="1"/>
          </p:cNvSpPr>
          <p:nvPr/>
        </p:nvSpPr>
        <p:spPr bwMode="auto">
          <a:xfrm>
            <a:off x="4567295" y="1157373"/>
            <a:ext cx="0" cy="2178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81" name="Line 66"/>
          <p:cNvSpPr>
            <a:spLocks noChangeShapeType="1"/>
          </p:cNvSpPr>
          <p:nvPr/>
        </p:nvSpPr>
        <p:spPr bwMode="auto">
          <a:xfrm>
            <a:off x="4567295" y="1726225"/>
            <a:ext cx="0" cy="229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299" tIns="40649" rIns="81299" bIns="40649"/>
          <a:lstStyle/>
          <a:p>
            <a:endParaRPr lang="en-CA"/>
          </a:p>
        </p:txBody>
      </p:sp>
      <p:sp>
        <p:nvSpPr>
          <p:cNvPr id="2082" name="Rectangle 8"/>
          <p:cNvSpPr>
            <a:spLocks noChangeArrowheads="1"/>
          </p:cNvSpPr>
          <p:nvPr/>
        </p:nvSpPr>
        <p:spPr bwMode="auto">
          <a:xfrm>
            <a:off x="5599574" y="1644528"/>
            <a:ext cx="1290348" cy="84571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Abstracts excluded:</a:t>
            </a:r>
          </a:p>
          <a:p>
            <a:pPr algn="ctr"/>
            <a:r>
              <a:rPr lang="en-US" sz="900" dirty="0">
                <a:latin typeface="Calibri" charset="0"/>
              </a:rPr>
              <a:t>Not original study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215 (4.0%)</a:t>
            </a:r>
          </a:p>
          <a:p>
            <a:pPr algn="ctr"/>
            <a:r>
              <a:rPr lang="en-CA" sz="900" dirty="0">
                <a:latin typeface="Calibri" charset="0"/>
              </a:rPr>
              <a:t>Case reports or case series</a:t>
            </a:r>
          </a:p>
          <a:p>
            <a:pPr algn="ctr"/>
            <a:r>
              <a:rPr lang="en-CA" sz="900" b="1" dirty="0">
                <a:solidFill>
                  <a:srgbClr val="FF0000"/>
                </a:solidFill>
                <a:latin typeface="Calibri" charset="0"/>
              </a:rPr>
              <a:t>957 (17.6%)</a:t>
            </a:r>
          </a:p>
        </p:txBody>
      </p:sp>
      <p:cxnSp>
        <p:nvCxnSpPr>
          <p:cNvPr id="38" name="Connecteur droit 37"/>
          <p:cNvCxnSpPr>
            <a:cxnSpLocks noChangeShapeType="1"/>
            <a:stCxn id="2081" idx="0"/>
          </p:cNvCxnSpPr>
          <p:nvPr/>
        </p:nvCxnSpPr>
        <p:spPr bwMode="auto">
          <a:xfrm rot="16200000" flipH="1">
            <a:off x="4926849" y="1366671"/>
            <a:ext cx="313171" cy="103227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84" name="Rectangle 8"/>
          <p:cNvSpPr>
            <a:spLocks noChangeArrowheads="1"/>
          </p:cNvSpPr>
          <p:nvPr/>
        </p:nvSpPr>
        <p:spPr bwMode="auto">
          <a:xfrm>
            <a:off x="5600919" y="1045419"/>
            <a:ext cx="1290348" cy="52800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299" tIns="40649" rIns="81299" bIns="40649" anchor="ctr"/>
          <a:lstStyle/>
          <a:p>
            <a:pPr algn="ctr"/>
            <a:r>
              <a:rPr lang="en-US" sz="900" dirty="0">
                <a:latin typeface="Calibri" charset="0"/>
              </a:rPr>
              <a:t>Citations excluded:</a:t>
            </a:r>
          </a:p>
          <a:p>
            <a:pPr algn="ctr"/>
            <a:r>
              <a:rPr lang="en-US" sz="900" dirty="0">
                <a:latin typeface="Calibri" charset="0"/>
              </a:rPr>
              <a:t>No abstract available</a:t>
            </a:r>
          </a:p>
          <a:p>
            <a:pPr algn="ctr"/>
            <a:r>
              <a:rPr lang="en-US" sz="900" b="1" dirty="0">
                <a:solidFill>
                  <a:srgbClr val="FF0000"/>
                </a:solidFill>
                <a:latin typeface="Calibri" charset="0"/>
              </a:rPr>
              <a:t>1021 (15.8%)</a:t>
            </a:r>
            <a:endParaRPr lang="en-CA" sz="900" b="1" dirty="0">
              <a:solidFill>
                <a:srgbClr val="FF0000"/>
              </a:solidFill>
              <a:latin typeface="Calibri" charset="0"/>
            </a:endParaRPr>
          </a:p>
        </p:txBody>
      </p:sp>
      <p:cxnSp>
        <p:nvCxnSpPr>
          <p:cNvPr id="43" name="Connecteur droit 42"/>
          <p:cNvCxnSpPr>
            <a:cxnSpLocks noChangeShapeType="1"/>
          </p:cNvCxnSpPr>
          <p:nvPr/>
        </p:nvCxnSpPr>
        <p:spPr bwMode="auto">
          <a:xfrm rot="16200000" flipH="1">
            <a:off x="5007621" y="745624"/>
            <a:ext cx="154316" cy="103227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1571605" y="2456958"/>
            <a:ext cx="2995692" cy="18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308" tIns="40654" rIns="81308" bIns="40654">
            <a:spAutoFit/>
          </a:bodyPr>
          <a:lstStyle/>
          <a:p>
            <a:r>
              <a:rPr lang="en-GB" sz="700" dirty="0"/>
              <a:t>Coded as per UK Health Research Classification System (HRCS)</a:t>
            </a:r>
            <a:endParaRPr lang="en-CA" sz="700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456999" y="275349"/>
            <a:ext cx="8230003" cy="408484"/>
          </a:xfrm>
          <a:prstGeom prst="rect">
            <a:avLst/>
          </a:prstGeom>
        </p:spPr>
        <p:txBody>
          <a:bodyPr lIns="81308" tIns="40654" rIns="81308" bIns="40654"/>
          <a:lstStyle/>
          <a:p>
            <a:pPr algn="ctr" eaLnBrk="0" hangingPunct="0">
              <a:defRPr/>
            </a:pPr>
            <a:r>
              <a:rPr lang="en-CA" sz="2400" b="1" dirty="0"/>
              <a:t>Distribution of </a:t>
            </a:r>
            <a:r>
              <a:rPr lang="en-CA" sz="2400" b="1" dirty="0" smtClean="0"/>
              <a:t>major types of TB research activities [N=</a:t>
            </a:r>
            <a:r>
              <a:rPr lang="en-US" sz="2400" b="1" dirty="0"/>
              <a:t>6459]</a:t>
            </a:r>
            <a:endParaRPr lang="en-CA" sz="2500" b="1" dirty="0">
              <a:latin typeface="+mj-lt"/>
              <a:cs typeface="ＭＳ Ｐゴシック" charset="-128"/>
            </a:endParaRPr>
          </a:p>
        </p:txBody>
      </p:sp>
      <p:pic>
        <p:nvPicPr>
          <p:cNvPr id="5" name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6684250" cy="48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142984"/>
            <a:ext cx="6595189" cy="510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428596" y="142852"/>
            <a:ext cx="8230003" cy="408484"/>
          </a:xfrm>
          <a:prstGeom prst="rect">
            <a:avLst/>
          </a:prstGeom>
        </p:spPr>
        <p:txBody>
          <a:bodyPr lIns="81308" tIns="40654" rIns="81308" bIns="40654"/>
          <a:lstStyle/>
          <a:p>
            <a:pPr algn="ctr" eaLnBrk="0" hangingPunct="0">
              <a:defRPr/>
            </a:pPr>
            <a:r>
              <a:rPr lang="en-CA" sz="2500" dirty="0">
                <a:latin typeface="+mj-lt"/>
                <a:cs typeface="ＭＳ Ｐゴシック" charset="-128"/>
              </a:rPr>
              <a:t>Distribution of </a:t>
            </a:r>
            <a:r>
              <a:rPr lang="en-CA" sz="2500" dirty="0" smtClean="0">
                <a:latin typeface="+mj-lt"/>
                <a:cs typeface="ＭＳ Ｐゴシック" charset="-128"/>
              </a:rPr>
              <a:t>study types </a:t>
            </a:r>
            <a:r>
              <a:rPr lang="en-CA" sz="2500" dirty="0">
                <a:latin typeface="+mj-lt"/>
                <a:cs typeface="ＭＳ Ｐゴシック" charset="-128"/>
              </a:rPr>
              <a:t>within diagnostic </a:t>
            </a:r>
            <a:r>
              <a:rPr lang="en-CA" sz="2500" dirty="0" smtClean="0">
                <a:latin typeface="+mj-lt"/>
                <a:cs typeface="ＭＳ Ｐゴシック" charset="-128"/>
              </a:rPr>
              <a:t>research [N=</a:t>
            </a:r>
            <a:r>
              <a:rPr lang="en-US" sz="2500" b="1" dirty="0">
                <a:latin typeface="Calibri" charset="0"/>
                <a:cs typeface="ＭＳ Ｐゴシック" charset="-128"/>
              </a:rPr>
              <a:t>699]</a:t>
            </a:r>
            <a:endParaRPr lang="en-CA" sz="2500" dirty="0">
              <a:latin typeface="+mj-lt"/>
              <a:cs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71546"/>
            <a:ext cx="6429420" cy="508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6999" y="275349"/>
            <a:ext cx="8230003" cy="408484"/>
          </a:xfrm>
          <a:prstGeom prst="rect">
            <a:avLst/>
          </a:prstGeom>
        </p:spPr>
        <p:txBody>
          <a:bodyPr lIns="81308" tIns="40654" rIns="81308" bIns="40654"/>
          <a:lstStyle/>
          <a:p>
            <a:pPr algn="ctr" eaLnBrk="0" hangingPunct="0">
              <a:defRPr/>
            </a:pPr>
            <a:r>
              <a:rPr lang="en-CA" sz="2400" b="1" dirty="0">
                <a:latin typeface="+mj-lt"/>
                <a:cs typeface="ＭＳ Ｐゴシック" charset="-128"/>
              </a:rPr>
              <a:t>Distribution of </a:t>
            </a:r>
            <a:r>
              <a:rPr lang="en-CA" sz="2400" b="1" dirty="0" smtClean="0">
                <a:latin typeface="+mj-lt"/>
                <a:cs typeface="ＭＳ Ｐゴシック" charset="-128"/>
              </a:rPr>
              <a:t>phases </a:t>
            </a:r>
            <a:r>
              <a:rPr lang="en-CA" sz="2400" b="1" dirty="0">
                <a:latin typeface="+mj-lt"/>
                <a:cs typeface="ＭＳ Ｐゴシック" charset="-128"/>
              </a:rPr>
              <a:t>within evaluation studies of diagnostics [N=</a:t>
            </a:r>
            <a:r>
              <a:rPr lang="en-US" sz="2400" b="1" dirty="0">
                <a:latin typeface="Calibri" charset="0"/>
                <a:cs typeface="ＭＳ Ｐゴシック" charset="-128"/>
              </a:rPr>
              <a:t>584]</a:t>
            </a:r>
            <a:endParaRPr lang="en-CA" sz="2400" b="1" dirty="0">
              <a:latin typeface="+mj-lt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2774-88AA-487C-9D52-99E7EF6DA791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168</TotalTime>
  <Words>1295</Words>
  <Application>Microsoft Office PowerPoint</Application>
  <PresentationFormat>On-screen Show (4:3)</PresentationFormat>
  <Paragraphs>324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Mapping the landscape and quality of TB diagnostic research</vt:lpstr>
      <vt:lpstr>Goals of this project by STP RM &amp; NDWG</vt:lpstr>
      <vt:lpstr>Methods</vt:lpstr>
      <vt:lpstr>Methods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Summary of findings</vt:lpstr>
      <vt:lpstr>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the landscape and quality of TB diagnostic research</dc:title>
  <dc:creator>Madhu.Pai</dc:creator>
  <cp:lastModifiedBy>Madhu.Pai</cp:lastModifiedBy>
  <cp:revision>50</cp:revision>
  <dcterms:created xsi:type="dcterms:W3CDTF">2009-10-21T20:18:50Z</dcterms:created>
  <dcterms:modified xsi:type="dcterms:W3CDTF">2009-11-06T06:53:10Z</dcterms:modified>
</cp:coreProperties>
</file>