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6"/>
  </p:notesMasterIdLst>
  <p:sldIdLst>
    <p:sldId id="256" r:id="rId5"/>
    <p:sldId id="30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99" r:id="rId20"/>
    <p:sldId id="270" r:id="rId21"/>
    <p:sldId id="276" r:id="rId22"/>
    <p:sldId id="271" r:id="rId23"/>
    <p:sldId id="272" r:id="rId24"/>
    <p:sldId id="273" r:id="rId25"/>
    <p:sldId id="274" r:id="rId26"/>
    <p:sldId id="300" r:id="rId27"/>
    <p:sldId id="275" r:id="rId28"/>
    <p:sldId id="301" r:id="rId29"/>
    <p:sldId id="302" r:id="rId30"/>
    <p:sldId id="303" r:id="rId31"/>
    <p:sldId id="304" r:id="rId32"/>
    <p:sldId id="305"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Gill Sans" panose="020B0502020104020203" pitchFamily="34" charset="-79"/>
      <p:regular r:id="rId61"/>
      <p:bold r:id="rId62"/>
      <p:italic r:id="rId63"/>
      <p:boldItalic r:id="rId64"/>
    </p:embeddedFont>
    <p:embeddedFont>
      <p:font typeface="Gill Sans MT" panose="020B0502020104020203" pitchFamily="34" charset="77"/>
      <p:regular r:id="rId65"/>
      <p:bold r:id="rId66"/>
      <p:italic r:id="rId67"/>
      <p:boldItalic r:id="rId68"/>
    </p:embeddedFont>
    <p:embeddedFont>
      <p:font typeface="Montserrat" pitchFamily="2" charset="77"/>
      <p:regular r:id="rId69"/>
      <p:bold r:id="rId70"/>
      <p:italic r:id="rId71"/>
      <p:boldItalic r:id="rId72"/>
    </p:embeddedFont>
    <p:embeddedFont>
      <p:font typeface="Montserrat ExtraBold" panose="020F0502020204030204" pitchFamily="34" charset="0"/>
      <p:bold r:id="rId73"/>
      <p:italic r:id="rId74"/>
      <p:boldItalic r:id="rId75"/>
    </p:embeddedFont>
  </p:embeddedFontLst>
  <p:custDataLst>
    <p:tags r:id="rId7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f+xPs2Z6ZBR8H9uEPbLFAdxs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9818D-3413-154D-8011-D1547F2E993C}" v="1" dt="2023-09-15T07:55:37.905"/>
  </p1510:revLst>
</p1510:revInfo>
</file>

<file path=ppt/tableStyles.xml><?xml version="1.0" encoding="utf-8"?>
<a:tblStyleLst xmlns:a="http://schemas.openxmlformats.org/drawingml/2006/main" def="{E5C7D1C5-4275-4E31-9BD7-9E34666E15F0}">
  <a:tblStyle styleId="{E5C7D1C5-4275-4E31-9BD7-9E34666E15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820"/>
    <p:restoredTop sz="86408"/>
  </p:normalViewPr>
  <p:slideViewPr>
    <p:cSldViewPr snapToGrid="0">
      <p:cViewPr varScale="1">
        <p:scale>
          <a:sx n="70" d="100"/>
          <a:sy n="70" d="100"/>
        </p:scale>
        <p:origin x="176" y="132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5.fntdata"/><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customschemas.google.com/relationships/presentationmetadata" Target="meta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6.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font" Target="fonts/font1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Turner, Cindy" userId="c16b9d50-a275-4a29-b3ff-cd1d589d2ec7" providerId="ADAL" clId="{7A888A73-B3B7-43D6-AF99-50F0FDA2E42F}"/>
    <pc:docChg chg="undo custSel modSld">
      <pc:chgData name="Young-Turner, Cindy" userId="c16b9d50-a275-4a29-b3ff-cd1d589d2ec7" providerId="ADAL" clId="{7A888A73-B3B7-43D6-AF99-50F0FDA2E42F}" dt="2021-06-25T14:53:29.487" v="196" actId="947"/>
      <pc:docMkLst>
        <pc:docMk/>
      </pc:docMkLst>
      <pc:sldChg chg="modSp mod">
        <pc:chgData name="Young-Turner, Cindy" userId="c16b9d50-a275-4a29-b3ff-cd1d589d2ec7" providerId="ADAL" clId="{7A888A73-B3B7-43D6-AF99-50F0FDA2E42F}" dt="2021-06-25T14:53:29.487" v="196" actId="947"/>
        <pc:sldMkLst>
          <pc:docMk/>
          <pc:sldMk cId="0" sldId="256"/>
        </pc:sldMkLst>
        <pc:spChg chg="mod">
          <ac:chgData name="Young-Turner, Cindy" userId="c16b9d50-a275-4a29-b3ff-cd1d589d2ec7" providerId="ADAL" clId="{7A888A73-B3B7-43D6-AF99-50F0FDA2E42F}" dt="2021-06-25T14:53:29.487" v="196" actId="947"/>
          <ac:spMkLst>
            <pc:docMk/>
            <pc:sldMk cId="0" sldId="256"/>
            <ac:spMk id="124" creationId="{00000000-0000-0000-0000-000000000000}"/>
          </ac:spMkLst>
        </pc:spChg>
      </pc:sldChg>
      <pc:sldChg chg="modSp mod">
        <pc:chgData name="Young-Turner, Cindy" userId="c16b9d50-a275-4a29-b3ff-cd1d589d2ec7" providerId="ADAL" clId="{7A888A73-B3B7-43D6-AF99-50F0FDA2E42F}" dt="2021-06-25T14:09:28.392" v="51" actId="552"/>
        <pc:sldMkLst>
          <pc:docMk/>
          <pc:sldMk cId="0" sldId="258"/>
        </pc:sldMkLst>
        <pc:spChg chg="mod">
          <ac:chgData name="Young-Turner, Cindy" userId="c16b9d50-a275-4a29-b3ff-cd1d589d2ec7" providerId="ADAL" clId="{7A888A73-B3B7-43D6-AF99-50F0FDA2E42F}" dt="2021-06-25T14:07:58.359" v="31" actId="552"/>
          <ac:spMkLst>
            <pc:docMk/>
            <pc:sldMk cId="0" sldId="258"/>
            <ac:spMk id="138"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39"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0"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1"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2"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3"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4"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5"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6" creationId="{00000000-0000-0000-0000-000000000000}"/>
          </ac:spMkLst>
        </pc:spChg>
        <pc:spChg chg="mod">
          <ac:chgData name="Young-Turner, Cindy" userId="c16b9d50-a275-4a29-b3ff-cd1d589d2ec7" providerId="ADAL" clId="{7A888A73-B3B7-43D6-AF99-50F0FDA2E42F}" dt="2021-06-25T14:09:19.370" v="50" actId="1035"/>
          <ac:spMkLst>
            <pc:docMk/>
            <pc:sldMk cId="0" sldId="258"/>
            <ac:spMk id="147" creationId="{00000000-0000-0000-0000-000000000000}"/>
          </ac:spMkLst>
        </pc:spChg>
        <pc:spChg chg="mod">
          <ac:chgData name="Young-Turner, Cindy" userId="c16b9d50-a275-4a29-b3ff-cd1d589d2ec7" providerId="ADAL" clId="{7A888A73-B3B7-43D6-AF99-50F0FDA2E42F}" dt="2021-06-25T14:09:28.392" v="51" actId="552"/>
          <ac:spMkLst>
            <pc:docMk/>
            <pc:sldMk cId="0" sldId="258"/>
            <ac:spMk id="148" creationId="{00000000-0000-0000-0000-000000000000}"/>
          </ac:spMkLst>
        </pc:spChg>
        <pc:spChg chg="mod">
          <ac:chgData name="Young-Turner, Cindy" userId="c16b9d50-a275-4a29-b3ff-cd1d589d2ec7" providerId="ADAL" clId="{7A888A73-B3B7-43D6-AF99-50F0FDA2E42F}" dt="2021-06-25T14:05:58.521" v="15" actId="1076"/>
          <ac:spMkLst>
            <pc:docMk/>
            <pc:sldMk cId="0" sldId="258"/>
            <ac:spMk id="149" creationId="{00000000-0000-0000-0000-000000000000}"/>
          </ac:spMkLst>
        </pc:spChg>
      </pc:sldChg>
      <pc:sldChg chg="modSp mod">
        <pc:chgData name="Young-Turner, Cindy" userId="c16b9d50-a275-4a29-b3ff-cd1d589d2ec7" providerId="ADAL" clId="{7A888A73-B3B7-43D6-AF99-50F0FDA2E42F}" dt="2021-06-25T14:10:07.549" v="52" actId="1076"/>
        <pc:sldMkLst>
          <pc:docMk/>
          <pc:sldMk cId="0" sldId="260"/>
        </pc:sldMkLst>
        <pc:spChg chg="mod">
          <ac:chgData name="Young-Turner, Cindy" userId="c16b9d50-a275-4a29-b3ff-cd1d589d2ec7" providerId="ADAL" clId="{7A888A73-B3B7-43D6-AF99-50F0FDA2E42F}" dt="2021-06-25T14:10:07.549" v="52" actId="1076"/>
          <ac:spMkLst>
            <pc:docMk/>
            <pc:sldMk cId="0" sldId="260"/>
            <ac:spMk id="160" creationId="{00000000-0000-0000-0000-000000000000}"/>
          </ac:spMkLst>
        </pc:spChg>
      </pc:sldChg>
      <pc:sldChg chg="modSp mod">
        <pc:chgData name="Young-Turner, Cindy" userId="c16b9d50-a275-4a29-b3ff-cd1d589d2ec7" providerId="ADAL" clId="{7A888A73-B3B7-43D6-AF99-50F0FDA2E42F}" dt="2021-06-25T14:10:27.924" v="54" actId="1076"/>
        <pc:sldMkLst>
          <pc:docMk/>
          <pc:sldMk cId="0" sldId="262"/>
        </pc:sldMkLst>
        <pc:spChg chg="mod">
          <ac:chgData name="Young-Turner, Cindy" userId="c16b9d50-a275-4a29-b3ff-cd1d589d2ec7" providerId="ADAL" clId="{7A888A73-B3B7-43D6-AF99-50F0FDA2E42F}" dt="2021-06-25T14:10:23.130" v="53" actId="14100"/>
          <ac:spMkLst>
            <pc:docMk/>
            <pc:sldMk cId="0" sldId="262"/>
            <ac:spMk id="174" creationId="{00000000-0000-0000-0000-000000000000}"/>
          </ac:spMkLst>
        </pc:spChg>
        <pc:spChg chg="mod">
          <ac:chgData name="Young-Turner, Cindy" userId="c16b9d50-a275-4a29-b3ff-cd1d589d2ec7" providerId="ADAL" clId="{7A888A73-B3B7-43D6-AF99-50F0FDA2E42F}" dt="2021-06-25T14:10:27.924" v="54" actId="1076"/>
          <ac:spMkLst>
            <pc:docMk/>
            <pc:sldMk cId="0" sldId="262"/>
            <ac:spMk id="176" creationId="{00000000-0000-0000-0000-000000000000}"/>
          </ac:spMkLst>
        </pc:spChg>
      </pc:sldChg>
      <pc:sldChg chg="modSp mod">
        <pc:chgData name="Young-Turner, Cindy" userId="c16b9d50-a275-4a29-b3ff-cd1d589d2ec7" providerId="ADAL" clId="{7A888A73-B3B7-43D6-AF99-50F0FDA2E42F}" dt="2021-06-25T14:10:56.032" v="58" actId="14100"/>
        <pc:sldMkLst>
          <pc:docMk/>
          <pc:sldMk cId="0" sldId="263"/>
        </pc:sldMkLst>
        <pc:spChg chg="mod">
          <ac:chgData name="Young-Turner, Cindy" userId="c16b9d50-a275-4a29-b3ff-cd1d589d2ec7" providerId="ADAL" clId="{7A888A73-B3B7-43D6-AF99-50F0FDA2E42F}" dt="2021-06-25T14:10:56.032" v="58" actId="14100"/>
          <ac:spMkLst>
            <pc:docMk/>
            <pc:sldMk cId="0" sldId="263"/>
            <ac:spMk id="184" creationId="{00000000-0000-0000-0000-000000000000}"/>
          </ac:spMkLst>
        </pc:spChg>
        <pc:spChg chg="mod">
          <ac:chgData name="Young-Turner, Cindy" userId="c16b9d50-a275-4a29-b3ff-cd1d589d2ec7" providerId="ADAL" clId="{7A888A73-B3B7-43D6-AF99-50F0FDA2E42F}" dt="2021-06-25T14:10:51.594" v="57" actId="14100"/>
          <ac:spMkLst>
            <pc:docMk/>
            <pc:sldMk cId="0" sldId="263"/>
            <ac:spMk id="185" creationId="{00000000-0000-0000-0000-000000000000}"/>
          </ac:spMkLst>
        </pc:spChg>
      </pc:sldChg>
      <pc:sldChg chg="addSp delSp modSp mod">
        <pc:chgData name="Young-Turner, Cindy" userId="c16b9d50-a275-4a29-b3ff-cd1d589d2ec7" providerId="ADAL" clId="{7A888A73-B3B7-43D6-AF99-50F0FDA2E42F}" dt="2021-06-25T14:51:14.659" v="182" actId="12788"/>
        <pc:sldMkLst>
          <pc:docMk/>
          <pc:sldMk cId="0" sldId="269"/>
        </pc:sldMkLst>
        <pc:spChg chg="mod">
          <ac:chgData name="Young-Turner, Cindy" userId="c16b9d50-a275-4a29-b3ff-cd1d589d2ec7" providerId="ADAL" clId="{7A888A73-B3B7-43D6-AF99-50F0FDA2E42F}" dt="2021-06-25T14:49:35.009" v="171" actId="1076"/>
          <ac:spMkLst>
            <pc:docMk/>
            <pc:sldMk cId="0" sldId="269"/>
            <ac:spMk id="222" creationId="{00000000-0000-0000-0000-000000000000}"/>
          </ac:spMkLst>
        </pc:spChg>
        <pc:spChg chg="mod">
          <ac:chgData name="Young-Turner, Cindy" userId="c16b9d50-a275-4a29-b3ff-cd1d589d2ec7" providerId="ADAL" clId="{7A888A73-B3B7-43D6-AF99-50F0FDA2E42F}" dt="2021-06-25T14:51:14.659" v="182" actId="12788"/>
          <ac:spMkLst>
            <pc:docMk/>
            <pc:sldMk cId="0" sldId="269"/>
            <ac:spMk id="231" creationId="{00000000-0000-0000-0000-000000000000}"/>
          </ac:spMkLst>
        </pc:spChg>
        <pc:picChg chg="add mod">
          <ac:chgData name="Young-Turner, Cindy" userId="c16b9d50-a275-4a29-b3ff-cd1d589d2ec7" providerId="ADAL" clId="{7A888A73-B3B7-43D6-AF99-50F0FDA2E42F}" dt="2021-06-25T14:51:14.659" v="182" actId="12788"/>
          <ac:picMkLst>
            <pc:docMk/>
            <pc:sldMk cId="0" sldId="269"/>
            <ac:picMk id="19" creationId="{B9EE6A6C-AD0D-4981-8F0F-A0E2FE6FF16B}"/>
          </ac:picMkLst>
        </pc:picChg>
        <pc:picChg chg="del">
          <ac:chgData name="Young-Turner, Cindy" userId="c16b9d50-a275-4a29-b3ff-cd1d589d2ec7" providerId="ADAL" clId="{7A888A73-B3B7-43D6-AF99-50F0FDA2E42F}" dt="2021-06-25T14:50:44.659" v="172" actId="478"/>
          <ac:picMkLst>
            <pc:docMk/>
            <pc:sldMk cId="0" sldId="269"/>
            <ac:picMk id="235" creationId="{00000000-0000-0000-0000-000000000000}"/>
          </ac:picMkLst>
        </pc:picChg>
      </pc:sldChg>
      <pc:sldChg chg="modSp mod">
        <pc:chgData name="Young-Turner, Cindy" userId="c16b9d50-a275-4a29-b3ff-cd1d589d2ec7" providerId="ADAL" clId="{7A888A73-B3B7-43D6-AF99-50F0FDA2E42F}" dt="2021-06-25T14:12:34.791" v="65" actId="122"/>
        <pc:sldMkLst>
          <pc:docMk/>
          <pc:sldMk cId="0" sldId="270"/>
        </pc:sldMkLst>
        <pc:spChg chg="mod">
          <ac:chgData name="Young-Turner, Cindy" userId="c16b9d50-a275-4a29-b3ff-cd1d589d2ec7" providerId="ADAL" clId="{7A888A73-B3B7-43D6-AF99-50F0FDA2E42F}" dt="2021-06-25T14:11:32.026" v="60" actId="255"/>
          <ac:spMkLst>
            <pc:docMk/>
            <pc:sldMk cId="0" sldId="270"/>
            <ac:spMk id="240" creationId="{00000000-0000-0000-0000-000000000000}"/>
          </ac:spMkLst>
        </pc:spChg>
        <pc:spChg chg="mod">
          <ac:chgData name="Young-Turner, Cindy" userId="c16b9d50-a275-4a29-b3ff-cd1d589d2ec7" providerId="ADAL" clId="{7A888A73-B3B7-43D6-AF99-50F0FDA2E42F}" dt="2021-06-25T14:12:34.791" v="65" actId="122"/>
          <ac:spMkLst>
            <pc:docMk/>
            <pc:sldMk cId="0" sldId="270"/>
            <ac:spMk id="243" creationId="{00000000-0000-0000-0000-000000000000}"/>
          </ac:spMkLst>
        </pc:spChg>
        <pc:picChg chg="mod">
          <ac:chgData name="Young-Turner, Cindy" userId="c16b9d50-a275-4a29-b3ff-cd1d589d2ec7" providerId="ADAL" clId="{7A888A73-B3B7-43D6-AF99-50F0FDA2E42F}" dt="2021-06-25T14:12:19.701" v="64" actId="1076"/>
          <ac:picMkLst>
            <pc:docMk/>
            <pc:sldMk cId="0" sldId="270"/>
            <ac:picMk id="245" creationId="{00000000-0000-0000-0000-000000000000}"/>
          </ac:picMkLst>
        </pc:picChg>
      </pc:sldChg>
      <pc:sldChg chg="modSp mod">
        <pc:chgData name="Young-Turner, Cindy" userId="c16b9d50-a275-4a29-b3ff-cd1d589d2ec7" providerId="ADAL" clId="{7A888A73-B3B7-43D6-AF99-50F0FDA2E42F}" dt="2021-06-25T14:13:28.808" v="70" actId="20577"/>
        <pc:sldMkLst>
          <pc:docMk/>
          <pc:sldMk cId="0" sldId="271"/>
        </pc:sldMkLst>
        <pc:spChg chg="mod">
          <ac:chgData name="Young-Turner, Cindy" userId="c16b9d50-a275-4a29-b3ff-cd1d589d2ec7" providerId="ADAL" clId="{7A888A73-B3B7-43D6-AF99-50F0FDA2E42F}" dt="2021-06-25T14:13:28.808" v="70" actId="20577"/>
          <ac:spMkLst>
            <pc:docMk/>
            <pc:sldMk cId="0" sldId="271"/>
            <ac:spMk id="250" creationId="{00000000-0000-0000-0000-000000000000}"/>
          </ac:spMkLst>
        </pc:spChg>
        <pc:picChg chg="mod">
          <ac:chgData name="Young-Turner, Cindy" userId="c16b9d50-a275-4a29-b3ff-cd1d589d2ec7" providerId="ADAL" clId="{7A888A73-B3B7-43D6-AF99-50F0FDA2E42F}" dt="2021-06-25T14:12:48.984" v="66" actId="1076"/>
          <ac:picMkLst>
            <pc:docMk/>
            <pc:sldMk cId="0" sldId="271"/>
            <ac:picMk id="255" creationId="{00000000-0000-0000-0000-000000000000}"/>
          </ac:picMkLst>
        </pc:picChg>
      </pc:sldChg>
      <pc:sldChg chg="modSp mod">
        <pc:chgData name="Young-Turner, Cindy" userId="c16b9d50-a275-4a29-b3ff-cd1d589d2ec7" providerId="ADAL" clId="{7A888A73-B3B7-43D6-AF99-50F0FDA2E42F}" dt="2021-06-25T14:13:58.351" v="76" actId="20577"/>
        <pc:sldMkLst>
          <pc:docMk/>
          <pc:sldMk cId="0" sldId="272"/>
        </pc:sldMkLst>
        <pc:spChg chg="mod">
          <ac:chgData name="Young-Turner, Cindy" userId="c16b9d50-a275-4a29-b3ff-cd1d589d2ec7" providerId="ADAL" clId="{7A888A73-B3B7-43D6-AF99-50F0FDA2E42F}" dt="2021-06-25T14:13:42.018" v="72" actId="255"/>
          <ac:spMkLst>
            <pc:docMk/>
            <pc:sldMk cId="0" sldId="272"/>
            <ac:spMk id="260" creationId="{00000000-0000-0000-0000-000000000000}"/>
          </ac:spMkLst>
        </pc:spChg>
        <pc:spChg chg="mod">
          <ac:chgData name="Young-Turner, Cindy" userId="c16b9d50-a275-4a29-b3ff-cd1d589d2ec7" providerId="ADAL" clId="{7A888A73-B3B7-43D6-AF99-50F0FDA2E42F}" dt="2021-06-25T14:13:58.351" v="76" actId="20577"/>
          <ac:spMkLst>
            <pc:docMk/>
            <pc:sldMk cId="0" sldId="272"/>
            <ac:spMk id="263" creationId="{00000000-0000-0000-0000-000000000000}"/>
          </ac:spMkLst>
        </pc:spChg>
        <pc:picChg chg="mod">
          <ac:chgData name="Young-Turner, Cindy" userId="c16b9d50-a275-4a29-b3ff-cd1d589d2ec7" providerId="ADAL" clId="{7A888A73-B3B7-43D6-AF99-50F0FDA2E42F}" dt="2021-06-25T14:13:49.619" v="75" actId="1037"/>
          <ac:picMkLst>
            <pc:docMk/>
            <pc:sldMk cId="0" sldId="272"/>
            <ac:picMk id="265" creationId="{00000000-0000-0000-0000-000000000000}"/>
          </ac:picMkLst>
        </pc:picChg>
      </pc:sldChg>
      <pc:sldChg chg="modSp mod">
        <pc:chgData name="Young-Turner, Cindy" userId="c16b9d50-a275-4a29-b3ff-cd1d589d2ec7" providerId="ADAL" clId="{7A888A73-B3B7-43D6-AF99-50F0FDA2E42F}" dt="2021-06-25T14:15:38.306" v="103" actId="948"/>
        <pc:sldMkLst>
          <pc:docMk/>
          <pc:sldMk cId="0" sldId="273"/>
        </pc:sldMkLst>
        <pc:spChg chg="mod">
          <ac:chgData name="Young-Turner, Cindy" userId="c16b9d50-a275-4a29-b3ff-cd1d589d2ec7" providerId="ADAL" clId="{7A888A73-B3B7-43D6-AF99-50F0FDA2E42F}" dt="2021-06-25T14:15:38.306" v="103" actId="948"/>
          <ac:spMkLst>
            <pc:docMk/>
            <pc:sldMk cId="0" sldId="273"/>
            <ac:spMk id="270" creationId="{00000000-0000-0000-0000-000000000000}"/>
          </ac:spMkLst>
        </pc:spChg>
        <pc:spChg chg="mod">
          <ac:chgData name="Young-Turner, Cindy" userId="c16b9d50-a275-4a29-b3ff-cd1d589d2ec7" providerId="ADAL" clId="{7A888A73-B3B7-43D6-AF99-50F0FDA2E42F}" dt="2021-06-25T14:14:50.149" v="96" actId="14100"/>
          <ac:spMkLst>
            <pc:docMk/>
            <pc:sldMk cId="0" sldId="273"/>
            <ac:spMk id="272" creationId="{00000000-0000-0000-0000-000000000000}"/>
          </ac:spMkLst>
        </pc:spChg>
        <pc:picChg chg="mod">
          <ac:chgData name="Young-Turner, Cindy" userId="c16b9d50-a275-4a29-b3ff-cd1d589d2ec7" providerId="ADAL" clId="{7A888A73-B3B7-43D6-AF99-50F0FDA2E42F}" dt="2021-06-25T14:14:12.068" v="88" actId="1038"/>
          <ac:picMkLst>
            <pc:docMk/>
            <pc:sldMk cId="0" sldId="273"/>
            <ac:picMk id="275" creationId="{00000000-0000-0000-0000-000000000000}"/>
          </ac:picMkLst>
        </pc:picChg>
      </pc:sldChg>
      <pc:sldChg chg="modSp mod">
        <pc:chgData name="Young-Turner, Cindy" userId="c16b9d50-a275-4a29-b3ff-cd1d589d2ec7" providerId="ADAL" clId="{7A888A73-B3B7-43D6-AF99-50F0FDA2E42F}" dt="2021-06-25T14:16:52.247" v="118" actId="1035"/>
        <pc:sldMkLst>
          <pc:docMk/>
          <pc:sldMk cId="0" sldId="275"/>
        </pc:sldMkLst>
        <pc:spChg chg="mod">
          <ac:chgData name="Young-Turner, Cindy" userId="c16b9d50-a275-4a29-b3ff-cd1d589d2ec7" providerId="ADAL" clId="{7A888A73-B3B7-43D6-AF99-50F0FDA2E42F}" dt="2021-06-25T14:16:52.247" v="118" actId="1035"/>
          <ac:spMkLst>
            <pc:docMk/>
            <pc:sldMk cId="0" sldId="275"/>
            <ac:spMk id="289" creationId="{00000000-0000-0000-0000-000000000000}"/>
          </ac:spMkLst>
        </pc:spChg>
        <pc:picChg chg="mod">
          <ac:chgData name="Young-Turner, Cindy" userId="c16b9d50-a275-4a29-b3ff-cd1d589d2ec7" providerId="ADAL" clId="{7A888A73-B3B7-43D6-AF99-50F0FDA2E42F}" dt="2021-06-25T14:15:58.003" v="104" actId="1076"/>
          <ac:picMkLst>
            <pc:docMk/>
            <pc:sldMk cId="0" sldId="275"/>
            <ac:picMk id="294" creationId="{00000000-0000-0000-0000-000000000000}"/>
          </ac:picMkLst>
        </pc:picChg>
      </pc:sldChg>
      <pc:sldChg chg="modSp mod">
        <pc:chgData name="Young-Turner, Cindy" userId="c16b9d50-a275-4a29-b3ff-cd1d589d2ec7" providerId="ADAL" clId="{7A888A73-B3B7-43D6-AF99-50F0FDA2E42F}" dt="2021-06-25T14:18:17.388" v="141" actId="255"/>
        <pc:sldMkLst>
          <pc:docMk/>
          <pc:sldMk cId="0" sldId="276"/>
        </pc:sldMkLst>
        <pc:spChg chg="mod">
          <ac:chgData name="Young-Turner, Cindy" userId="c16b9d50-a275-4a29-b3ff-cd1d589d2ec7" providerId="ADAL" clId="{7A888A73-B3B7-43D6-AF99-50F0FDA2E42F}" dt="2021-06-25T14:18:17.388" v="141" actId="255"/>
          <ac:spMkLst>
            <pc:docMk/>
            <pc:sldMk cId="0" sldId="276"/>
            <ac:spMk id="299" creationId="{00000000-0000-0000-0000-000000000000}"/>
          </ac:spMkLst>
        </pc:spChg>
        <pc:spChg chg="mod">
          <ac:chgData name="Young-Turner, Cindy" userId="c16b9d50-a275-4a29-b3ff-cd1d589d2ec7" providerId="ADAL" clId="{7A888A73-B3B7-43D6-AF99-50F0FDA2E42F}" dt="2021-06-25T14:17:05.598" v="121" actId="20577"/>
          <ac:spMkLst>
            <pc:docMk/>
            <pc:sldMk cId="0" sldId="276"/>
            <ac:spMk id="302" creationId="{00000000-0000-0000-0000-000000000000}"/>
          </ac:spMkLst>
        </pc:spChg>
        <pc:picChg chg="mod">
          <ac:chgData name="Young-Turner, Cindy" userId="c16b9d50-a275-4a29-b3ff-cd1d589d2ec7" providerId="ADAL" clId="{7A888A73-B3B7-43D6-AF99-50F0FDA2E42F}" dt="2021-06-25T14:18:03.312" v="140" actId="1076"/>
          <ac:picMkLst>
            <pc:docMk/>
            <pc:sldMk cId="0" sldId="276"/>
            <ac:picMk id="304" creationId="{00000000-0000-0000-0000-000000000000}"/>
          </ac:picMkLst>
        </pc:picChg>
      </pc:sldChg>
      <pc:sldChg chg="addSp delSp modSp mod">
        <pc:chgData name="Young-Turner, Cindy" userId="c16b9d50-a275-4a29-b3ff-cd1d589d2ec7" providerId="ADAL" clId="{7A888A73-B3B7-43D6-AF99-50F0FDA2E42F}" dt="2021-06-25T14:52:19.081" v="187" actId="1076"/>
        <pc:sldMkLst>
          <pc:docMk/>
          <pc:sldMk cId="0" sldId="277"/>
        </pc:sldMkLst>
        <pc:picChg chg="add mod">
          <ac:chgData name="Young-Turner, Cindy" userId="c16b9d50-a275-4a29-b3ff-cd1d589d2ec7" providerId="ADAL" clId="{7A888A73-B3B7-43D6-AF99-50F0FDA2E42F}" dt="2021-06-25T14:52:19.081" v="187" actId="1076"/>
          <ac:picMkLst>
            <pc:docMk/>
            <pc:sldMk cId="0" sldId="277"/>
            <ac:picMk id="6" creationId="{89923586-BA0C-42D4-A1AB-CA5390F4F924}"/>
          </ac:picMkLst>
        </pc:picChg>
        <pc:picChg chg="del">
          <ac:chgData name="Young-Turner, Cindy" userId="c16b9d50-a275-4a29-b3ff-cd1d589d2ec7" providerId="ADAL" clId="{7A888A73-B3B7-43D6-AF99-50F0FDA2E42F}" dt="2021-06-25T14:52:06.387" v="183" actId="478"/>
          <ac:picMkLst>
            <pc:docMk/>
            <pc:sldMk cId="0" sldId="277"/>
            <ac:picMk id="312" creationId="{00000000-0000-0000-0000-000000000000}"/>
          </ac:picMkLst>
        </pc:picChg>
      </pc:sldChg>
      <pc:sldChg chg="addSp delSp modSp mod">
        <pc:chgData name="Young-Turner, Cindy" userId="c16b9d50-a275-4a29-b3ff-cd1d589d2ec7" providerId="ADAL" clId="{7A888A73-B3B7-43D6-AF99-50F0FDA2E42F}" dt="2021-06-25T14:52:45.163" v="190" actId="1076"/>
        <pc:sldMkLst>
          <pc:docMk/>
          <pc:sldMk cId="0" sldId="278"/>
        </pc:sldMkLst>
        <pc:picChg chg="add mod">
          <ac:chgData name="Young-Turner, Cindy" userId="c16b9d50-a275-4a29-b3ff-cd1d589d2ec7" providerId="ADAL" clId="{7A888A73-B3B7-43D6-AF99-50F0FDA2E42F}" dt="2021-06-25T14:52:45.163" v="190" actId="1076"/>
          <ac:picMkLst>
            <pc:docMk/>
            <pc:sldMk cId="0" sldId="278"/>
            <ac:picMk id="8" creationId="{C9510666-4AEF-46B2-9221-F35FAE13D6DF}"/>
          </ac:picMkLst>
        </pc:picChg>
        <pc:picChg chg="del">
          <ac:chgData name="Young-Turner, Cindy" userId="c16b9d50-a275-4a29-b3ff-cd1d589d2ec7" providerId="ADAL" clId="{7A888A73-B3B7-43D6-AF99-50F0FDA2E42F}" dt="2021-06-25T14:52:33.937" v="188" actId="478"/>
          <ac:picMkLst>
            <pc:docMk/>
            <pc:sldMk cId="0" sldId="278"/>
            <ac:picMk id="322" creationId="{00000000-0000-0000-0000-000000000000}"/>
          </ac:picMkLst>
        </pc:picChg>
      </pc:sldChg>
      <pc:sldChg chg="addSp delSp modSp mod">
        <pc:chgData name="Young-Turner, Cindy" userId="c16b9d50-a275-4a29-b3ff-cd1d589d2ec7" providerId="ADAL" clId="{7A888A73-B3B7-43D6-AF99-50F0FDA2E42F}" dt="2021-06-25T14:52:59.464" v="195" actId="1076"/>
        <pc:sldMkLst>
          <pc:docMk/>
          <pc:sldMk cId="0" sldId="279"/>
        </pc:sldMkLst>
        <pc:picChg chg="add mod">
          <ac:chgData name="Young-Turner, Cindy" userId="c16b9d50-a275-4a29-b3ff-cd1d589d2ec7" providerId="ADAL" clId="{7A888A73-B3B7-43D6-AF99-50F0FDA2E42F}" dt="2021-06-25T14:52:59.464" v="195" actId="1076"/>
          <ac:picMkLst>
            <pc:docMk/>
            <pc:sldMk cId="0" sldId="279"/>
            <ac:picMk id="21" creationId="{9328DA34-3FF3-4DB9-A2C3-4A8EC16E4473}"/>
          </ac:picMkLst>
        </pc:picChg>
        <pc:picChg chg="del">
          <ac:chgData name="Young-Turner, Cindy" userId="c16b9d50-a275-4a29-b3ff-cd1d589d2ec7" providerId="ADAL" clId="{7A888A73-B3B7-43D6-AF99-50F0FDA2E42F}" dt="2021-06-25T14:52:50.421" v="191" actId="478"/>
          <ac:picMkLst>
            <pc:docMk/>
            <pc:sldMk cId="0" sldId="279"/>
            <ac:picMk id="345" creationId="{00000000-0000-0000-0000-000000000000}"/>
          </ac:picMkLst>
        </pc:picChg>
      </pc:sldChg>
      <pc:sldChg chg="modSp mod">
        <pc:chgData name="Young-Turner, Cindy" userId="c16b9d50-a275-4a29-b3ff-cd1d589d2ec7" providerId="ADAL" clId="{7A888A73-B3B7-43D6-AF99-50F0FDA2E42F}" dt="2021-06-25T14:19:00.252" v="154" actId="1076"/>
        <pc:sldMkLst>
          <pc:docMk/>
          <pc:sldMk cId="0" sldId="281"/>
        </pc:sldMkLst>
        <pc:spChg chg="mod">
          <ac:chgData name="Young-Turner, Cindy" userId="c16b9d50-a275-4a29-b3ff-cd1d589d2ec7" providerId="ADAL" clId="{7A888A73-B3B7-43D6-AF99-50F0FDA2E42F}" dt="2021-06-25T14:18:56.915" v="153" actId="1035"/>
          <ac:spMkLst>
            <pc:docMk/>
            <pc:sldMk cId="0" sldId="281"/>
            <ac:spMk id="373" creationId="{00000000-0000-0000-0000-000000000000}"/>
          </ac:spMkLst>
        </pc:spChg>
        <pc:spChg chg="mod">
          <ac:chgData name="Young-Turner, Cindy" userId="c16b9d50-a275-4a29-b3ff-cd1d589d2ec7" providerId="ADAL" clId="{7A888A73-B3B7-43D6-AF99-50F0FDA2E42F}" dt="2021-06-25T14:19:00.252" v="154" actId="1076"/>
          <ac:spMkLst>
            <pc:docMk/>
            <pc:sldMk cId="0" sldId="281"/>
            <ac:spMk id="378" creationId="{00000000-0000-0000-0000-000000000000}"/>
          </ac:spMkLst>
        </pc:spChg>
      </pc:sldChg>
      <pc:sldChg chg="modSp mod">
        <pc:chgData name="Young-Turner, Cindy" userId="c16b9d50-a275-4a29-b3ff-cd1d589d2ec7" providerId="ADAL" clId="{7A888A73-B3B7-43D6-AF99-50F0FDA2E42F}" dt="2021-06-25T14:19:09.177" v="155" actId="1076"/>
        <pc:sldMkLst>
          <pc:docMk/>
          <pc:sldMk cId="0" sldId="282"/>
        </pc:sldMkLst>
        <pc:spChg chg="mod">
          <ac:chgData name="Young-Turner, Cindy" userId="c16b9d50-a275-4a29-b3ff-cd1d589d2ec7" providerId="ADAL" clId="{7A888A73-B3B7-43D6-AF99-50F0FDA2E42F}" dt="2021-06-25T14:19:09.177" v="155" actId="1076"/>
          <ac:spMkLst>
            <pc:docMk/>
            <pc:sldMk cId="0" sldId="282"/>
            <ac:spMk id="384" creationId="{00000000-0000-0000-0000-000000000000}"/>
          </ac:spMkLst>
        </pc:spChg>
      </pc:sldChg>
      <pc:sldChg chg="modSp mod">
        <pc:chgData name="Young-Turner, Cindy" userId="c16b9d50-a275-4a29-b3ff-cd1d589d2ec7" providerId="ADAL" clId="{7A888A73-B3B7-43D6-AF99-50F0FDA2E42F}" dt="2021-06-25T14:19:32.735" v="156" actId="1076"/>
        <pc:sldMkLst>
          <pc:docMk/>
          <pc:sldMk cId="0" sldId="288"/>
        </pc:sldMkLst>
        <pc:spChg chg="mod">
          <ac:chgData name="Young-Turner, Cindy" userId="c16b9d50-a275-4a29-b3ff-cd1d589d2ec7" providerId="ADAL" clId="{7A888A73-B3B7-43D6-AF99-50F0FDA2E42F}" dt="2021-06-25T14:19:32.735" v="156" actId="1076"/>
          <ac:spMkLst>
            <pc:docMk/>
            <pc:sldMk cId="0" sldId="288"/>
            <ac:spMk id="423" creationId="{00000000-0000-0000-0000-000000000000}"/>
          </ac:spMkLst>
        </pc:spChg>
      </pc:sldChg>
      <pc:sldChg chg="modSp mod">
        <pc:chgData name="Young-Turner, Cindy" userId="c16b9d50-a275-4a29-b3ff-cd1d589d2ec7" providerId="ADAL" clId="{7A888A73-B3B7-43D6-AF99-50F0FDA2E42F}" dt="2021-06-25T14:20:45.210" v="170" actId="14100"/>
        <pc:sldMkLst>
          <pc:docMk/>
          <pc:sldMk cId="0" sldId="290"/>
        </pc:sldMkLst>
        <pc:spChg chg="mod">
          <ac:chgData name="Young-Turner, Cindy" userId="c16b9d50-a275-4a29-b3ff-cd1d589d2ec7" providerId="ADAL" clId="{7A888A73-B3B7-43D6-AF99-50F0FDA2E42F}" dt="2021-06-25T14:20:45.210" v="170" actId="14100"/>
          <ac:spMkLst>
            <pc:docMk/>
            <pc:sldMk cId="0" sldId="290"/>
            <ac:spMk id="435" creationId="{00000000-0000-0000-0000-000000000000}"/>
          </ac:spMkLst>
        </pc:spChg>
        <pc:spChg chg="mod">
          <ac:chgData name="Young-Turner, Cindy" userId="c16b9d50-a275-4a29-b3ff-cd1d589d2ec7" providerId="ADAL" clId="{7A888A73-B3B7-43D6-AF99-50F0FDA2E42F}" dt="2021-06-25T14:20:39.683" v="169" actId="1076"/>
          <ac:spMkLst>
            <pc:docMk/>
            <pc:sldMk cId="0" sldId="290"/>
            <ac:spMk id="436" creationId="{00000000-0000-0000-0000-000000000000}"/>
          </ac:spMkLst>
        </pc:spChg>
      </pc:sldChg>
    </pc:docChg>
  </pc:docChgLst>
  <pc:docChgLst>
    <pc:chgData name="Lucy Mupfumi" userId="797fe37e-5660-4c07-975e-0447b71b6f4e" providerId="ADAL" clId="{A8F9818D-3413-154D-8011-D1547F2E993C}"/>
    <pc:docChg chg="addSld modSld">
      <pc:chgData name="Lucy Mupfumi" userId="797fe37e-5660-4c07-975e-0447b71b6f4e" providerId="ADAL" clId="{A8F9818D-3413-154D-8011-D1547F2E993C}" dt="2023-09-15T07:59:21.234" v="60" actId="20577"/>
      <pc:docMkLst>
        <pc:docMk/>
      </pc:docMkLst>
      <pc:sldChg chg="modSp add mod">
        <pc:chgData name="Lucy Mupfumi" userId="797fe37e-5660-4c07-975e-0447b71b6f4e" providerId="ADAL" clId="{A8F9818D-3413-154D-8011-D1547F2E993C}" dt="2023-09-15T07:59:21.234" v="60" actId="20577"/>
        <pc:sldMkLst>
          <pc:docMk/>
          <pc:sldMk cId="0" sldId="306"/>
        </pc:sldMkLst>
        <pc:spChg chg="mod">
          <ac:chgData name="Lucy Mupfumi" userId="797fe37e-5660-4c07-975e-0447b71b6f4e" providerId="ADAL" clId="{A8F9818D-3413-154D-8011-D1547F2E993C}" dt="2023-09-15T07:59:02.855" v="45" actId="14100"/>
          <ac:spMkLst>
            <pc:docMk/>
            <pc:sldMk cId="0" sldId="306"/>
            <ac:spMk id="326" creationId="{00000000-0000-0000-0000-000000000000}"/>
          </ac:spMkLst>
        </pc:spChg>
        <pc:spChg chg="mod">
          <ac:chgData name="Lucy Mupfumi" userId="797fe37e-5660-4c07-975e-0447b71b6f4e" providerId="ADAL" clId="{A8F9818D-3413-154D-8011-D1547F2E993C}" dt="2023-09-15T07:59:21.234" v="60" actId="20577"/>
          <ac:spMkLst>
            <pc:docMk/>
            <pc:sldMk cId="0" sldId="306"/>
            <ac:spMk id="327" creationId="{00000000-0000-0000-0000-000000000000}"/>
          </ac:spMkLst>
        </pc:spChg>
        <pc:picChg chg="mod">
          <ac:chgData name="Lucy Mupfumi" userId="797fe37e-5660-4c07-975e-0447b71b6f4e" providerId="ADAL" clId="{A8F9818D-3413-154D-8011-D1547F2E993C}" dt="2023-09-15T07:56:45.990" v="28" actId="1036"/>
          <ac:picMkLst>
            <pc:docMk/>
            <pc:sldMk cId="0" sldId="306"/>
            <ac:picMk id="328" creationId="{00000000-0000-0000-0000-000000000000}"/>
          </ac:picMkLst>
        </pc:picChg>
        <pc:picChg chg="mod">
          <ac:chgData name="Lucy Mupfumi" userId="797fe37e-5660-4c07-975e-0447b71b6f4e" providerId="ADAL" clId="{A8F9818D-3413-154D-8011-D1547F2E993C}" dt="2023-09-15T07:56:45.990" v="28" actId="1036"/>
          <ac:picMkLst>
            <pc:docMk/>
            <pc:sldMk cId="0" sldId="306"/>
            <ac:picMk id="329" creationId="{00000000-0000-0000-0000-000000000000}"/>
          </ac:picMkLst>
        </pc:picChg>
        <pc:picChg chg="mod">
          <ac:chgData name="Lucy Mupfumi" userId="797fe37e-5660-4c07-975e-0447b71b6f4e" providerId="ADAL" clId="{A8F9818D-3413-154D-8011-D1547F2E993C}" dt="2023-09-15T07:56:45.990" v="28" actId="1036"/>
          <ac:picMkLst>
            <pc:docMk/>
            <pc:sldMk cId="0" sldId="306"/>
            <ac:picMk id="330" creationId="{00000000-0000-0000-0000-000000000000}"/>
          </ac:picMkLst>
        </pc:picChg>
      </pc:sldChg>
    </pc:docChg>
  </pc:docChgLst>
  <pc:docChgLst>
    <pc:chgData name="Lucy Mupfumi" userId="797fe37e-5660-4c07-975e-0447b71b6f4e" providerId="ADAL" clId="{85821AA5-4A83-5B41-BF2C-2252245D2127}"/>
    <pc:docChg chg="undo custSel addSld delSld modSld sldOrd">
      <pc:chgData name="Lucy Mupfumi" userId="797fe37e-5660-4c07-975e-0447b71b6f4e" providerId="ADAL" clId="{85821AA5-4A83-5B41-BF2C-2252245D2127}" dt="2023-07-25T13:46:18.509" v="1144"/>
      <pc:docMkLst>
        <pc:docMk/>
      </pc:docMkLst>
      <pc:sldChg chg="addSp delSp mod">
        <pc:chgData name="Lucy Mupfumi" userId="797fe37e-5660-4c07-975e-0447b71b6f4e" providerId="ADAL" clId="{85821AA5-4A83-5B41-BF2C-2252245D2127}" dt="2023-07-25T09:43:07.740" v="16" actId="22"/>
        <pc:sldMkLst>
          <pc:docMk/>
          <pc:sldMk cId="0" sldId="269"/>
        </pc:sldMkLst>
        <pc:spChg chg="add del">
          <ac:chgData name="Lucy Mupfumi" userId="797fe37e-5660-4c07-975e-0447b71b6f4e" providerId="ADAL" clId="{85821AA5-4A83-5B41-BF2C-2252245D2127}" dt="2023-07-25T09:42:26.350" v="9" actId="22"/>
          <ac:spMkLst>
            <pc:docMk/>
            <pc:sldMk cId="0" sldId="269"/>
            <ac:spMk id="3" creationId="{6AC7CE22-BE4C-82A4-5AAD-8A16432DE2A9}"/>
          </ac:spMkLst>
        </pc:spChg>
        <pc:spChg chg="add del">
          <ac:chgData name="Lucy Mupfumi" userId="797fe37e-5660-4c07-975e-0447b71b6f4e" providerId="ADAL" clId="{85821AA5-4A83-5B41-BF2C-2252245D2127}" dt="2023-07-25T09:42:49.512" v="13" actId="22"/>
          <ac:spMkLst>
            <pc:docMk/>
            <pc:sldMk cId="0" sldId="269"/>
            <ac:spMk id="5" creationId="{F703AF6C-AFAD-EF83-82EA-BFECA5E6C08C}"/>
          </ac:spMkLst>
        </pc:spChg>
        <pc:spChg chg="add del">
          <ac:chgData name="Lucy Mupfumi" userId="797fe37e-5660-4c07-975e-0447b71b6f4e" providerId="ADAL" clId="{85821AA5-4A83-5B41-BF2C-2252245D2127}" dt="2023-07-25T09:43:07.740" v="16" actId="22"/>
          <ac:spMkLst>
            <pc:docMk/>
            <pc:sldMk cId="0" sldId="269"/>
            <ac:spMk id="7" creationId="{9D3F44F6-D04C-B5CF-8509-AA861B538B45}"/>
          </ac:spMkLst>
        </pc:spChg>
      </pc:sldChg>
      <pc:sldChg chg="addSp delSp modSp mod">
        <pc:chgData name="Lucy Mupfumi" userId="797fe37e-5660-4c07-975e-0447b71b6f4e" providerId="ADAL" clId="{85821AA5-4A83-5B41-BF2C-2252245D2127}" dt="2023-07-25T13:35:40.966" v="1140" actId="14100"/>
        <pc:sldMkLst>
          <pc:docMk/>
          <pc:sldMk cId="0" sldId="274"/>
        </pc:sldMkLst>
        <pc:spChg chg="add del">
          <ac:chgData name="Lucy Mupfumi" userId="797fe37e-5660-4c07-975e-0447b71b6f4e" providerId="ADAL" clId="{85821AA5-4A83-5B41-BF2C-2252245D2127}" dt="2023-07-25T11:08:38.973" v="409" actId="22"/>
          <ac:spMkLst>
            <pc:docMk/>
            <pc:sldMk cId="0" sldId="274"/>
            <ac:spMk id="3" creationId="{6ECF570E-D59D-7A57-8AAF-7636ABBB4224}"/>
          </ac:spMkLst>
        </pc:spChg>
        <pc:spChg chg="mod">
          <ac:chgData name="Lucy Mupfumi" userId="797fe37e-5660-4c07-975e-0447b71b6f4e" providerId="ADAL" clId="{85821AA5-4A83-5B41-BF2C-2252245D2127}" dt="2023-07-25T13:35:40.966" v="1140" actId="14100"/>
          <ac:spMkLst>
            <pc:docMk/>
            <pc:sldMk cId="0" sldId="274"/>
            <ac:spMk id="282" creationId="{00000000-0000-0000-0000-000000000000}"/>
          </ac:spMkLst>
        </pc:spChg>
      </pc:sldChg>
      <pc:sldChg chg="modSp mod modNotesTx">
        <pc:chgData name="Lucy Mupfumi" userId="797fe37e-5660-4c07-975e-0447b71b6f4e" providerId="ADAL" clId="{85821AA5-4A83-5B41-BF2C-2252245D2127}" dt="2023-07-25T11:44:22.909" v="564" actId="1076"/>
        <pc:sldMkLst>
          <pc:docMk/>
          <pc:sldMk cId="0" sldId="275"/>
        </pc:sldMkLst>
        <pc:spChg chg="mod">
          <ac:chgData name="Lucy Mupfumi" userId="797fe37e-5660-4c07-975e-0447b71b6f4e" providerId="ADAL" clId="{85821AA5-4A83-5B41-BF2C-2252245D2127}" dt="2023-07-25T11:44:22.909" v="564" actId="1076"/>
          <ac:spMkLst>
            <pc:docMk/>
            <pc:sldMk cId="0" sldId="275"/>
            <ac:spMk id="291" creationId="{00000000-0000-0000-0000-000000000000}"/>
          </ac:spMkLst>
        </pc:spChg>
      </pc:sldChg>
      <pc:sldChg chg="modSp mod ord">
        <pc:chgData name="Lucy Mupfumi" userId="797fe37e-5660-4c07-975e-0447b71b6f4e" providerId="ADAL" clId="{85821AA5-4A83-5B41-BF2C-2252245D2127}" dt="2023-07-25T11:24:08.590" v="551" actId="20577"/>
        <pc:sldMkLst>
          <pc:docMk/>
          <pc:sldMk cId="0" sldId="276"/>
        </pc:sldMkLst>
        <pc:spChg chg="mod">
          <ac:chgData name="Lucy Mupfumi" userId="797fe37e-5660-4c07-975e-0447b71b6f4e" providerId="ADAL" clId="{85821AA5-4A83-5B41-BF2C-2252245D2127}" dt="2023-07-25T11:24:08.590" v="551" actId="20577"/>
          <ac:spMkLst>
            <pc:docMk/>
            <pc:sldMk cId="0" sldId="276"/>
            <ac:spMk id="299" creationId="{00000000-0000-0000-0000-000000000000}"/>
          </ac:spMkLst>
        </pc:spChg>
      </pc:sldChg>
      <pc:sldChg chg="modNotesTx">
        <pc:chgData name="Lucy Mupfumi" userId="797fe37e-5660-4c07-975e-0447b71b6f4e" providerId="ADAL" clId="{85821AA5-4A83-5B41-BF2C-2252245D2127}" dt="2023-07-25T12:34:05.590" v="923"/>
        <pc:sldMkLst>
          <pc:docMk/>
          <pc:sldMk cId="0" sldId="278"/>
        </pc:sldMkLst>
      </pc:sldChg>
      <pc:sldChg chg="modSp mod modAnim">
        <pc:chgData name="Lucy Mupfumi" userId="797fe37e-5660-4c07-975e-0447b71b6f4e" providerId="ADAL" clId="{85821AA5-4A83-5B41-BF2C-2252245D2127}" dt="2023-07-25T12:35:39.670" v="939" actId="255"/>
        <pc:sldMkLst>
          <pc:docMk/>
          <pc:sldMk cId="0" sldId="279"/>
        </pc:sldMkLst>
        <pc:spChg chg="mod">
          <ac:chgData name="Lucy Mupfumi" userId="797fe37e-5660-4c07-975e-0447b71b6f4e" providerId="ADAL" clId="{85821AA5-4A83-5B41-BF2C-2252245D2127}" dt="2023-07-25T12:35:20.118" v="935" actId="14100"/>
          <ac:spMkLst>
            <pc:docMk/>
            <pc:sldMk cId="0" sldId="279"/>
            <ac:spMk id="328" creationId="{00000000-0000-0000-0000-000000000000}"/>
          </ac:spMkLst>
        </pc:spChg>
        <pc:spChg chg="mod">
          <ac:chgData name="Lucy Mupfumi" userId="797fe37e-5660-4c07-975e-0447b71b6f4e" providerId="ADAL" clId="{85821AA5-4A83-5B41-BF2C-2252245D2127}" dt="2023-07-25T12:35:12.526" v="933" actId="14100"/>
          <ac:spMkLst>
            <pc:docMk/>
            <pc:sldMk cId="0" sldId="279"/>
            <ac:spMk id="329" creationId="{00000000-0000-0000-0000-000000000000}"/>
          </ac:spMkLst>
        </pc:spChg>
        <pc:spChg chg="mod">
          <ac:chgData name="Lucy Mupfumi" userId="797fe37e-5660-4c07-975e-0447b71b6f4e" providerId="ADAL" clId="{85821AA5-4A83-5B41-BF2C-2252245D2127}" dt="2023-07-25T12:35:39.670" v="939" actId="255"/>
          <ac:spMkLst>
            <pc:docMk/>
            <pc:sldMk cId="0" sldId="279"/>
            <ac:spMk id="330" creationId="{00000000-0000-0000-0000-000000000000}"/>
          </ac:spMkLst>
        </pc:spChg>
      </pc:sldChg>
      <pc:sldChg chg="addSp delSp modSp mod modNotesTx">
        <pc:chgData name="Lucy Mupfumi" userId="797fe37e-5660-4c07-975e-0447b71b6f4e" providerId="ADAL" clId="{85821AA5-4A83-5B41-BF2C-2252245D2127}" dt="2023-07-25T12:44:37.090" v="1132"/>
        <pc:sldMkLst>
          <pc:docMk/>
          <pc:sldMk cId="0" sldId="281"/>
        </pc:sldMkLst>
        <pc:spChg chg="add mod">
          <ac:chgData name="Lucy Mupfumi" userId="797fe37e-5660-4c07-975e-0447b71b6f4e" providerId="ADAL" clId="{85821AA5-4A83-5B41-BF2C-2252245D2127}" dt="2023-07-25T12:42:58.940" v="1042"/>
          <ac:spMkLst>
            <pc:docMk/>
            <pc:sldMk cId="0" sldId="281"/>
            <ac:spMk id="2" creationId="{234186BB-E1BF-6124-C3ED-4F7D4BF9B41D}"/>
          </ac:spMkLst>
        </pc:spChg>
        <pc:spChg chg="add mod">
          <ac:chgData name="Lucy Mupfumi" userId="797fe37e-5660-4c07-975e-0447b71b6f4e" providerId="ADAL" clId="{85821AA5-4A83-5B41-BF2C-2252245D2127}" dt="2023-07-25T12:42:51.772" v="1039" actId="1076"/>
          <ac:spMkLst>
            <pc:docMk/>
            <pc:sldMk cId="0" sldId="281"/>
            <ac:spMk id="3" creationId="{AB1F7F69-E853-6906-A0B8-52E37B8B304C}"/>
          </ac:spMkLst>
        </pc:spChg>
        <pc:spChg chg="add mod">
          <ac:chgData name="Lucy Mupfumi" userId="797fe37e-5660-4c07-975e-0447b71b6f4e" providerId="ADAL" clId="{85821AA5-4A83-5B41-BF2C-2252245D2127}" dt="2023-07-25T12:41:42.834" v="1030" actId="1076"/>
          <ac:spMkLst>
            <pc:docMk/>
            <pc:sldMk cId="0" sldId="281"/>
            <ac:spMk id="5" creationId="{561B0876-E6A5-FB99-35B9-EBEADC05201F}"/>
          </ac:spMkLst>
        </pc:spChg>
        <pc:spChg chg="add mod">
          <ac:chgData name="Lucy Mupfumi" userId="797fe37e-5660-4c07-975e-0447b71b6f4e" providerId="ADAL" clId="{85821AA5-4A83-5B41-BF2C-2252245D2127}" dt="2023-07-25T12:44:10.485" v="1131" actId="20577"/>
          <ac:spMkLst>
            <pc:docMk/>
            <pc:sldMk cId="0" sldId="281"/>
            <ac:spMk id="6" creationId="{FACCD65C-8AC4-2ADF-79BB-7B1AE2879035}"/>
          </ac:spMkLst>
        </pc:spChg>
        <pc:spChg chg="mod">
          <ac:chgData name="Lucy Mupfumi" userId="797fe37e-5660-4c07-975e-0447b71b6f4e" providerId="ADAL" clId="{85821AA5-4A83-5B41-BF2C-2252245D2127}" dt="2023-07-25T12:42:33.669" v="1036" actId="20577"/>
          <ac:spMkLst>
            <pc:docMk/>
            <pc:sldMk cId="0" sldId="281"/>
            <ac:spMk id="355" creationId="{00000000-0000-0000-0000-000000000000}"/>
          </ac:spMkLst>
        </pc:spChg>
        <pc:spChg chg="add del">
          <ac:chgData name="Lucy Mupfumi" userId="797fe37e-5660-4c07-975e-0447b71b6f4e" providerId="ADAL" clId="{85821AA5-4A83-5B41-BF2C-2252245D2127}" dt="2023-07-25T12:39:30.407" v="970" actId="478"/>
          <ac:spMkLst>
            <pc:docMk/>
            <pc:sldMk cId="0" sldId="281"/>
            <ac:spMk id="357" creationId="{00000000-0000-0000-0000-000000000000}"/>
          </ac:spMkLst>
        </pc:spChg>
        <pc:spChg chg="mod">
          <ac:chgData name="Lucy Mupfumi" userId="797fe37e-5660-4c07-975e-0447b71b6f4e" providerId="ADAL" clId="{85821AA5-4A83-5B41-BF2C-2252245D2127}" dt="2023-07-25T12:39:59.044" v="975" actId="1076"/>
          <ac:spMkLst>
            <pc:docMk/>
            <pc:sldMk cId="0" sldId="281"/>
            <ac:spMk id="360" creationId="{00000000-0000-0000-0000-000000000000}"/>
          </ac:spMkLst>
        </pc:spChg>
        <pc:spChg chg="mod">
          <ac:chgData name="Lucy Mupfumi" userId="797fe37e-5660-4c07-975e-0447b71b6f4e" providerId="ADAL" clId="{85821AA5-4A83-5B41-BF2C-2252245D2127}" dt="2023-07-25T12:36:45.649" v="942" actId="1076"/>
          <ac:spMkLst>
            <pc:docMk/>
            <pc:sldMk cId="0" sldId="281"/>
            <ac:spMk id="364" creationId="{00000000-0000-0000-0000-000000000000}"/>
          </ac:spMkLst>
        </pc:spChg>
        <pc:spChg chg="mod">
          <ac:chgData name="Lucy Mupfumi" userId="797fe37e-5660-4c07-975e-0447b71b6f4e" providerId="ADAL" clId="{85821AA5-4A83-5B41-BF2C-2252245D2127}" dt="2023-07-25T12:36:49.419" v="943" actId="1076"/>
          <ac:spMkLst>
            <pc:docMk/>
            <pc:sldMk cId="0" sldId="281"/>
            <ac:spMk id="365" creationId="{00000000-0000-0000-0000-000000000000}"/>
          </ac:spMkLst>
        </pc:spChg>
        <pc:spChg chg="del">
          <ac:chgData name="Lucy Mupfumi" userId="797fe37e-5660-4c07-975e-0447b71b6f4e" providerId="ADAL" clId="{85821AA5-4A83-5B41-BF2C-2252245D2127}" dt="2023-07-25T12:37:03.925" v="945" actId="478"/>
          <ac:spMkLst>
            <pc:docMk/>
            <pc:sldMk cId="0" sldId="281"/>
            <ac:spMk id="366" creationId="{00000000-0000-0000-0000-000000000000}"/>
          </ac:spMkLst>
        </pc:spChg>
        <pc:spChg chg="mod">
          <ac:chgData name="Lucy Mupfumi" userId="797fe37e-5660-4c07-975e-0447b71b6f4e" providerId="ADAL" clId="{85821AA5-4A83-5B41-BF2C-2252245D2127}" dt="2023-07-25T12:37:38.743" v="949" actId="1076"/>
          <ac:spMkLst>
            <pc:docMk/>
            <pc:sldMk cId="0" sldId="281"/>
            <ac:spMk id="371" creationId="{00000000-0000-0000-0000-000000000000}"/>
          </ac:spMkLst>
        </pc:spChg>
        <pc:spChg chg="mod">
          <ac:chgData name="Lucy Mupfumi" userId="797fe37e-5660-4c07-975e-0447b71b6f4e" providerId="ADAL" clId="{85821AA5-4A83-5B41-BF2C-2252245D2127}" dt="2023-07-25T12:37:00.509" v="944" actId="1076"/>
          <ac:spMkLst>
            <pc:docMk/>
            <pc:sldMk cId="0" sldId="281"/>
            <ac:spMk id="372" creationId="{00000000-0000-0000-0000-000000000000}"/>
          </ac:spMkLst>
        </pc:spChg>
        <pc:spChg chg="mod">
          <ac:chgData name="Lucy Mupfumi" userId="797fe37e-5660-4c07-975e-0447b71b6f4e" providerId="ADAL" clId="{85821AA5-4A83-5B41-BF2C-2252245D2127}" dt="2023-07-25T12:39:05.746" v="964" actId="1076"/>
          <ac:spMkLst>
            <pc:docMk/>
            <pc:sldMk cId="0" sldId="281"/>
            <ac:spMk id="374" creationId="{00000000-0000-0000-0000-000000000000}"/>
          </ac:spMkLst>
        </pc:spChg>
        <pc:spChg chg="mod">
          <ac:chgData name="Lucy Mupfumi" userId="797fe37e-5660-4c07-975e-0447b71b6f4e" providerId="ADAL" clId="{85821AA5-4A83-5B41-BF2C-2252245D2127}" dt="2023-07-25T12:37:33.776" v="948" actId="1076"/>
          <ac:spMkLst>
            <pc:docMk/>
            <pc:sldMk cId="0" sldId="281"/>
            <ac:spMk id="375" creationId="{00000000-0000-0000-0000-000000000000}"/>
          </ac:spMkLst>
        </pc:spChg>
        <pc:spChg chg="mod">
          <ac:chgData name="Lucy Mupfumi" userId="797fe37e-5660-4c07-975e-0447b71b6f4e" providerId="ADAL" clId="{85821AA5-4A83-5B41-BF2C-2252245D2127}" dt="2023-07-25T12:37:25.168" v="947" actId="1076"/>
          <ac:spMkLst>
            <pc:docMk/>
            <pc:sldMk cId="0" sldId="281"/>
            <ac:spMk id="376" creationId="{00000000-0000-0000-0000-000000000000}"/>
          </ac:spMkLst>
        </pc:spChg>
      </pc:sldChg>
      <pc:sldChg chg="modSp mod">
        <pc:chgData name="Lucy Mupfumi" userId="797fe37e-5660-4c07-975e-0447b71b6f4e" providerId="ADAL" clId="{85821AA5-4A83-5B41-BF2C-2252245D2127}" dt="2023-07-25T12:46:31.677" v="1138" actId="1076"/>
        <pc:sldMkLst>
          <pc:docMk/>
          <pc:sldMk cId="0" sldId="285"/>
        </pc:sldMkLst>
        <pc:spChg chg="mod">
          <ac:chgData name="Lucy Mupfumi" userId="797fe37e-5660-4c07-975e-0447b71b6f4e" providerId="ADAL" clId="{85821AA5-4A83-5B41-BF2C-2252245D2127}" dt="2023-07-25T12:46:28.563" v="1137" actId="1076"/>
          <ac:spMkLst>
            <pc:docMk/>
            <pc:sldMk cId="0" sldId="285"/>
            <ac:spMk id="401" creationId="{00000000-0000-0000-0000-000000000000}"/>
          </ac:spMkLst>
        </pc:spChg>
        <pc:graphicFrameChg chg="mod modGraphic">
          <ac:chgData name="Lucy Mupfumi" userId="797fe37e-5660-4c07-975e-0447b71b6f4e" providerId="ADAL" clId="{85821AA5-4A83-5B41-BF2C-2252245D2127}" dt="2023-07-25T12:46:31.677" v="1138" actId="1076"/>
          <ac:graphicFrameMkLst>
            <pc:docMk/>
            <pc:sldMk cId="0" sldId="285"/>
            <ac:graphicFrameMk id="402" creationId="{00000000-0000-0000-0000-000000000000}"/>
          </ac:graphicFrameMkLst>
        </pc:graphicFrameChg>
      </pc:sldChg>
      <pc:sldChg chg="modNotesTx">
        <pc:chgData name="Lucy Mupfumi" userId="797fe37e-5660-4c07-975e-0447b71b6f4e" providerId="ADAL" clId="{85821AA5-4A83-5B41-BF2C-2252245D2127}" dt="2023-07-25T13:46:18.509" v="1144"/>
        <pc:sldMkLst>
          <pc:docMk/>
          <pc:sldMk cId="0" sldId="298"/>
        </pc:sldMkLst>
      </pc:sldChg>
      <pc:sldChg chg="addSp delSp new del mod modNotesTx">
        <pc:chgData name="Lucy Mupfumi" userId="797fe37e-5660-4c07-975e-0447b71b6f4e" providerId="ADAL" clId="{85821AA5-4A83-5B41-BF2C-2252245D2127}" dt="2023-07-25T09:42:38.701" v="11" actId="2696"/>
        <pc:sldMkLst>
          <pc:docMk/>
          <pc:sldMk cId="2777229024" sldId="299"/>
        </pc:sldMkLst>
        <pc:spChg chg="add del">
          <ac:chgData name="Lucy Mupfumi" userId="797fe37e-5660-4c07-975e-0447b71b6f4e" providerId="ADAL" clId="{85821AA5-4A83-5B41-BF2C-2252245D2127}" dt="2023-07-25T09:41:55.905" v="5"/>
          <ac:spMkLst>
            <pc:docMk/>
            <pc:sldMk cId="2777229024" sldId="299"/>
            <ac:spMk id="2" creationId="{62F3AE20-F2C4-BF3F-10C9-D1442A5B8058}"/>
          </ac:spMkLst>
        </pc:spChg>
        <pc:spChg chg="add del">
          <ac:chgData name="Lucy Mupfumi" userId="797fe37e-5660-4c07-975e-0447b71b6f4e" providerId="ADAL" clId="{85821AA5-4A83-5B41-BF2C-2252245D2127}" dt="2023-07-25T09:42:21.142" v="7" actId="22"/>
          <ac:spMkLst>
            <pc:docMk/>
            <pc:sldMk cId="2777229024" sldId="299"/>
            <ac:spMk id="4" creationId="{5E5C4767-C105-85DD-ED8F-6985792B46EF}"/>
          </ac:spMkLst>
        </pc:spChg>
        <pc:picChg chg="add del">
          <ac:chgData name="Lucy Mupfumi" userId="797fe37e-5660-4c07-975e-0447b71b6f4e" providerId="ADAL" clId="{85821AA5-4A83-5B41-BF2C-2252245D2127}" dt="2023-07-25T09:41:55.905" v="5"/>
          <ac:picMkLst>
            <pc:docMk/>
            <pc:sldMk cId="2777229024" sldId="299"/>
            <ac:picMk id="1026" creationId="{76E83AFC-EA94-AB85-3B3F-87660C59BE1F}"/>
          </ac:picMkLst>
        </pc:picChg>
        <pc:picChg chg="add del">
          <ac:chgData name="Lucy Mupfumi" userId="797fe37e-5660-4c07-975e-0447b71b6f4e" providerId="ADAL" clId="{85821AA5-4A83-5B41-BF2C-2252245D2127}" dt="2023-07-25T09:41:55.905" v="5"/>
          <ac:picMkLst>
            <pc:docMk/>
            <pc:sldMk cId="2777229024" sldId="299"/>
            <ac:picMk id="1027" creationId="{28440C04-577B-5B25-4A62-934444BBE818}"/>
          </ac:picMkLst>
        </pc:picChg>
        <pc:picChg chg="add del">
          <ac:chgData name="Lucy Mupfumi" userId="797fe37e-5660-4c07-975e-0447b71b6f4e" providerId="ADAL" clId="{85821AA5-4A83-5B41-BF2C-2252245D2127}" dt="2023-07-25T09:41:55.905" v="5"/>
          <ac:picMkLst>
            <pc:docMk/>
            <pc:sldMk cId="2777229024" sldId="299"/>
            <ac:picMk id="1028" creationId="{766A42C2-C01E-7F9D-5097-A716FFCEBFA5}"/>
          </ac:picMkLst>
        </pc:picChg>
        <pc:picChg chg="add del">
          <ac:chgData name="Lucy Mupfumi" userId="797fe37e-5660-4c07-975e-0447b71b6f4e" providerId="ADAL" clId="{85821AA5-4A83-5B41-BF2C-2252245D2127}" dt="2023-07-25T09:41:55.905" v="5"/>
          <ac:picMkLst>
            <pc:docMk/>
            <pc:sldMk cId="2777229024" sldId="299"/>
            <ac:picMk id="1029" creationId="{C01316C6-238B-3761-966D-D30A0BA73FCB}"/>
          </ac:picMkLst>
        </pc:picChg>
      </pc:sldChg>
      <pc:sldChg chg="addSp delSp modSp new mod modNotesTx">
        <pc:chgData name="Lucy Mupfumi" userId="797fe37e-5660-4c07-975e-0447b71b6f4e" providerId="ADAL" clId="{85821AA5-4A83-5B41-BF2C-2252245D2127}" dt="2023-07-25T11:06:38.211" v="406"/>
        <pc:sldMkLst>
          <pc:docMk/>
          <pc:sldMk cId="3110319994" sldId="299"/>
        </pc:sldMkLst>
        <pc:spChg chg="add del">
          <ac:chgData name="Lucy Mupfumi" userId="797fe37e-5660-4c07-975e-0447b71b6f4e" providerId="ADAL" clId="{85821AA5-4A83-5B41-BF2C-2252245D2127}" dt="2023-07-25T09:43:11.939" v="18" actId="22"/>
          <ac:spMkLst>
            <pc:docMk/>
            <pc:sldMk cId="3110319994" sldId="299"/>
            <ac:spMk id="3" creationId="{F30735DF-1764-7F5A-A6BE-6101C372FF07}"/>
          </ac:spMkLst>
        </pc:spChg>
        <pc:spChg chg="add del">
          <ac:chgData name="Lucy Mupfumi" userId="797fe37e-5660-4c07-975e-0447b71b6f4e" providerId="ADAL" clId="{85821AA5-4A83-5B41-BF2C-2252245D2127}" dt="2023-07-25T09:43:19.110" v="20" actId="22"/>
          <ac:spMkLst>
            <pc:docMk/>
            <pc:sldMk cId="3110319994" sldId="299"/>
            <ac:spMk id="5" creationId="{1448AB69-1085-E4B1-E9FF-D51BF99A0E2A}"/>
          </ac:spMkLst>
        </pc:spChg>
        <pc:spChg chg="add mod">
          <ac:chgData name="Lucy Mupfumi" userId="797fe37e-5660-4c07-975e-0447b71b6f4e" providerId="ADAL" clId="{85821AA5-4A83-5B41-BF2C-2252245D2127}" dt="2023-07-25T10:16:26.048" v="143" actId="14100"/>
          <ac:spMkLst>
            <pc:docMk/>
            <pc:sldMk cId="3110319994" sldId="299"/>
            <ac:spMk id="7" creationId="{5BCE8839-B5F9-5A2A-26CB-18DD26BEE01B}"/>
          </ac:spMkLst>
        </pc:spChg>
        <pc:spChg chg="add mod">
          <ac:chgData name="Lucy Mupfumi" userId="797fe37e-5660-4c07-975e-0447b71b6f4e" providerId="ADAL" clId="{85821AA5-4A83-5B41-BF2C-2252245D2127}" dt="2023-07-25T10:16:18.600" v="141"/>
          <ac:spMkLst>
            <pc:docMk/>
            <pc:sldMk cId="3110319994" sldId="299"/>
            <ac:spMk id="9" creationId="{21FFA0B0-843E-C76D-2246-4C5B930D66C5}"/>
          </ac:spMkLst>
        </pc:spChg>
        <pc:spChg chg="add del mod">
          <ac:chgData name="Lucy Mupfumi" userId="797fe37e-5660-4c07-975e-0447b71b6f4e" providerId="ADAL" clId="{85821AA5-4A83-5B41-BF2C-2252245D2127}" dt="2023-07-25T10:16:29.216" v="145"/>
          <ac:spMkLst>
            <pc:docMk/>
            <pc:sldMk cId="3110319994" sldId="299"/>
            <ac:spMk id="10" creationId="{AEC28E4F-D92A-F5EF-85E4-9155E207038B}"/>
          </ac:spMkLst>
        </pc:spChg>
        <pc:spChg chg="add del">
          <ac:chgData name="Lucy Mupfumi" userId="797fe37e-5660-4c07-975e-0447b71b6f4e" providerId="ADAL" clId="{85821AA5-4A83-5B41-BF2C-2252245D2127}" dt="2023-07-25T10:16:51.432" v="148" actId="22"/>
          <ac:spMkLst>
            <pc:docMk/>
            <pc:sldMk cId="3110319994" sldId="299"/>
            <ac:spMk id="12" creationId="{63060143-7803-8D81-134B-A25781AEB676}"/>
          </ac:spMkLst>
        </pc:spChg>
        <pc:spChg chg="add del">
          <ac:chgData name="Lucy Mupfumi" userId="797fe37e-5660-4c07-975e-0447b71b6f4e" providerId="ADAL" clId="{85821AA5-4A83-5B41-BF2C-2252245D2127}" dt="2023-07-25T10:17:11.921" v="150" actId="22"/>
          <ac:spMkLst>
            <pc:docMk/>
            <pc:sldMk cId="3110319994" sldId="299"/>
            <ac:spMk id="14" creationId="{B35F7FBD-93F7-B970-37E2-1771971718D9}"/>
          </ac:spMkLst>
        </pc:spChg>
        <pc:spChg chg="add mod">
          <ac:chgData name="Lucy Mupfumi" userId="797fe37e-5660-4c07-975e-0447b71b6f4e" providerId="ADAL" clId="{85821AA5-4A83-5B41-BF2C-2252245D2127}" dt="2023-07-25T10:20:52.803" v="382" actId="1076"/>
          <ac:spMkLst>
            <pc:docMk/>
            <pc:sldMk cId="3110319994" sldId="299"/>
            <ac:spMk id="15" creationId="{A0493D98-D5FC-A314-7DFF-4846FE124EE6}"/>
          </ac:spMkLst>
        </pc:spChg>
        <pc:spChg chg="add mod">
          <ac:chgData name="Lucy Mupfumi" userId="797fe37e-5660-4c07-975e-0447b71b6f4e" providerId="ADAL" clId="{85821AA5-4A83-5B41-BF2C-2252245D2127}" dt="2023-07-25T10:19:46.927" v="295" actId="1076"/>
          <ac:spMkLst>
            <pc:docMk/>
            <pc:sldMk cId="3110319994" sldId="299"/>
            <ac:spMk id="16" creationId="{778B0B3C-70E1-0222-5CD9-F6AE87B18D6A}"/>
          </ac:spMkLst>
        </pc:spChg>
        <pc:spChg chg="add mod">
          <ac:chgData name="Lucy Mupfumi" userId="797fe37e-5660-4c07-975e-0447b71b6f4e" providerId="ADAL" clId="{85821AA5-4A83-5B41-BF2C-2252245D2127}" dt="2023-07-25T10:20:35.924" v="379" actId="20577"/>
          <ac:spMkLst>
            <pc:docMk/>
            <pc:sldMk cId="3110319994" sldId="299"/>
            <ac:spMk id="17" creationId="{D96258ED-E4C8-93D2-6FA9-B0257A88C710}"/>
          </ac:spMkLst>
        </pc:spChg>
        <pc:spChg chg="add mod">
          <ac:chgData name="Lucy Mupfumi" userId="797fe37e-5660-4c07-975e-0447b71b6f4e" providerId="ADAL" clId="{85821AA5-4A83-5B41-BF2C-2252245D2127}" dt="2023-07-25T10:21:06.156" v="405" actId="20577"/>
          <ac:spMkLst>
            <pc:docMk/>
            <pc:sldMk cId="3110319994" sldId="299"/>
            <ac:spMk id="18" creationId="{0ADB9CA0-549B-32D7-09BD-FE4D649E151A}"/>
          </ac:spMkLst>
        </pc:spChg>
        <pc:picChg chg="add mod">
          <ac:chgData name="Lucy Mupfumi" userId="797fe37e-5660-4c07-975e-0447b71b6f4e" providerId="ADAL" clId="{85821AA5-4A83-5B41-BF2C-2252245D2127}" dt="2023-07-25T09:45:42.642" v="51" actId="14100"/>
          <ac:picMkLst>
            <pc:docMk/>
            <pc:sldMk cId="3110319994" sldId="299"/>
            <ac:picMk id="2050" creationId="{270E1085-BA50-1DD8-2BDC-FC4228D3EEF2}"/>
          </ac:picMkLst>
        </pc:picChg>
        <pc:picChg chg="add mod">
          <ac:chgData name="Lucy Mupfumi" userId="797fe37e-5660-4c07-975e-0447b71b6f4e" providerId="ADAL" clId="{85821AA5-4A83-5B41-BF2C-2252245D2127}" dt="2023-07-25T09:45:51.233" v="56" actId="14100"/>
          <ac:picMkLst>
            <pc:docMk/>
            <pc:sldMk cId="3110319994" sldId="299"/>
            <ac:picMk id="2052" creationId="{3496A6F4-7269-6FF2-CCDF-A68BD1D18245}"/>
          </ac:picMkLst>
        </pc:picChg>
        <pc:picChg chg="add mod">
          <ac:chgData name="Lucy Mupfumi" userId="797fe37e-5660-4c07-975e-0447b71b6f4e" providerId="ADAL" clId="{85821AA5-4A83-5B41-BF2C-2252245D2127}" dt="2023-07-25T09:45:52.514" v="57" actId="1076"/>
          <ac:picMkLst>
            <pc:docMk/>
            <pc:sldMk cId="3110319994" sldId="299"/>
            <ac:picMk id="2054" creationId="{1E808243-541D-AA72-6479-2513C9FEEBDF}"/>
          </ac:picMkLst>
        </pc:picChg>
        <pc:picChg chg="add mod">
          <ac:chgData name="Lucy Mupfumi" userId="797fe37e-5660-4c07-975e-0447b71b6f4e" providerId="ADAL" clId="{85821AA5-4A83-5B41-BF2C-2252245D2127}" dt="2023-07-25T10:16:33.802" v="146" actId="1076"/>
          <ac:picMkLst>
            <pc:docMk/>
            <pc:sldMk cId="3110319994" sldId="299"/>
            <ac:picMk id="2056" creationId="{33FD050D-0430-099F-69B5-73191623632A}"/>
          </ac:picMkLst>
        </pc:picChg>
      </pc:sldChg>
      <pc:sldChg chg="addSp delSp modSp new mod modNotesTx">
        <pc:chgData name="Lucy Mupfumi" userId="797fe37e-5660-4c07-975e-0447b71b6f4e" providerId="ADAL" clId="{85821AA5-4A83-5B41-BF2C-2252245D2127}" dt="2023-07-25T11:45:11.434" v="597" actId="5793"/>
        <pc:sldMkLst>
          <pc:docMk/>
          <pc:sldMk cId="2572927620" sldId="300"/>
        </pc:sldMkLst>
        <pc:spChg chg="del mod">
          <ac:chgData name="Lucy Mupfumi" userId="797fe37e-5660-4c07-975e-0447b71b6f4e" providerId="ADAL" clId="{85821AA5-4A83-5B41-BF2C-2252245D2127}" dt="2023-07-25T11:11:27.783" v="420" actId="478"/>
          <ac:spMkLst>
            <pc:docMk/>
            <pc:sldMk cId="2572927620" sldId="300"/>
            <ac:spMk id="2" creationId="{8B868BA8-FBFE-1839-69D2-A0F8F6AC5DED}"/>
          </ac:spMkLst>
        </pc:spChg>
        <pc:spChg chg="del">
          <ac:chgData name="Lucy Mupfumi" userId="797fe37e-5660-4c07-975e-0447b71b6f4e" providerId="ADAL" clId="{85821AA5-4A83-5B41-BF2C-2252245D2127}" dt="2023-07-25T11:09:17.231" v="411" actId="478"/>
          <ac:spMkLst>
            <pc:docMk/>
            <pc:sldMk cId="2572927620" sldId="300"/>
            <ac:spMk id="3" creationId="{4306E699-F373-0851-A078-BB9CA5562C26}"/>
          </ac:spMkLst>
        </pc:spChg>
        <pc:spChg chg="mod">
          <ac:chgData name="Lucy Mupfumi" userId="797fe37e-5660-4c07-975e-0447b71b6f4e" providerId="ADAL" clId="{85821AA5-4A83-5B41-BF2C-2252245D2127}" dt="2023-07-25T11:12:09.249" v="427" actId="1076"/>
          <ac:spMkLst>
            <pc:docMk/>
            <pc:sldMk cId="2572927620" sldId="300"/>
            <ac:spMk id="4" creationId="{3F24F3A5-3585-717F-6798-1ECBE8F6BAD5}"/>
          </ac:spMkLst>
        </pc:spChg>
        <pc:spChg chg="del mod">
          <ac:chgData name="Lucy Mupfumi" userId="797fe37e-5660-4c07-975e-0447b71b6f4e" providerId="ADAL" clId="{85821AA5-4A83-5B41-BF2C-2252245D2127}" dt="2023-07-25T11:19:00.772" v="506" actId="478"/>
          <ac:spMkLst>
            <pc:docMk/>
            <pc:sldMk cId="2572927620" sldId="300"/>
            <ac:spMk id="5" creationId="{9CA63BA3-ACFD-0751-6880-0D0AEFF7BD56}"/>
          </ac:spMkLst>
        </pc:spChg>
        <pc:spChg chg="del">
          <ac:chgData name="Lucy Mupfumi" userId="797fe37e-5660-4c07-975e-0447b71b6f4e" providerId="ADAL" clId="{85821AA5-4A83-5B41-BF2C-2252245D2127}" dt="2023-07-25T11:18:55.087" v="504" actId="478"/>
          <ac:spMkLst>
            <pc:docMk/>
            <pc:sldMk cId="2572927620" sldId="300"/>
            <ac:spMk id="6" creationId="{66ED0105-BB1E-ACD1-5431-EAC4F17B672A}"/>
          </ac:spMkLst>
        </pc:spChg>
        <pc:spChg chg="add mod">
          <ac:chgData name="Lucy Mupfumi" userId="797fe37e-5660-4c07-975e-0447b71b6f4e" providerId="ADAL" clId="{85821AA5-4A83-5B41-BF2C-2252245D2127}" dt="2023-07-25T11:09:22.215" v="413" actId="1076"/>
          <ac:spMkLst>
            <pc:docMk/>
            <pc:sldMk cId="2572927620" sldId="300"/>
            <ac:spMk id="7" creationId="{BA71319A-323E-2171-7618-035568C06C6F}"/>
          </ac:spMkLst>
        </pc:spChg>
        <pc:spChg chg="add mod">
          <ac:chgData name="Lucy Mupfumi" userId="797fe37e-5660-4c07-975e-0447b71b6f4e" providerId="ADAL" clId="{85821AA5-4A83-5B41-BF2C-2252245D2127}" dt="2023-07-25T11:45:11.434" v="597" actId="5793"/>
          <ac:spMkLst>
            <pc:docMk/>
            <pc:sldMk cId="2572927620" sldId="300"/>
            <ac:spMk id="9" creationId="{9E55482A-D431-2670-05B2-54FC89ABE9EF}"/>
          </ac:spMkLst>
        </pc:spChg>
        <pc:spChg chg="add mod">
          <ac:chgData name="Lucy Mupfumi" userId="797fe37e-5660-4c07-975e-0447b71b6f4e" providerId="ADAL" clId="{85821AA5-4A83-5B41-BF2C-2252245D2127}" dt="2023-07-25T11:23:20.943" v="541" actId="1076"/>
          <ac:spMkLst>
            <pc:docMk/>
            <pc:sldMk cId="2572927620" sldId="300"/>
            <ac:spMk id="11" creationId="{2C6BC92E-7517-8872-864A-EE012CFE27CF}"/>
          </ac:spMkLst>
        </pc:spChg>
        <pc:spChg chg="add mod">
          <ac:chgData name="Lucy Mupfumi" userId="797fe37e-5660-4c07-975e-0447b71b6f4e" providerId="ADAL" clId="{85821AA5-4A83-5B41-BF2C-2252245D2127}" dt="2023-07-25T11:21:41.793" v="529" actId="2711"/>
          <ac:spMkLst>
            <pc:docMk/>
            <pc:sldMk cId="2572927620" sldId="300"/>
            <ac:spMk id="13" creationId="{041F7E0A-A438-4174-7482-DBF5032580D5}"/>
          </ac:spMkLst>
        </pc:spChg>
        <pc:picChg chg="add mod">
          <ac:chgData name="Lucy Mupfumi" userId="797fe37e-5660-4c07-975e-0447b71b6f4e" providerId="ADAL" clId="{85821AA5-4A83-5B41-BF2C-2252245D2127}" dt="2023-07-25T11:45:03.367" v="595" actId="1036"/>
          <ac:picMkLst>
            <pc:docMk/>
            <pc:sldMk cId="2572927620" sldId="300"/>
            <ac:picMk id="14" creationId="{2AB9556B-5E6B-7583-B1BF-0D0C5F664B1F}"/>
          </ac:picMkLst>
        </pc:picChg>
      </pc:sldChg>
      <pc:sldChg chg="new del">
        <pc:chgData name="Lucy Mupfumi" userId="797fe37e-5660-4c07-975e-0447b71b6f4e" providerId="ADAL" clId="{85821AA5-4A83-5B41-BF2C-2252245D2127}" dt="2023-07-25T11:47:30.224" v="599" actId="2696"/>
        <pc:sldMkLst>
          <pc:docMk/>
          <pc:sldMk cId="2875435831" sldId="301"/>
        </pc:sldMkLst>
      </pc:sldChg>
      <pc:sldChg chg="addSp delSp modSp add mod ord modNotesTx">
        <pc:chgData name="Lucy Mupfumi" userId="797fe37e-5660-4c07-975e-0447b71b6f4e" providerId="ADAL" clId="{85821AA5-4A83-5B41-BF2C-2252245D2127}" dt="2023-07-25T11:58:25.514" v="726" actId="20578"/>
        <pc:sldMkLst>
          <pc:docMk/>
          <pc:sldMk cId="3689364217" sldId="301"/>
        </pc:sldMkLst>
        <pc:spChg chg="mod">
          <ac:chgData name="Lucy Mupfumi" userId="797fe37e-5660-4c07-975e-0447b71b6f4e" providerId="ADAL" clId="{85821AA5-4A83-5B41-BF2C-2252245D2127}" dt="2023-07-25T11:52:14.124" v="667" actId="20577"/>
          <ac:spMkLst>
            <pc:docMk/>
            <pc:sldMk cId="3689364217" sldId="301"/>
            <ac:spMk id="289" creationId="{00000000-0000-0000-0000-000000000000}"/>
          </ac:spMkLst>
        </pc:spChg>
        <pc:spChg chg="mod">
          <ac:chgData name="Lucy Mupfumi" userId="797fe37e-5660-4c07-975e-0447b71b6f4e" providerId="ADAL" clId="{85821AA5-4A83-5B41-BF2C-2252245D2127}" dt="2023-07-25T11:47:48.940" v="633" actId="20577"/>
          <ac:spMkLst>
            <pc:docMk/>
            <pc:sldMk cId="3689364217" sldId="301"/>
            <ac:spMk id="291" creationId="{00000000-0000-0000-0000-000000000000}"/>
          </ac:spMkLst>
        </pc:spChg>
        <pc:spChg chg="mod">
          <ac:chgData name="Lucy Mupfumi" userId="797fe37e-5660-4c07-975e-0447b71b6f4e" providerId="ADAL" clId="{85821AA5-4A83-5B41-BF2C-2252245D2127}" dt="2023-07-25T11:54:27.632" v="698" actId="14100"/>
          <ac:spMkLst>
            <pc:docMk/>
            <pc:sldMk cId="3689364217" sldId="301"/>
            <ac:spMk id="292" creationId="{00000000-0000-0000-0000-000000000000}"/>
          </ac:spMkLst>
        </pc:spChg>
        <pc:picChg chg="del">
          <ac:chgData name="Lucy Mupfumi" userId="797fe37e-5660-4c07-975e-0447b71b6f4e" providerId="ADAL" clId="{85821AA5-4A83-5B41-BF2C-2252245D2127}" dt="2023-07-25T11:48:02.282" v="635" actId="478"/>
          <ac:picMkLst>
            <pc:docMk/>
            <pc:sldMk cId="3689364217" sldId="301"/>
            <ac:picMk id="294" creationId="{00000000-0000-0000-0000-000000000000}"/>
          </ac:picMkLst>
        </pc:picChg>
        <pc:picChg chg="add mod">
          <ac:chgData name="Lucy Mupfumi" userId="797fe37e-5660-4c07-975e-0447b71b6f4e" providerId="ADAL" clId="{85821AA5-4A83-5B41-BF2C-2252245D2127}" dt="2023-07-25T11:48:15.716" v="641" actId="1076"/>
          <ac:picMkLst>
            <pc:docMk/>
            <pc:sldMk cId="3689364217" sldId="301"/>
            <ac:picMk id="3074" creationId="{E065268C-EBCC-84B8-244A-64660614EA2C}"/>
          </ac:picMkLst>
        </pc:picChg>
        <pc:picChg chg="add del mod">
          <ac:chgData name="Lucy Mupfumi" userId="797fe37e-5660-4c07-975e-0447b71b6f4e" providerId="ADAL" clId="{85821AA5-4A83-5B41-BF2C-2252245D2127}" dt="2023-07-25T11:48:07.972" v="638"/>
          <ac:picMkLst>
            <pc:docMk/>
            <pc:sldMk cId="3689364217" sldId="301"/>
            <ac:picMk id="3076" creationId="{9E4EC859-A4C1-9480-5914-D666F4A48DCB}"/>
          </ac:picMkLst>
        </pc:picChg>
      </pc:sldChg>
      <pc:sldChg chg="addSp delSp modSp add mod ord">
        <pc:chgData name="Lucy Mupfumi" userId="797fe37e-5660-4c07-975e-0447b71b6f4e" providerId="ADAL" clId="{85821AA5-4A83-5B41-BF2C-2252245D2127}" dt="2023-07-25T12:06:10.329" v="816" actId="1076"/>
        <pc:sldMkLst>
          <pc:docMk/>
          <pc:sldMk cId="405198346" sldId="302"/>
        </pc:sldMkLst>
        <pc:spChg chg="mod">
          <ac:chgData name="Lucy Mupfumi" userId="797fe37e-5660-4c07-975e-0447b71b6f4e" providerId="ADAL" clId="{85821AA5-4A83-5B41-BF2C-2252245D2127}" dt="2023-07-25T12:05:40.606" v="813" actId="14100"/>
          <ac:spMkLst>
            <pc:docMk/>
            <pc:sldMk cId="405198346" sldId="302"/>
            <ac:spMk id="289" creationId="{00000000-0000-0000-0000-000000000000}"/>
          </ac:spMkLst>
        </pc:spChg>
        <pc:spChg chg="mod">
          <ac:chgData name="Lucy Mupfumi" userId="797fe37e-5660-4c07-975e-0447b71b6f4e" providerId="ADAL" clId="{85821AA5-4A83-5B41-BF2C-2252245D2127}" dt="2023-07-25T11:57:50.445" v="722" actId="1076"/>
          <ac:spMkLst>
            <pc:docMk/>
            <pc:sldMk cId="405198346" sldId="302"/>
            <ac:spMk id="291" creationId="{00000000-0000-0000-0000-000000000000}"/>
          </ac:spMkLst>
        </pc:spChg>
        <pc:spChg chg="mod">
          <ac:chgData name="Lucy Mupfumi" userId="797fe37e-5660-4c07-975e-0447b71b6f4e" providerId="ADAL" clId="{85821AA5-4A83-5B41-BF2C-2252245D2127}" dt="2023-07-25T12:06:04.472" v="815"/>
          <ac:spMkLst>
            <pc:docMk/>
            <pc:sldMk cId="405198346" sldId="302"/>
            <ac:spMk id="292" creationId="{00000000-0000-0000-0000-000000000000}"/>
          </ac:spMkLst>
        </pc:spChg>
        <pc:picChg chg="add mod">
          <ac:chgData name="Lucy Mupfumi" userId="797fe37e-5660-4c07-975e-0447b71b6f4e" providerId="ADAL" clId="{85821AA5-4A83-5B41-BF2C-2252245D2127}" dt="2023-07-25T11:55:58.266" v="706" actId="571"/>
          <ac:picMkLst>
            <pc:docMk/>
            <pc:sldMk cId="405198346" sldId="302"/>
            <ac:picMk id="2" creationId="{D5F622BD-84B2-00B7-4823-52E5D2993324}"/>
          </ac:picMkLst>
        </pc:picChg>
        <pc:picChg chg="del">
          <ac:chgData name="Lucy Mupfumi" userId="797fe37e-5660-4c07-975e-0447b71b6f4e" providerId="ADAL" clId="{85821AA5-4A83-5B41-BF2C-2252245D2127}" dt="2023-07-25T11:55:46.542" v="702" actId="478"/>
          <ac:picMkLst>
            <pc:docMk/>
            <pc:sldMk cId="405198346" sldId="302"/>
            <ac:picMk id="3074" creationId="{E065268C-EBCC-84B8-244A-64660614EA2C}"/>
          </ac:picMkLst>
        </pc:picChg>
        <pc:picChg chg="add mod">
          <ac:chgData name="Lucy Mupfumi" userId="797fe37e-5660-4c07-975e-0447b71b6f4e" providerId="ADAL" clId="{85821AA5-4A83-5B41-BF2C-2252245D2127}" dt="2023-07-25T12:06:10.329" v="816" actId="1076"/>
          <ac:picMkLst>
            <pc:docMk/>
            <pc:sldMk cId="405198346" sldId="302"/>
            <ac:picMk id="5122" creationId="{EB96F9A2-D03C-AD3E-E94C-B4B51FC6B586}"/>
          </ac:picMkLst>
        </pc:picChg>
      </pc:sldChg>
      <pc:sldChg chg="addSp delSp modSp add mod modNotesTx">
        <pc:chgData name="Lucy Mupfumi" userId="797fe37e-5660-4c07-975e-0447b71b6f4e" providerId="ADAL" clId="{85821AA5-4A83-5B41-BF2C-2252245D2127}" dt="2023-07-25T12:24:36.494" v="858" actId="1076"/>
        <pc:sldMkLst>
          <pc:docMk/>
          <pc:sldMk cId="4155156716" sldId="303"/>
        </pc:sldMkLst>
        <pc:spChg chg="mod">
          <ac:chgData name="Lucy Mupfumi" userId="797fe37e-5660-4c07-975e-0447b71b6f4e" providerId="ADAL" clId="{85821AA5-4A83-5B41-BF2C-2252245D2127}" dt="2023-07-25T12:22:57.994" v="827" actId="14100"/>
          <ac:spMkLst>
            <pc:docMk/>
            <pc:sldMk cId="4155156716" sldId="303"/>
            <ac:spMk id="289" creationId="{00000000-0000-0000-0000-000000000000}"/>
          </ac:spMkLst>
        </pc:spChg>
        <pc:spChg chg="mod">
          <ac:chgData name="Lucy Mupfumi" userId="797fe37e-5660-4c07-975e-0447b71b6f4e" providerId="ADAL" clId="{85821AA5-4A83-5B41-BF2C-2252245D2127}" dt="2023-07-25T11:59:26.888" v="744" actId="20577"/>
          <ac:spMkLst>
            <pc:docMk/>
            <pc:sldMk cId="4155156716" sldId="303"/>
            <ac:spMk id="291" creationId="{00000000-0000-0000-0000-000000000000}"/>
          </ac:spMkLst>
        </pc:spChg>
        <pc:spChg chg="mod">
          <ac:chgData name="Lucy Mupfumi" userId="797fe37e-5660-4c07-975e-0447b71b6f4e" providerId="ADAL" clId="{85821AA5-4A83-5B41-BF2C-2252245D2127}" dt="2023-07-25T12:24:36.494" v="858" actId="1076"/>
          <ac:spMkLst>
            <pc:docMk/>
            <pc:sldMk cId="4155156716" sldId="303"/>
            <ac:spMk id="292" creationId="{00000000-0000-0000-0000-000000000000}"/>
          </ac:spMkLst>
        </pc:spChg>
        <pc:picChg chg="del">
          <ac:chgData name="Lucy Mupfumi" userId="797fe37e-5660-4c07-975e-0447b71b6f4e" providerId="ADAL" clId="{85821AA5-4A83-5B41-BF2C-2252245D2127}" dt="2023-07-25T11:59:29.284" v="745" actId="478"/>
          <ac:picMkLst>
            <pc:docMk/>
            <pc:sldMk cId="4155156716" sldId="303"/>
            <ac:picMk id="294" creationId="{00000000-0000-0000-0000-000000000000}"/>
          </ac:picMkLst>
        </pc:picChg>
        <pc:picChg chg="add mod">
          <ac:chgData name="Lucy Mupfumi" userId="797fe37e-5660-4c07-975e-0447b71b6f4e" providerId="ADAL" clId="{85821AA5-4A83-5B41-BF2C-2252245D2127}" dt="2023-07-25T12:23:26.138" v="833" actId="1076"/>
          <ac:picMkLst>
            <pc:docMk/>
            <pc:sldMk cId="4155156716" sldId="303"/>
            <ac:picMk id="6146" creationId="{55307F85-20A6-F0EB-4E9F-33B08280870F}"/>
          </ac:picMkLst>
        </pc:picChg>
        <pc:picChg chg="add mod">
          <ac:chgData name="Lucy Mupfumi" userId="797fe37e-5660-4c07-975e-0447b71b6f4e" providerId="ADAL" clId="{85821AA5-4A83-5B41-BF2C-2252245D2127}" dt="2023-07-25T12:23:33.207" v="834" actId="14100"/>
          <ac:picMkLst>
            <pc:docMk/>
            <pc:sldMk cId="4155156716" sldId="303"/>
            <ac:picMk id="6148" creationId="{2131EB3A-B8C8-B1E3-C1B4-7268C687D284}"/>
          </ac:picMkLst>
        </pc:picChg>
      </pc:sldChg>
      <pc:sldChg chg="addSp delSp modSp add mod">
        <pc:chgData name="Lucy Mupfumi" userId="797fe37e-5660-4c07-975e-0447b71b6f4e" providerId="ADAL" clId="{85821AA5-4A83-5B41-BF2C-2252245D2127}" dt="2023-07-25T12:28:56.005" v="889"/>
        <pc:sldMkLst>
          <pc:docMk/>
          <pc:sldMk cId="3782983130" sldId="304"/>
        </pc:sldMkLst>
        <pc:spChg chg="mod">
          <ac:chgData name="Lucy Mupfumi" userId="797fe37e-5660-4c07-975e-0447b71b6f4e" providerId="ADAL" clId="{85821AA5-4A83-5B41-BF2C-2252245D2127}" dt="2023-07-25T12:28:42.365" v="887" actId="20577"/>
          <ac:spMkLst>
            <pc:docMk/>
            <pc:sldMk cId="3782983130" sldId="304"/>
            <ac:spMk id="289" creationId="{00000000-0000-0000-0000-000000000000}"/>
          </ac:spMkLst>
        </pc:spChg>
        <pc:spChg chg="mod">
          <ac:chgData name="Lucy Mupfumi" userId="797fe37e-5660-4c07-975e-0447b71b6f4e" providerId="ADAL" clId="{85821AA5-4A83-5B41-BF2C-2252245D2127}" dt="2023-07-25T12:26:13.794" v="869" actId="1076"/>
          <ac:spMkLst>
            <pc:docMk/>
            <pc:sldMk cId="3782983130" sldId="304"/>
            <ac:spMk id="290" creationId="{00000000-0000-0000-0000-000000000000}"/>
          </ac:spMkLst>
        </pc:spChg>
        <pc:spChg chg="mod">
          <ac:chgData name="Lucy Mupfumi" userId="797fe37e-5660-4c07-975e-0447b71b6f4e" providerId="ADAL" clId="{85821AA5-4A83-5B41-BF2C-2252245D2127}" dt="2023-07-25T12:25:38.492" v="862" actId="1076"/>
          <ac:spMkLst>
            <pc:docMk/>
            <pc:sldMk cId="3782983130" sldId="304"/>
            <ac:spMk id="291" creationId="{00000000-0000-0000-0000-000000000000}"/>
          </ac:spMkLst>
        </pc:spChg>
        <pc:spChg chg="mod">
          <ac:chgData name="Lucy Mupfumi" userId="797fe37e-5660-4c07-975e-0447b71b6f4e" providerId="ADAL" clId="{85821AA5-4A83-5B41-BF2C-2252245D2127}" dt="2023-07-25T12:28:56.005" v="889"/>
          <ac:spMkLst>
            <pc:docMk/>
            <pc:sldMk cId="3782983130" sldId="304"/>
            <ac:spMk id="292" creationId="{00000000-0000-0000-0000-000000000000}"/>
          </ac:spMkLst>
        </pc:spChg>
        <pc:spChg chg="mod">
          <ac:chgData name="Lucy Mupfumi" userId="797fe37e-5660-4c07-975e-0447b71b6f4e" providerId="ADAL" clId="{85821AA5-4A83-5B41-BF2C-2252245D2127}" dt="2023-07-25T12:26:05.043" v="868" actId="1076"/>
          <ac:spMkLst>
            <pc:docMk/>
            <pc:sldMk cId="3782983130" sldId="304"/>
            <ac:spMk id="293" creationId="{00000000-0000-0000-0000-000000000000}"/>
          </ac:spMkLst>
        </pc:spChg>
        <pc:picChg chg="del">
          <ac:chgData name="Lucy Mupfumi" userId="797fe37e-5660-4c07-975e-0447b71b6f4e" providerId="ADAL" clId="{85821AA5-4A83-5B41-BF2C-2252245D2127}" dt="2023-07-25T12:25:35.103" v="861" actId="478"/>
          <ac:picMkLst>
            <pc:docMk/>
            <pc:sldMk cId="3782983130" sldId="304"/>
            <ac:picMk id="6146" creationId="{55307F85-20A6-F0EB-4E9F-33B08280870F}"/>
          </ac:picMkLst>
        </pc:picChg>
        <pc:picChg chg="del">
          <ac:chgData name="Lucy Mupfumi" userId="797fe37e-5660-4c07-975e-0447b71b6f4e" providerId="ADAL" clId="{85821AA5-4A83-5B41-BF2C-2252245D2127}" dt="2023-07-25T12:25:40.486" v="863" actId="478"/>
          <ac:picMkLst>
            <pc:docMk/>
            <pc:sldMk cId="3782983130" sldId="304"/>
            <ac:picMk id="6148" creationId="{2131EB3A-B8C8-B1E3-C1B4-7268C687D284}"/>
          </ac:picMkLst>
        </pc:picChg>
        <pc:picChg chg="add mod">
          <ac:chgData name="Lucy Mupfumi" userId="797fe37e-5660-4c07-975e-0447b71b6f4e" providerId="ADAL" clId="{85821AA5-4A83-5B41-BF2C-2252245D2127}" dt="2023-07-25T12:26:00.331" v="867" actId="14100"/>
          <ac:picMkLst>
            <pc:docMk/>
            <pc:sldMk cId="3782983130" sldId="304"/>
            <ac:picMk id="8194" creationId="{2D1A0B81-92FD-E552-A891-3A62D83A4072}"/>
          </ac:picMkLst>
        </pc:picChg>
      </pc:sldChg>
      <pc:sldChg chg="addSp delSp modSp add mod modNotesTx">
        <pc:chgData name="Lucy Mupfumi" userId="797fe37e-5660-4c07-975e-0447b71b6f4e" providerId="ADAL" clId="{85821AA5-4A83-5B41-BF2C-2252245D2127}" dt="2023-07-25T12:33:52.733" v="922"/>
        <pc:sldMkLst>
          <pc:docMk/>
          <pc:sldMk cId="899237992" sldId="305"/>
        </pc:sldMkLst>
        <pc:spChg chg="mod">
          <ac:chgData name="Lucy Mupfumi" userId="797fe37e-5660-4c07-975e-0447b71b6f4e" providerId="ADAL" clId="{85821AA5-4A83-5B41-BF2C-2252245D2127}" dt="2023-07-25T12:32:39.690" v="920" actId="20577"/>
          <ac:spMkLst>
            <pc:docMk/>
            <pc:sldMk cId="899237992" sldId="305"/>
            <ac:spMk id="289" creationId="{00000000-0000-0000-0000-000000000000}"/>
          </ac:spMkLst>
        </pc:spChg>
        <pc:spChg chg="mod">
          <ac:chgData name="Lucy Mupfumi" userId="797fe37e-5660-4c07-975e-0447b71b6f4e" providerId="ADAL" clId="{85821AA5-4A83-5B41-BF2C-2252245D2127}" dt="2023-07-25T12:29:25.110" v="892" actId="1076"/>
          <ac:spMkLst>
            <pc:docMk/>
            <pc:sldMk cId="899237992" sldId="305"/>
            <ac:spMk id="291" creationId="{00000000-0000-0000-0000-000000000000}"/>
          </ac:spMkLst>
        </pc:spChg>
        <pc:picChg chg="del">
          <ac:chgData name="Lucy Mupfumi" userId="797fe37e-5660-4c07-975e-0447b71b6f4e" providerId="ADAL" clId="{85821AA5-4A83-5B41-BF2C-2252245D2127}" dt="2023-07-25T12:29:26.398" v="893" actId="478"/>
          <ac:picMkLst>
            <pc:docMk/>
            <pc:sldMk cId="899237992" sldId="305"/>
            <ac:picMk id="8194" creationId="{2D1A0B81-92FD-E552-A891-3A62D83A4072}"/>
          </ac:picMkLst>
        </pc:picChg>
        <pc:picChg chg="add mod">
          <ac:chgData name="Lucy Mupfumi" userId="797fe37e-5660-4c07-975e-0447b71b6f4e" providerId="ADAL" clId="{85821AA5-4A83-5B41-BF2C-2252245D2127}" dt="2023-07-25T12:30:09.487" v="898" actId="1076"/>
          <ac:picMkLst>
            <pc:docMk/>
            <pc:sldMk cId="899237992" sldId="305"/>
            <ac:picMk id="10242" creationId="{343AADFA-880C-AD2C-8E28-350A1AD81612}"/>
          </ac:picMkLst>
        </pc:picChg>
      </pc:sldChg>
      <pc:sldChg chg="add del setBg">
        <pc:chgData name="Lucy Mupfumi" userId="797fe37e-5660-4c07-975e-0447b71b6f4e" providerId="ADAL" clId="{85821AA5-4A83-5B41-BF2C-2252245D2127}" dt="2023-07-25T13:44:18.620" v="1142"/>
        <pc:sldMkLst>
          <pc:docMk/>
          <pc:sldMk cId="2029351991"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08063528"/>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s.who.int/iris/bitstream/handle/10665/329479/9789241550604-eng.pdf?sequence=1&amp;isAllowed=y&amp;ua=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95083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p:txBody>
      </p:sp>
    </p:spTree>
    <p:extLst>
      <p:ext uri="{BB962C8B-B14F-4D97-AF65-F5344CB8AC3E}">
        <p14:creationId xmlns:p14="http://schemas.microsoft.com/office/powerpoint/2010/main" val="349852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4837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remplissez les informations en rouge en fonction des données de votre pays.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64529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43488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35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dirty="0"/>
          </a:p>
        </p:txBody>
      </p:sp>
    </p:spTree>
    <p:extLst>
      <p:ext uri="{BB962C8B-B14F-4D97-AF65-F5344CB8AC3E}">
        <p14:creationId xmlns:p14="http://schemas.microsoft.com/office/powerpoint/2010/main" val="202949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ct val="0"/>
              </a:spcBef>
              <a:spcAft>
                <a:spcPct val="0"/>
              </a:spcAft>
              <a:buClr>
                <a:srgbClr val="000000"/>
              </a:buClr>
              <a:buSzPts val="1100"/>
              <a:buFont typeface="Arial"/>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early 2021, the WHO issued an update on the use of NAATs to detect TB and DR-TB and classified them as low complexity (Xpert and Truenat) or moderate complexity (Abbott MTB, Hain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Fluorotype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MTDR, Roche MTB and BD Max MDR-TB). This classification is based on requirements for infrastructure, equipment, and technical skills).</a:t>
            </a:r>
            <a:endParaRPr lang="en-BW"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2296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55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Notes de l’instructeur :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de nombreux contextes et groupes de patients, la résistance à la RIF est un bon indicateur de TB-MR (section Utilisations).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le cadre des limites, nécessite une alimentation électrique ininterrompue et stable, un étalonnage annuel des modules et une température ambiante de 15 à 30 °C </a:t>
            </a:r>
            <a:r>
              <a:rPr lang="fr-FR" sz="1100" b="1" i="0" strike="noStrike" cap="none" spc="0" baseline="0">
                <a:solidFill>
                  <a:srgbClr val="000000"/>
                </a:solidFill>
                <a:effectLst/>
                <a:latin typeface="Arial"/>
                <a:ea typeface="Arial"/>
                <a:cs typeface="Arial"/>
              </a:rPr>
              <a:t>(les cartouches Xpert et les réactifs doivent être conservés entre 2 et 28 °C)</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Informer les participants que dans le cadre des limites, ne détecte pas les agents anti-TB autres que la </a:t>
            </a:r>
            <a:r>
              <a:rPr lang="fr-FR" sz="1100" b="1" i="0" strike="noStrike" cap="none" spc="0" baseline="0">
                <a:solidFill>
                  <a:srgbClr val="000000"/>
                </a:solidFill>
                <a:effectLst/>
                <a:latin typeface="Arial"/>
                <a:ea typeface="Arial"/>
                <a:cs typeface="Arial"/>
              </a:rPr>
              <a:t>RIF (d’autres TDS sont nécessaires pour ceux-ci).</a:t>
            </a:r>
            <a:endParaRPr/>
          </a:p>
        </p:txBody>
      </p:sp>
    </p:spTree>
    <p:extLst>
      <p:ext uri="{BB962C8B-B14F-4D97-AF65-F5344CB8AC3E}">
        <p14:creationId xmlns:p14="http://schemas.microsoft.com/office/powerpoint/2010/main" val="106308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89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14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Note de l’instructeur : Signalez le site Internet pour la recommandation de l’OMS dans le PG </a:t>
            </a:r>
            <a:r>
              <a:rPr lang="fr-FR" sz="1100" b="0" i="0" u="sng" strike="noStrike" cap="none" spc="0" baseline="0">
                <a:solidFill>
                  <a:srgbClr val="058DC7"/>
                </a:solidFill>
                <a:effectLst/>
                <a:uFill>
                  <a:solidFill>
                    <a:srgbClr val="058DC7"/>
                  </a:solidFill>
                </a:uFill>
                <a:latin typeface="Arial"/>
                <a:ea typeface="Arial"/>
                <a:cs typeface="Arial"/>
                <a:hlinkClick r:id="rId3" history="0"/>
              </a:rPr>
              <a:t>https://apps.who.int/iris/bitstream/handle/10665/329479/9789241550604-eng.pdf?sequence=1&amp;amp;isAllowed=y&amp;amp;ua=1</a:t>
            </a:r>
            <a:r>
              <a:rPr lang="fr-FR" sz="1100" b="0" i="0" strike="noStrike" cap="none" spc="0" baseline="0">
                <a:solidFill>
                  <a:srgbClr val="058DC7"/>
                </a:solidFill>
                <a:effectLst/>
                <a:latin typeface="Arial"/>
                <a:ea typeface="Arial"/>
                <a:cs typeface="Arial"/>
              </a:rPr>
              <a:t> </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4887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Notes de l’instructeur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avantages, informez les participants que le TDS phénotypique basé sur la culture reste essentiel pour les médicaments </a:t>
            </a:r>
            <a:r>
              <a:rPr lang="fr-FR" sz="1100" b="1" i="0" strike="noStrike" cap="none" spc="0" baseline="0">
                <a:solidFill>
                  <a:srgbClr val="000000"/>
                </a:solidFill>
                <a:effectLst/>
                <a:latin typeface="Arial"/>
                <a:ea typeface="Arial"/>
                <a:cs typeface="Arial"/>
              </a:rPr>
              <a:t>pour lesquels il n’existe pas encore de tests moléculaires fiables.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limites, informez les participants que le TDS phénotypique basé sur la culture peut prendre des semaines ou des mois pour générer des résultats, </a:t>
            </a:r>
            <a:r>
              <a:rPr lang="fr-FR" sz="1100" b="1" i="0" strike="noStrike" cap="none" spc="0" baseline="0">
                <a:solidFill>
                  <a:srgbClr val="000000"/>
                </a:solidFill>
                <a:effectLst/>
                <a:latin typeface="Arial"/>
                <a:ea typeface="Arial"/>
                <a:cs typeface="Arial"/>
              </a:rPr>
              <a:t>principalement en raison de la croissance lente des mycobactéries.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En ce qui concerne les limites, informez les participants que des méthodes de TDS phénotypiques fiables ne </a:t>
            </a:r>
            <a:r>
              <a:rPr lang="fr-FR" sz="1100" b="1" i="0" strike="noStrike" cap="none" spc="0" baseline="0">
                <a:solidFill>
                  <a:srgbClr val="000000"/>
                </a:solidFill>
                <a:effectLst/>
                <a:latin typeface="Arial"/>
                <a:ea typeface="Arial"/>
                <a:cs typeface="Arial"/>
              </a:rPr>
              <a:t>sont pas disponibles pour certains médicaments anti-TB de première et deuxième intentions.</a:t>
            </a:r>
            <a:endParaRPr/>
          </a:p>
        </p:txBody>
      </p:sp>
    </p:spTree>
    <p:extLst>
      <p:ext uri="{BB962C8B-B14F-4D97-AF65-F5344CB8AC3E}">
        <p14:creationId xmlns:p14="http://schemas.microsoft.com/office/powerpoint/2010/main" val="192815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fontAlgn="base">
              <a:lnSpc>
                <a:spcPct val="120000"/>
              </a:lnSpc>
              <a:spcBef>
                <a:spcPts val="800"/>
              </a:spcBef>
              <a:spcAft>
                <a:spcPts val="0"/>
              </a:spcAft>
              <a:buFont typeface="Arial" panose="020B0604020202020204" pitchFamily="34" charset="0"/>
              <a:buChar char="●"/>
            </a:pPr>
            <a:r>
              <a:rPr lang="fr-FR" sz="1800" u="none" strike="noStrike" kern="100" spc="0" dirty="0">
                <a:ln>
                  <a:noFill/>
                </a:ln>
                <a:solidFill>
                  <a:srgbClr val="000000"/>
                </a:solidFill>
                <a:effectLst/>
                <a:latin typeface="Calibri" panose="020F0502020204030204" pitchFamily="34" charset="0"/>
                <a:ea typeface="Arial" panose="020B0604020202020204" pitchFamily="34" charset="0"/>
                <a:cs typeface="Arial Unicode MS" panose="020B0604020202020204" pitchFamily="34" charset="-128"/>
              </a:rPr>
              <a:t>Informer les participants que les tests Xpert MTB/XDR ne peuvent être réalisés qu’avec les instruments </a:t>
            </a:r>
            <a:r>
              <a:rPr lang="fr-FR" sz="1800" u="none" strike="noStrike" kern="100" spc="0" dirty="0" err="1">
                <a:ln>
                  <a:noFill/>
                </a:ln>
                <a:solidFill>
                  <a:srgbClr val="000000"/>
                </a:solidFill>
                <a:effectLst/>
                <a:latin typeface="Calibri" panose="020F0502020204030204" pitchFamily="34" charset="0"/>
                <a:ea typeface="Arial" panose="020B0604020202020204" pitchFamily="34" charset="0"/>
                <a:cs typeface="Arial Unicode MS" panose="020B0604020202020204" pitchFamily="34" charset="-128"/>
              </a:rPr>
              <a:t>GeneXpert</a:t>
            </a:r>
            <a:r>
              <a:rPr lang="fr-FR" sz="1800" u="none" strike="noStrike" kern="100" spc="0" dirty="0">
                <a:ln>
                  <a:noFill/>
                </a:ln>
                <a:solidFill>
                  <a:srgbClr val="000000"/>
                </a:solidFill>
                <a:effectLst/>
                <a:latin typeface="Calibri" panose="020F0502020204030204" pitchFamily="34" charset="0"/>
                <a:ea typeface="Arial" panose="020B0604020202020204" pitchFamily="34" charset="0"/>
                <a:cs typeface="Arial Unicode MS" panose="020B0604020202020204" pitchFamily="34" charset="-128"/>
              </a:rPr>
              <a:t> utilisant des modules 10 couleurs. Ceux-ci sont différents des modules 6 couleurs traditionnellement utilisés pour Xpert MTB/RIF ou Xpert Ultra (section Utilisations).</a:t>
            </a:r>
            <a:endParaRPr lang="en-BW" sz="1800" u="none" strike="noStrike" kern="0" spc="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Informer les participants que,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comme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indiqué</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dans la section Limitations,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cela</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nécessite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une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alimentation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électrique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ininterrompue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et stable, un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étalonnage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annuel</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des modules et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une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température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ambiante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 15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à</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30 °C (les cartouches et les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réactifs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Xpert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doivent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être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stockés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entre 2 et 28 °C)</a:t>
            </a:r>
            <a:r>
              <a:rPr lang="en-BW" dirty="0">
                <a:effectLst/>
              </a:rPr>
              <a:t> </a:t>
            </a:r>
            <a:endParaRPr lang="en-GB" dirty="0"/>
          </a:p>
        </p:txBody>
      </p:sp>
    </p:spTree>
    <p:extLst>
      <p:ext uri="{BB962C8B-B14F-4D97-AF65-F5344CB8AC3E}">
        <p14:creationId xmlns:p14="http://schemas.microsoft.com/office/powerpoint/2010/main" val="369193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r>
              <a:rPr lang="fr-FR" sz="1800" kern="10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L’utilisation du LPA de première ligne comme test initial, au lieu de l’analyse par culture phénotypique, est recommandée sur les échantillons d’expectorations à frottis positif et les isolats de M. </a:t>
            </a:r>
            <a:r>
              <a:rPr lang="fr-FR" sz="1800" kern="100" dirty="0" err="1">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tuberculosis</a:t>
            </a:r>
            <a:r>
              <a:rPr lang="fr-FR" sz="1800" kern="10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afin de détecter la résistance au RIF et à l’INH.</a:t>
            </a:r>
            <a:endParaRPr lang="en-BW"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L’OMS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suggère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d’utiliser</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le LPA de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deuxième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ligne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comme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test initial, au lieu de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l’analyse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par culture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phénotypique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afin</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détecter</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la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résistance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aux FQ et aux AMK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directement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à</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partir</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d’échantillons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ou</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 cultures de patients.</a:t>
            </a:r>
            <a:r>
              <a:rPr lang="en-BW" dirty="0">
                <a:effectLst/>
              </a:rPr>
              <a:t> </a:t>
            </a:r>
            <a:endParaRPr dirty="0"/>
          </a:p>
        </p:txBody>
      </p:sp>
    </p:spTree>
    <p:extLst>
      <p:ext uri="{BB962C8B-B14F-4D97-AF65-F5344CB8AC3E}">
        <p14:creationId xmlns:p14="http://schemas.microsoft.com/office/powerpoint/2010/main" val="2034818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endParaRPr dirty="0"/>
          </a:p>
        </p:txBody>
      </p:sp>
    </p:spTree>
    <p:extLst>
      <p:ext uri="{BB962C8B-B14F-4D97-AF65-F5344CB8AC3E}">
        <p14:creationId xmlns:p14="http://schemas.microsoft.com/office/powerpoint/2010/main" val="62548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endParaRPr dirty="0"/>
          </a:p>
        </p:txBody>
      </p:sp>
    </p:spTree>
    <p:extLst>
      <p:ext uri="{BB962C8B-B14F-4D97-AF65-F5344CB8AC3E}">
        <p14:creationId xmlns:p14="http://schemas.microsoft.com/office/powerpoint/2010/main" val="2890460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endParaRPr dirty="0"/>
          </a:p>
        </p:txBody>
      </p:sp>
    </p:spTree>
    <p:extLst>
      <p:ext uri="{BB962C8B-B14F-4D97-AF65-F5344CB8AC3E}">
        <p14:creationId xmlns:p14="http://schemas.microsoft.com/office/powerpoint/2010/main" val="1491226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endParaRPr dirty="0"/>
          </a:p>
        </p:txBody>
      </p:sp>
    </p:spTree>
    <p:extLst>
      <p:ext uri="{BB962C8B-B14F-4D97-AF65-F5344CB8AC3E}">
        <p14:creationId xmlns:p14="http://schemas.microsoft.com/office/powerpoint/2010/main" val="4190628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20000"/>
              </a:lnSpc>
              <a:spcBef>
                <a:spcPts val="800"/>
              </a:spcBef>
            </a:pPr>
            <a:endParaRPr dirty="0"/>
          </a:p>
        </p:txBody>
      </p:sp>
    </p:spTree>
    <p:extLst>
      <p:ext uri="{BB962C8B-B14F-4D97-AF65-F5344CB8AC3E}">
        <p14:creationId xmlns:p14="http://schemas.microsoft.com/office/powerpoint/2010/main" val="42590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0" name="Google Shape;130;p2: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52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251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r>
              <a:rPr lang="fr-FR" dirty="0"/>
              <a:t>Il est important de rappeler qu'il n'y avait pas suffisamment de preuves pour l'EPTB (même si l'IFU stipule que les échantillons </a:t>
            </a:r>
            <a:r>
              <a:rPr lang="fr-FR" dirty="0" err="1"/>
              <a:t>extrapulmonaires</a:t>
            </a:r>
            <a:r>
              <a:rPr lang="fr-FR" dirty="0"/>
              <a:t> peuvent être testés)</a:t>
            </a:r>
            <a:endParaRPr dirty="0"/>
          </a:p>
        </p:txBody>
      </p:sp>
      <p:sp>
        <p:nvSpPr>
          <p:cNvPr id="315" name="Google Shape;315;p2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24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4035090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48" name="Google Shape;348;p2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6764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Notez</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que Xpert MTB/XDR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peut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être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placé</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aussi</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bas que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près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des points de services. Le placement doit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s’appuyer</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sur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l’algorithme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et les sites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nationaux</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avec les modules 10 couleurs.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Compte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tenu</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besoins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en</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infrastructure pour la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plupart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des TAAN de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complexité</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modérée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les pays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peuvent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privilégier</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le placement dans des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laboratoires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nationaux</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/de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référence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mais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les pays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disposant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d’une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infrastructure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adaptée</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et d’un volume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d’échantillons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suffisant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peuvent</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les placer dans des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laboratoires</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 </a:t>
            </a:r>
            <a:r>
              <a:rPr lang="en-US" sz="1800" kern="100" dirty="0" err="1">
                <a:ln>
                  <a:noFill/>
                </a:ln>
                <a:effectLst/>
                <a:latin typeface="Calibri" panose="020F0502020204030204" pitchFamily="34" charset="0"/>
                <a:ea typeface="Arial Unicode MS" panose="020B0604020202020204" pitchFamily="34" charset="-128"/>
                <a:cs typeface="Times New Roman" panose="02020603050405020304" pitchFamily="18" charset="0"/>
              </a:rPr>
              <a:t>régionaux</a:t>
            </a:r>
            <a:r>
              <a:rPr lang="en-US" sz="1800" kern="100" dirty="0">
                <a:ln>
                  <a:noFill/>
                </a:ln>
                <a:effectLst/>
                <a:latin typeface="Calibri" panose="020F0502020204030204" pitchFamily="34" charset="0"/>
                <a:ea typeface="Arial Unicode MS" panose="020B0604020202020204" pitchFamily="34" charset="-128"/>
                <a:cs typeface="Times New Roman" panose="02020603050405020304" pitchFamily="18" charset="0"/>
              </a:rPr>
              <a:t>/de district.</a:t>
            </a:r>
            <a:r>
              <a:rPr lang="en-BW" dirty="0">
                <a:effectLst/>
              </a:rPr>
              <a:t> </a:t>
            </a:r>
            <a:endParaRPr dirty="0"/>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1518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1" name="Google Shape;381;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189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7" name="Google Shape;387;p28: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088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94" name="Google Shape;394;p29: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75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426394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404569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648429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21596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sz="1100">
              <a:latin typeface="Arial"/>
              <a:ea typeface="Arial"/>
              <a:cs typeface="Arial"/>
              <a:sym typeface="Arial"/>
            </a:endParaRPr>
          </a:p>
        </p:txBody>
      </p:sp>
    </p:spTree>
    <p:extLst>
      <p:ext uri="{BB962C8B-B14F-4D97-AF65-F5344CB8AC3E}">
        <p14:creationId xmlns:p14="http://schemas.microsoft.com/office/powerpoint/2010/main" val="1186215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26" name="Google Shape;426;p3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23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32" name="Google Shape;432;p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557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90266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199439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401075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08316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86723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7472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52" name="Google Shape;152;p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964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Rapport coût-efficacité</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Accès des patients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Temps d’exécution du test</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Disponibilité de l’ADN pour d’autres tests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Connectivité intégrée </a:t>
            </a:r>
            <a:endParaRPr/>
          </a:p>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864566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r>
              <a:rPr lang="fr-FR" sz="1100" b="0" i="0" strike="noStrike" cap="none" spc="0" baseline="0" dirty="0">
                <a:solidFill>
                  <a:srgbClr val="000000"/>
                </a:solidFill>
                <a:effectLst/>
                <a:latin typeface="Arial"/>
                <a:ea typeface="Arial"/>
                <a:cs typeface="Arial"/>
              </a:rPr>
              <a:t>Réponses :</a:t>
            </a:r>
            <a:endParaRPr dirty="0"/>
          </a:p>
          <a:p>
            <a:pPr marL="0" lvl="0" indent="0" algn="l" rtl="0">
              <a:lnSpc>
                <a:spcPct val="100000"/>
              </a:lnSpc>
              <a:spcBef>
                <a:spcPts val="1600"/>
              </a:spcBef>
              <a:spcAft>
                <a:spcPct val="0"/>
              </a:spcAft>
              <a:buSzPts val="1100"/>
              <a:buNone/>
            </a:pPr>
            <a:r>
              <a:rPr lang="fr-FR" sz="1800" dirty="0">
                <a:effectLst/>
                <a:latin typeface="Gill Sans MT" panose="020B0502020104020203" pitchFamily="34" charset="77"/>
                <a:ea typeface="Gill Sans MT" panose="020B0502020104020203" pitchFamily="34" charset="77"/>
                <a:cs typeface="Times New Roman" panose="02020603050405020304" pitchFamily="18" charset="0"/>
              </a:rPr>
              <a:t>Le test Truenat est dans l’ensemble aussi précis que les autres tests, cependant, les pays et les prestataires de services doivent évaluer les compromis entre spécificité et sensibilité dans la prise de décision concernant les tests à utiliser.</a:t>
            </a:r>
            <a:r>
              <a:rPr lang="en-BW" dirty="0">
                <a:effectLst/>
              </a:rPr>
              <a:t> </a:t>
            </a:r>
            <a:r>
              <a:rPr lang="fr-FR" sz="1100" b="0" i="0" strike="noStrike" cap="none" spc="0" baseline="0" dirty="0">
                <a:solidFill>
                  <a:srgbClr val="000000"/>
                </a:solidFill>
                <a:effectLst/>
                <a:latin typeface="Arial"/>
                <a:ea typeface="Arial"/>
                <a:cs typeface="Arial"/>
              </a:rPr>
              <a:t> </a:t>
            </a:r>
            <a:endParaRPr dirty="0"/>
          </a:p>
        </p:txBody>
      </p:sp>
    </p:spTree>
    <p:extLst>
      <p:ext uri="{BB962C8B-B14F-4D97-AF65-F5344CB8AC3E}">
        <p14:creationId xmlns:p14="http://schemas.microsoft.com/office/powerpoint/2010/main" val="250374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888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65040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59872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95991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5"/>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5"/>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45"/>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5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4" name="Google Shape;84;p5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Google Shape;85;p5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86" name="Google Shape;86;p5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sp>
        <p:nvSpPr>
          <p:cNvPr id="88" name="Google Shape;88;p55"/>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9" name="Google Shape;89;p55"/>
          <p:cNvSpPr>
            <a:spLocks noGrp="1"/>
          </p:cNvSpPr>
          <p:nvPr>
            <p:ph type="pic" idx="2"/>
          </p:nvPr>
        </p:nvSpPr>
        <p:spPr>
          <a:xfrm>
            <a:off x="5221288" y="1208088"/>
            <a:ext cx="3800475" cy="33432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0" name="Google Shape;90;p5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1" name="Google Shape;91;p5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92" name="Google Shape;92;p55"/>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93" name="Google Shape;93;p55"/>
          <p:cNvCxnSpPr/>
          <p:nvPr/>
        </p:nvCxnSpPr>
        <p:spPr>
          <a:xfrm>
            <a:off x="311150" y="1117777"/>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94"/>
        <p:cNvGrpSpPr/>
        <p:nvPr/>
      </p:nvGrpSpPr>
      <p:grpSpPr>
        <a:xfrm>
          <a:off x="0" y="0"/>
          <a:ext cx="0" cy="0"/>
          <a:chOff x="0" y="0"/>
          <a:chExt cx="0" cy="0"/>
        </a:xfrm>
      </p:grpSpPr>
      <p:sp>
        <p:nvSpPr>
          <p:cNvPr id="95" name="Google Shape;95;p56"/>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p56"/>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97" name="Google Shape;97;p56"/>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98" name="Google Shape;98;p56"/>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99" name="Google Shape;99;p56"/>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57"/>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102" name="Google Shape;102;p57"/>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3" name="Google Shape;103;p57"/>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4" name="Google Shape;104;p5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05"/>
        <p:cNvGrpSpPr/>
        <p:nvPr/>
      </p:nvGrpSpPr>
      <p:grpSpPr>
        <a:xfrm>
          <a:off x="0" y="0"/>
          <a:ext cx="0" cy="0"/>
          <a:chOff x="0" y="0"/>
          <a:chExt cx="0" cy="0"/>
        </a:xfrm>
      </p:grpSpPr>
      <p:sp>
        <p:nvSpPr>
          <p:cNvPr id="106" name="Google Shape;106;p58"/>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107" name="Google Shape;107;p58"/>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8" name="Google Shape;108;p58"/>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9" name="Google Shape;109;p5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reak">
  <p:cSld name="Break">
    <p:bg>
      <p:bgPr>
        <a:solidFill>
          <a:schemeClr val="dk1"/>
        </a:solidFill>
        <a:effectLst/>
      </p:bgPr>
    </p:bg>
    <p:spTree>
      <p:nvGrpSpPr>
        <p:cNvPr id="1" name="Shape 110"/>
        <p:cNvGrpSpPr/>
        <p:nvPr/>
      </p:nvGrpSpPr>
      <p:grpSpPr>
        <a:xfrm>
          <a:off x="0" y="0"/>
          <a:ext cx="0" cy="0"/>
          <a:chOff x="0" y="0"/>
          <a:chExt cx="0" cy="0"/>
        </a:xfrm>
      </p:grpSpPr>
      <p:sp>
        <p:nvSpPr>
          <p:cNvPr id="111" name="Google Shape;111;p59"/>
          <p:cNvSpPr>
            <a:spLocks noGrp="1"/>
          </p:cNvSpPr>
          <p:nvPr>
            <p:ph type="pic" idx="2"/>
          </p:nvPr>
        </p:nvSpPr>
        <p:spPr>
          <a:xfrm>
            <a:off x="0" y="0"/>
            <a:ext cx="9143999" cy="5143500"/>
          </a:xfrm>
          <a:prstGeom prst="rect">
            <a:avLst/>
          </a:prstGeom>
          <a:solidFill>
            <a:schemeClr val="accent2"/>
          </a:solid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12" name="Google Shape;112;p59"/>
          <p:cNvSpPr txBox="1">
            <a:spLocks noGrp="1"/>
          </p:cNvSpPr>
          <p:nvPr>
            <p:ph type="title"/>
          </p:nvPr>
        </p:nvSpPr>
        <p:spPr>
          <a:xfrm>
            <a:off x="5395458" y="228407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075" b="1" i="0">
                <a:solidFill>
                  <a:schemeClr val="dk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3" name="Google Shape;113;p59"/>
          <p:cNvCxnSpPr/>
          <p:nvPr/>
        </p:nvCxnSpPr>
        <p:spPr>
          <a:xfrm>
            <a:off x="5366041" y="3002908"/>
            <a:ext cx="1600200" cy="2994"/>
          </a:xfrm>
          <a:prstGeom prst="straightConnector1">
            <a:avLst/>
          </a:prstGeom>
          <a:noFill/>
          <a:ln w="101600" cap="flat" cmpd="sng">
            <a:solidFill>
              <a:schemeClr val="lt2"/>
            </a:solidFill>
            <a:prstDash val="solid"/>
            <a:round/>
            <a:headEnd type="none" w="sm" len="sm"/>
            <a:tailEnd type="none" w="sm" len="sm"/>
          </a:ln>
        </p:spPr>
      </p:cxnSp>
      <p:grpSp>
        <p:nvGrpSpPr>
          <p:cNvPr id="114" name="Google Shape;114;p59"/>
          <p:cNvGrpSpPr/>
          <p:nvPr/>
        </p:nvGrpSpPr>
        <p:grpSpPr>
          <a:xfrm rot="10800000">
            <a:off x="7132320" y="-3"/>
            <a:ext cx="2011679" cy="2011679"/>
            <a:chOff x="0" y="12289"/>
            <a:chExt cx="3550" cy="3551"/>
          </a:xfrm>
        </p:grpSpPr>
        <p:sp>
          <p:nvSpPr>
            <p:cNvPr id="115" name="Google Shape;115;p59"/>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6" name="Google Shape;116;p59"/>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7" name="Google Shape;117;p59"/>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spTree>
  </p:cSld>
  <p:clrMapOvr>
    <a:masterClrMapping/>
  </p:clrMapOvr>
  <p:transition/>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124" name="Google Shape;124;p1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27452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13"/>
        <p:cNvGrpSpPr/>
        <p:nvPr/>
      </p:nvGrpSpPr>
      <p:grpSpPr>
        <a:xfrm>
          <a:off x="0" y="0"/>
          <a:ext cx="0" cy="0"/>
          <a:chOff x="0" y="0"/>
          <a:chExt cx="0" cy="0"/>
        </a:xfrm>
      </p:grpSpPr>
      <p:sp>
        <p:nvSpPr>
          <p:cNvPr id="14" name="Google Shape;14;p4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5" name="Google Shape;15;p46"/>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46"/>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7" name="Google Shape;17;p46"/>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8" name="Google Shape;18;p46"/>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ct val="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 name="Google Shape;21;p47"/>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 name="Google Shape;22;p47"/>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3" name="Google Shape;23;p47"/>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4" name="Google Shape;24;p47"/>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5" name="Google Shape;25;p47"/>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6" name="Google Shape;26;p47"/>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7" name="Google Shape;27;p47"/>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8" name="Google Shape;28;p47"/>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9" name="Google Shape;29;p47"/>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0" name="Google Shape;30;p47"/>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1" name="Google Shape;31;p47"/>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2" name="Google Shape;32;p47"/>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3" name="Google Shape;33;p47"/>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4" name="Google Shape;34;p47"/>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5" name="Google Shape;35;p47"/>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 name="Google Shape;36;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37" name="Google Shape;37;p47"/>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38"/>
        <p:cNvGrpSpPr/>
        <p:nvPr/>
      </p:nvGrpSpPr>
      <p:grpSpPr>
        <a:xfrm>
          <a:off x="0" y="0"/>
          <a:ext cx="0" cy="0"/>
          <a:chOff x="0" y="0"/>
          <a:chExt cx="0" cy="0"/>
        </a:xfrm>
      </p:grpSpPr>
      <p:grpSp>
        <p:nvGrpSpPr>
          <p:cNvPr id="39" name="Google Shape;39;p48"/>
          <p:cNvGrpSpPr/>
          <p:nvPr/>
        </p:nvGrpSpPr>
        <p:grpSpPr>
          <a:xfrm>
            <a:off x="0" y="0"/>
            <a:ext cx="9144000" cy="5143475"/>
            <a:chOff x="0" y="0"/>
            <a:chExt cx="9144000" cy="5143475"/>
          </a:xfrm>
        </p:grpSpPr>
        <p:grpSp>
          <p:nvGrpSpPr>
            <p:cNvPr id="40" name="Google Shape;40;p48"/>
            <p:cNvGrpSpPr/>
            <p:nvPr/>
          </p:nvGrpSpPr>
          <p:grpSpPr>
            <a:xfrm>
              <a:off x="0" y="0"/>
              <a:ext cx="9144000" cy="5143475"/>
              <a:chOff x="0" y="0"/>
              <a:chExt cx="9144000" cy="5143475"/>
            </a:xfrm>
          </p:grpSpPr>
          <p:sp>
            <p:nvSpPr>
              <p:cNvPr id="41" name="Google Shape;41;p48"/>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8"/>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8"/>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8"/>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48"/>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4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50"/>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0" name="Google Shape;50;p5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1" name="Google Shape;51;p50"/>
          <p:cNvSpPr/>
          <p:nvPr/>
        </p:nvSpPr>
        <p:spPr>
          <a:xfrm>
            <a:off x="5190810" y="635100"/>
            <a:ext cx="3957914"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53" name="Google Shape;53;p50"/>
          <p:cNvCxnSpPr/>
          <p:nvPr/>
        </p:nvCxnSpPr>
        <p:spPr>
          <a:xfrm rot="10800000">
            <a:off x="5190810" y="4940300"/>
            <a:ext cx="3401415" cy="0"/>
          </a:xfrm>
          <a:prstGeom prst="straightConnector1">
            <a:avLst/>
          </a:prstGeom>
          <a:noFill/>
          <a:ln w="19050" cap="flat" cmpd="sng">
            <a:solidFill>
              <a:schemeClr val="lt1"/>
            </a:solidFill>
            <a:prstDash val="solid"/>
            <a:round/>
            <a:headEnd type="none" w="sm" len="sm"/>
            <a:tailEnd type="none" w="sm" len="sm"/>
          </a:ln>
        </p:spPr>
      </p:cxnSp>
      <p:sp>
        <p:nvSpPr>
          <p:cNvPr id="54" name="Google Shape;54;p50"/>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50"/>
          <p:cNvSpPr txBox="1">
            <a:spLocks noGrp="1"/>
          </p:cNvSpPr>
          <p:nvPr>
            <p:ph type="body" idx="3"/>
          </p:nvPr>
        </p:nvSpPr>
        <p:spPr>
          <a:xfrm>
            <a:off x="5190810" y="3129400"/>
            <a:ext cx="3559500" cy="1414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Clr>
                <a:srgbClr val="FFFFFF"/>
              </a:buClr>
              <a:buSzPts val="1400"/>
              <a:buChar char="●"/>
              <a:defRPr sz="1400">
                <a:solidFill>
                  <a:srgbClr val="FFFFFF"/>
                </a:solidFill>
              </a:defRPr>
            </a:lvl1pPr>
            <a:lvl2pPr marL="914400" lvl="1" indent="-317500" algn="l">
              <a:lnSpc>
                <a:spcPct val="100000"/>
              </a:lnSpc>
              <a:spcBef>
                <a:spcPts val="1600"/>
              </a:spcBef>
              <a:spcAft>
                <a:spcPct val="0"/>
              </a:spcAft>
              <a:buClr>
                <a:srgbClr val="FFFFFF"/>
              </a:buClr>
              <a:buSzPts val="1400"/>
              <a:buChar char="○"/>
              <a:defRPr>
                <a:solidFill>
                  <a:srgbClr val="FFFFFF"/>
                </a:solidFill>
              </a:defRPr>
            </a:lvl2pPr>
            <a:lvl3pPr marL="1371600" lvl="2" indent="-317500" algn="l">
              <a:lnSpc>
                <a:spcPct val="100000"/>
              </a:lnSpc>
              <a:spcBef>
                <a:spcPts val="1600"/>
              </a:spcBef>
              <a:spcAft>
                <a:spcPct val="0"/>
              </a:spcAft>
              <a:buClr>
                <a:srgbClr val="FFFFFF"/>
              </a:buClr>
              <a:buSzPts val="1400"/>
              <a:buChar char="■"/>
              <a:defRPr>
                <a:solidFill>
                  <a:srgbClr val="FFFFFF"/>
                </a:solidFill>
              </a:defRPr>
            </a:lvl3pPr>
            <a:lvl4pPr marL="1828800" lvl="3" indent="-317500" algn="l">
              <a:lnSpc>
                <a:spcPct val="100000"/>
              </a:lnSpc>
              <a:spcBef>
                <a:spcPts val="1600"/>
              </a:spcBef>
              <a:spcAft>
                <a:spcPct val="0"/>
              </a:spcAft>
              <a:buClr>
                <a:srgbClr val="FFFFFF"/>
              </a:buClr>
              <a:buSzPts val="1400"/>
              <a:buChar char="●"/>
              <a:defRPr>
                <a:solidFill>
                  <a:srgbClr val="FFFFFF"/>
                </a:solidFill>
              </a:defRPr>
            </a:lvl4pPr>
            <a:lvl5pPr marL="2286000" lvl="4" indent="-317500" algn="l">
              <a:lnSpc>
                <a:spcPct val="100000"/>
              </a:lnSpc>
              <a:spcBef>
                <a:spcPts val="1600"/>
              </a:spcBef>
              <a:spcAft>
                <a:spcPct val="0"/>
              </a:spcAft>
              <a:buClr>
                <a:srgbClr val="FFFFFF"/>
              </a:buClr>
              <a:buSzPts val="1400"/>
              <a:buChar char="○"/>
              <a:defRPr>
                <a:solidFill>
                  <a:srgbClr val="FFFFFF"/>
                </a:solidFill>
              </a:defRPr>
            </a:lvl5pPr>
            <a:lvl6pPr marL="2743200" lvl="5" indent="-317500" algn="l">
              <a:lnSpc>
                <a:spcPct val="100000"/>
              </a:lnSpc>
              <a:spcBef>
                <a:spcPts val="1600"/>
              </a:spcBef>
              <a:spcAft>
                <a:spcPct val="0"/>
              </a:spcAft>
              <a:buClr>
                <a:srgbClr val="FFFFFF"/>
              </a:buClr>
              <a:buSzPts val="1400"/>
              <a:buChar char="■"/>
              <a:defRPr>
                <a:solidFill>
                  <a:srgbClr val="FFFFFF"/>
                </a:solidFill>
              </a:defRPr>
            </a:lvl6pPr>
            <a:lvl7pPr marL="3200400" lvl="6" indent="-317500" algn="l">
              <a:lnSpc>
                <a:spcPct val="100000"/>
              </a:lnSpc>
              <a:spcBef>
                <a:spcPts val="1600"/>
              </a:spcBef>
              <a:spcAft>
                <a:spcPct val="0"/>
              </a:spcAft>
              <a:buClr>
                <a:srgbClr val="FFFFFF"/>
              </a:buClr>
              <a:buSzPts val="1400"/>
              <a:buChar char="●"/>
              <a:defRPr>
                <a:solidFill>
                  <a:srgbClr val="FFFFFF"/>
                </a:solidFill>
              </a:defRPr>
            </a:lvl7pPr>
            <a:lvl8pPr marL="3657600" lvl="7" indent="-317500" algn="l">
              <a:lnSpc>
                <a:spcPct val="100000"/>
              </a:lnSpc>
              <a:spcBef>
                <a:spcPts val="1600"/>
              </a:spcBef>
              <a:spcAft>
                <a:spcPct val="0"/>
              </a:spcAft>
              <a:buClr>
                <a:srgbClr val="FFFFFF"/>
              </a:buClr>
              <a:buSzPts val="1400"/>
              <a:buChar char="○"/>
              <a:defRPr>
                <a:solidFill>
                  <a:srgbClr val="FFFFFF"/>
                </a:solidFill>
              </a:defRPr>
            </a:lvl8pPr>
            <a:lvl9pPr marL="4114800" lvl="8" indent="-317500" algn="l">
              <a:lnSpc>
                <a:spcPct val="100000"/>
              </a:lnSpc>
              <a:spcBef>
                <a:spcPts val="1600"/>
              </a:spcBef>
              <a:spcAft>
                <a:spcPts val="1600"/>
              </a:spcAft>
              <a:buClr>
                <a:srgbClr val="FFFFFF"/>
              </a:buClr>
              <a:buSzPts val="1400"/>
              <a:buChar char="■"/>
              <a:defRPr>
                <a:solidFill>
                  <a:srgbClr val="FFFFFF"/>
                </a:solidFill>
              </a:defRPr>
            </a:lvl9pPr>
          </a:lstStyle>
          <a:p>
            <a:endParaRPr/>
          </a:p>
        </p:txBody>
      </p:sp>
      <p:sp>
        <p:nvSpPr>
          <p:cNvPr id="56" name="Google Shape;56;p50"/>
          <p:cNvSpPr txBox="1">
            <a:spLocks noGrp="1"/>
          </p:cNvSpPr>
          <p:nvPr>
            <p:ph type="body" idx="4"/>
          </p:nvPr>
        </p:nvSpPr>
        <p:spPr>
          <a:xfrm>
            <a:off x="5191235" y="2526675"/>
            <a:ext cx="3559175" cy="60325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57"/>
        <p:cNvGrpSpPr/>
        <p:nvPr/>
      </p:nvGrpSpPr>
      <p:grpSpPr>
        <a:xfrm>
          <a:off x="0" y="0"/>
          <a:ext cx="0" cy="0"/>
          <a:chOff x="0" y="0"/>
          <a:chExt cx="0" cy="0"/>
        </a:xfrm>
      </p:grpSpPr>
      <p:sp>
        <p:nvSpPr>
          <p:cNvPr id="58" name="Google Shape;58;p51"/>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9" name="Google Shape;59;p5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0" name="Google Shape;60;p51"/>
          <p:cNvSpPr/>
          <p:nvPr/>
        </p:nvSpPr>
        <p:spPr>
          <a:xfrm>
            <a:off x="7157070" y="635100"/>
            <a:ext cx="1991653"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51"/>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62" name="Google Shape;62;p51"/>
          <p:cNvCxnSpPr/>
          <p:nvPr/>
        </p:nvCxnSpPr>
        <p:spPr>
          <a:xfrm rot="10800000">
            <a:off x="7157070" y="4940300"/>
            <a:ext cx="1435156" cy="0"/>
          </a:xfrm>
          <a:prstGeom prst="straightConnector1">
            <a:avLst/>
          </a:prstGeom>
          <a:noFill/>
          <a:ln w="19050" cap="flat" cmpd="sng">
            <a:solidFill>
              <a:schemeClr val="lt1"/>
            </a:solidFill>
            <a:prstDash val="solid"/>
            <a:round/>
            <a:headEnd type="none" w="sm" len="sm"/>
            <a:tailEnd type="none" w="sm" len="sm"/>
          </a:ln>
        </p:spPr>
      </p:cxnSp>
      <p:sp>
        <p:nvSpPr>
          <p:cNvPr id="63" name="Google Shape;63;p51"/>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2">
    <p:spTree>
      <p:nvGrpSpPr>
        <p:cNvPr id="1" name="Shape 64"/>
        <p:cNvGrpSpPr/>
        <p:nvPr/>
      </p:nvGrpSpPr>
      <p:grpSpPr>
        <a:xfrm>
          <a:off x="0" y="0"/>
          <a:ext cx="0" cy="0"/>
          <a:chOff x="0" y="0"/>
          <a:chExt cx="0" cy="0"/>
        </a:xfrm>
      </p:grpSpPr>
      <p:sp>
        <p:nvSpPr>
          <p:cNvPr id="65" name="Google Shape;65;p52"/>
          <p:cNvSpPr txBox="1">
            <a:spLocks noGrp="1"/>
          </p:cNvSpPr>
          <p:nvPr>
            <p:ph type="subTitle" idx="1"/>
          </p:nvPr>
        </p:nvSpPr>
        <p:spPr>
          <a:xfrm>
            <a:off x="705221" y="1651959"/>
            <a:ext cx="4348041" cy="3085049"/>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6" name="Google Shape;66;p5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7" name="Google Shape;67;p52"/>
          <p:cNvSpPr/>
          <p:nvPr/>
        </p:nvSpPr>
        <p:spPr>
          <a:xfrm>
            <a:off x="1995055" y="1017724"/>
            <a:ext cx="7153668" cy="41257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8" name="Google Shape;68;p52"/>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69" name="Google Shape;69;p52"/>
          <p:cNvCxnSpPr/>
          <p:nvPr/>
        </p:nvCxnSpPr>
        <p:spPr>
          <a:xfrm rot="10800000">
            <a:off x="1574418" y="4940300"/>
            <a:ext cx="7017808" cy="0"/>
          </a:xfrm>
          <a:prstGeom prst="straightConnector1">
            <a:avLst/>
          </a:prstGeom>
          <a:noFill/>
          <a:ln w="19050" cap="flat" cmpd="sng">
            <a:solidFill>
              <a:schemeClr val="lt1"/>
            </a:solidFill>
            <a:prstDash val="solid"/>
            <a:round/>
            <a:headEnd type="none" w="sm" len="sm"/>
            <a:tailEnd type="none" w="sm" len="sm"/>
          </a:ln>
        </p:spPr>
      </p:cxnSp>
      <p:sp>
        <p:nvSpPr>
          <p:cNvPr id="70" name="Google Shape;70;p52"/>
          <p:cNvSpPr txBox="1">
            <a:spLocks noGrp="1"/>
          </p:cNvSpPr>
          <p:nvPr>
            <p:ph type="body" idx="2"/>
          </p:nvPr>
        </p:nvSpPr>
        <p:spPr>
          <a:xfrm>
            <a:off x="704849" y="1103900"/>
            <a:ext cx="4348041" cy="45243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ONLY_1">
    <p:spTree>
      <p:nvGrpSpPr>
        <p:cNvPr id="1" name="Shape 71"/>
        <p:cNvGrpSpPr/>
        <p:nvPr/>
      </p:nvGrpSpPr>
      <p:grpSpPr>
        <a:xfrm>
          <a:off x="0" y="0"/>
          <a:ext cx="0" cy="0"/>
          <a:chOff x="0" y="0"/>
          <a:chExt cx="0" cy="0"/>
        </a:xfrm>
      </p:grpSpPr>
      <p:sp>
        <p:nvSpPr>
          <p:cNvPr id="72" name="Google Shape;72;p5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73" name="Google Shape;73;p53"/>
          <p:cNvSpPr txBox="1">
            <a:spLocks noGrp="1"/>
          </p:cNvSpPr>
          <p:nvPr>
            <p:ph type="title" idx="2"/>
          </p:nvPr>
        </p:nvSpPr>
        <p:spPr>
          <a:xfrm>
            <a:off x="10064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4" name="Google Shape;74;p53"/>
          <p:cNvSpPr txBox="1">
            <a:spLocks noGrp="1"/>
          </p:cNvSpPr>
          <p:nvPr>
            <p:ph type="subTitle" idx="1"/>
          </p:nvPr>
        </p:nvSpPr>
        <p:spPr>
          <a:xfrm>
            <a:off x="10064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5" name="Google Shape;75;p53"/>
          <p:cNvSpPr txBox="1">
            <a:spLocks noGrp="1"/>
          </p:cNvSpPr>
          <p:nvPr>
            <p:ph type="title" idx="3"/>
          </p:nvPr>
        </p:nvSpPr>
        <p:spPr>
          <a:xfrm>
            <a:off x="360300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6" name="Google Shape;76;p53"/>
          <p:cNvSpPr txBox="1">
            <a:spLocks noGrp="1"/>
          </p:cNvSpPr>
          <p:nvPr>
            <p:ph type="subTitle" idx="4"/>
          </p:nvPr>
        </p:nvSpPr>
        <p:spPr>
          <a:xfrm>
            <a:off x="360300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7" name="Google Shape;77;p53"/>
          <p:cNvSpPr txBox="1">
            <a:spLocks noGrp="1"/>
          </p:cNvSpPr>
          <p:nvPr>
            <p:ph type="title" idx="5"/>
          </p:nvPr>
        </p:nvSpPr>
        <p:spPr>
          <a:xfrm>
            <a:off x="61995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78" name="Google Shape;78;p53"/>
          <p:cNvSpPr txBox="1">
            <a:spLocks noGrp="1"/>
          </p:cNvSpPr>
          <p:nvPr>
            <p:ph type="subTitle" idx="6"/>
          </p:nvPr>
        </p:nvSpPr>
        <p:spPr>
          <a:xfrm>
            <a:off x="61995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79" name="Google Shape;79;p5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 name="Google Shape;80;p5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81" name="Google Shape;81;p53"/>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toptb.org/assets/documents/resources/publications/sd/Truenat_Implem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erj.ersjournals.com/content/58/5/2100526"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123" name="Google Shape;123;p1"/>
          <p:cNvSpPr txBox="1">
            <a:spLocks noGrp="1"/>
          </p:cNvSpPr>
          <p:nvPr>
            <p:ph type="ctrTitle"/>
          </p:nvPr>
        </p:nvSpPr>
        <p:spPr>
          <a:xfrm>
            <a:off x="253602" y="2238475"/>
            <a:ext cx="4878000"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3600" b="0" i="0" strike="noStrike" cap="none" spc="0" baseline="0" dirty="0">
                <a:solidFill>
                  <a:srgbClr val="FF6E68"/>
                </a:solidFill>
                <a:effectLst/>
                <a:latin typeface="Montserrat ExtraBold"/>
                <a:ea typeface="Montserrat ExtraBold"/>
                <a:cs typeface="Montserrat ExtraBold"/>
              </a:rPr>
              <a:t>MODULE 1 : PRÉSENTATION DU TEST TRUENAT</a:t>
            </a:r>
            <a:endParaRPr dirty="0"/>
          </a:p>
        </p:txBody>
      </p:sp>
      <p:sp>
        <p:nvSpPr>
          <p:cNvPr id="124" name="Google Shape;124;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125" name="Google Shape;125;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126" name="Google Shape;126;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127" name="Google Shape;127;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Contexte de la TB </a:t>
            </a:r>
            <a:r>
              <a:rPr lang="fr-FR" sz="2800" b="1" dirty="0">
                <a:highlight>
                  <a:srgbClr val="FFFF00"/>
                </a:highlight>
              </a:rPr>
              <a:t>du pays</a:t>
            </a:r>
            <a:endParaRPr sz="2800" b="1" dirty="0">
              <a:highlight>
                <a:srgbClr val="FFFF00"/>
              </a:highlight>
            </a:endParaRPr>
          </a:p>
        </p:txBody>
      </p:sp>
      <p:sp>
        <p:nvSpPr>
          <p:cNvPr id="191" name="Google Shape;191;p9"/>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Données sur la TB</a:t>
            </a:r>
            <a:endParaRPr b="1" dirty="0">
              <a:solidFill>
                <a:schemeClr val="dk1"/>
              </a:solidFill>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Nombre de cas (TB et TB-DR), incidence de la TB</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Nombre de décès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TB chez l’enfant</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Couverture thérapeutique et cas non diagnostiqués</a:t>
            </a:r>
            <a:endParaRPr dirty="0">
              <a:highlight>
                <a:srgbClr val="FFFF00"/>
              </a:highlight>
            </a:endParaRPr>
          </a:p>
          <a:p>
            <a:pPr marL="914400" lvl="1" indent="-317500" algn="l" rtl="0">
              <a:lnSpc>
                <a:spcPct val="100000"/>
              </a:lnSpc>
              <a:spcBef>
                <a:spcPts val="600"/>
              </a:spcBef>
              <a:spcAft>
                <a:spcPct val="0"/>
              </a:spcAft>
              <a:buSzPts val="1400"/>
              <a:buChar char="○"/>
            </a:pPr>
            <a:r>
              <a:rPr lang="fr-FR" dirty="0">
                <a:highlight>
                  <a:srgbClr val="FFFF00"/>
                </a:highlight>
              </a:rPr>
              <a:t>Insistez sur les cas non détectés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Accès aux tests moléculaires</a:t>
            </a:r>
            <a:endParaRPr dirty="0">
              <a:highlight>
                <a:srgbClr val="FFFF00"/>
              </a:highlight>
            </a:endParaRPr>
          </a:p>
          <a:p>
            <a:pPr marL="457200" lvl="0" indent="-342900" algn="l" rtl="0">
              <a:lnSpc>
                <a:spcPct val="100000"/>
              </a:lnSpc>
              <a:spcBef>
                <a:spcPts val="600"/>
              </a:spcBef>
              <a:spcAft>
                <a:spcPct val="0"/>
              </a:spcAft>
              <a:buSzPts val="1800"/>
              <a:buChar char="●"/>
            </a:pPr>
            <a:r>
              <a:rPr lang="fr-FR" dirty="0">
                <a:highlight>
                  <a:srgbClr val="FFFF00"/>
                </a:highlight>
              </a:rPr>
              <a:t>Localisation dans l’espace du test moléculaire si possible et disponible</a:t>
            </a:r>
            <a:endParaRPr dirty="0">
              <a:highlight>
                <a:srgbClr val="FFFF00"/>
              </a:highligh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Contexte de la TB </a:t>
            </a:r>
            <a:r>
              <a:rPr lang="fr-FR" sz="2800" b="1" dirty="0">
                <a:highlight>
                  <a:srgbClr val="FFFF00"/>
                </a:highlight>
              </a:rPr>
              <a:t>du pays</a:t>
            </a:r>
            <a:endParaRPr sz="2800" b="1" dirty="0">
              <a:highlight>
                <a:srgbClr val="FFFF00"/>
              </a:highlight>
            </a:endParaRPr>
          </a:p>
        </p:txBody>
      </p:sp>
      <p:sp>
        <p:nvSpPr>
          <p:cNvPr id="197" name="Google Shape;197;p10"/>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Priorités nationales</a:t>
            </a:r>
            <a:endParaRPr dirty="0"/>
          </a:p>
          <a:p>
            <a:pPr marL="139700" lvl="0" indent="0" algn="l" rtl="0">
              <a:lnSpc>
                <a:spcPct val="100000"/>
              </a:lnSpc>
              <a:spcBef>
                <a:spcPct val="0"/>
              </a:spcBef>
              <a:spcAft>
                <a:spcPct val="0"/>
              </a:spcAft>
              <a:buSzPts val="1800"/>
              <a:buNone/>
            </a:pPr>
            <a:endParaRPr b="1" dirty="0"/>
          </a:p>
          <a:p>
            <a:pPr>
              <a:spcBef>
                <a:spcPts val="0"/>
              </a:spcBef>
              <a:spcAft>
                <a:spcPts val="0"/>
              </a:spcAft>
            </a:pPr>
            <a:r>
              <a:rPr lang="fr-FR" dirty="0">
                <a:highlight>
                  <a:srgbClr val="FFFF00"/>
                </a:highlight>
              </a:rPr>
              <a:t>Priorités nationales selon le plan stratégique contre la TB, notamment l’intensification des tests moléculaires</a:t>
            </a:r>
            <a:endParaRPr dirty="0">
              <a:highlight>
                <a:srgbClr val="FFFF00"/>
              </a:highligh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dirty="0">
                <a:highlight>
                  <a:srgbClr val="FFFF00"/>
                </a:highlight>
              </a:rPr>
              <a:t>Contexte</a:t>
            </a:r>
            <a:r>
              <a:rPr lang="fr-FR" sz="2800" b="1" i="0" strike="noStrike" cap="none" spc="0" baseline="0" dirty="0">
                <a:solidFill>
                  <a:srgbClr val="FF6E68"/>
                </a:solidFill>
                <a:effectLst/>
                <a:latin typeface="Montserrat ExtraBold"/>
                <a:ea typeface="Montserrat ExtraBold"/>
                <a:cs typeface="Montserrat ExtraBold"/>
              </a:rPr>
              <a:t> de la TB du pays</a:t>
            </a:r>
            <a:endParaRPr dirty="0"/>
          </a:p>
        </p:txBody>
      </p:sp>
      <p:sp>
        <p:nvSpPr>
          <p:cNvPr id="203" name="Google Shape;203;p11"/>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Présentation du réseau diagnostique</a:t>
            </a:r>
            <a:endParaRPr dirty="0"/>
          </a:p>
          <a:p>
            <a:pPr marL="139700" lvl="0" indent="0" algn="l" rtl="0">
              <a:lnSpc>
                <a:spcPct val="100000"/>
              </a:lnSpc>
              <a:spcBef>
                <a:spcPct val="0"/>
              </a:spcBef>
              <a:spcAft>
                <a:spcPct val="0"/>
              </a:spcAft>
              <a:buSzPts val="1800"/>
              <a:buNone/>
            </a:pPr>
            <a:endParaRPr b="1" dirty="0"/>
          </a:p>
          <a:p>
            <a:pPr marL="457200" lvl="0" indent="-342900" algn="l" rtl="0">
              <a:lnSpc>
                <a:spcPct val="100000"/>
              </a:lnSpc>
              <a:spcBef>
                <a:spcPct val="0"/>
              </a:spcBef>
              <a:spcAft>
                <a:spcPct val="0"/>
              </a:spcAft>
              <a:buSzPts val="1800"/>
              <a:buChar char="●"/>
            </a:pPr>
            <a:r>
              <a:rPr lang="fr-FR" dirty="0">
                <a:highlight>
                  <a:srgbClr val="FFFF00"/>
                </a:highlight>
              </a:rPr>
              <a:t>Présentation du réseau diagnostique</a:t>
            </a:r>
            <a:endParaRPr dirty="0">
              <a:highlight>
                <a:srgbClr val="FFFF00"/>
              </a:highligh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600" b="1" i="0" strike="noStrike" cap="none" spc="0" baseline="0">
                <a:solidFill>
                  <a:srgbClr val="000000"/>
                </a:solidFill>
                <a:effectLst/>
                <a:latin typeface="Montserrat ExtraBold"/>
                <a:ea typeface="Montserrat ExtraBold"/>
                <a:cs typeface="Montserrat ExtraBold"/>
              </a:rPr>
              <a:t>SÉANCE PLÉNIÈRE</a:t>
            </a:r>
            <a:endParaRPr/>
          </a:p>
        </p:txBody>
      </p:sp>
      <p:sp>
        <p:nvSpPr>
          <p:cNvPr id="209" name="Google Shape;209;p12"/>
          <p:cNvSpPr txBox="1"/>
          <p:nvPr/>
        </p:nvSpPr>
        <p:spPr>
          <a:xfrm>
            <a:off x="412511" y="1773799"/>
            <a:ext cx="831897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dirty="0">
                <a:solidFill>
                  <a:srgbClr val="FFFFFF"/>
                </a:solidFill>
                <a:effectLst/>
                <a:latin typeface="Montserrat"/>
                <a:ea typeface="Montserrat"/>
                <a:cs typeface="Montserrat"/>
              </a:rPr>
              <a:t>Difficultés du diagnostic de la TB dans </a:t>
            </a:r>
            <a:r>
              <a:rPr lang="fr-FR" sz="2800" dirty="0">
                <a:solidFill>
                  <a:schemeClr val="lt1"/>
                </a:solidFill>
                <a:highlight>
                  <a:srgbClr val="FFFF00"/>
                </a:highlight>
                <a:latin typeface="Montserrat"/>
                <a:ea typeface="Montserrat"/>
                <a:cs typeface="Montserrat"/>
              </a:rPr>
              <a:t>le pays</a:t>
            </a:r>
            <a:endParaRPr sz="2800" dirty="0">
              <a:solidFill>
                <a:schemeClr val="lt1"/>
              </a:solidFill>
              <a:highlight>
                <a:srgbClr val="FFFF00"/>
              </a:highlight>
              <a:latin typeface="Montserrat"/>
              <a:ea typeface="Montserrat"/>
              <a:cs typeface="Montserra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TESTS DE LABORATOIRE POUR LA TB</a:t>
            </a:r>
            <a:endParaRPr sz="16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idx="4294967295"/>
          </p:nvPr>
        </p:nvSpPr>
        <p:spPr>
          <a:xfrm>
            <a:off x="575066" y="266532"/>
            <a:ext cx="8112125" cy="573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dirty="0">
                <a:solidFill>
                  <a:srgbClr val="FF6E68"/>
                </a:solidFill>
                <a:effectLst/>
                <a:latin typeface="Montserrat ExtraBold"/>
                <a:ea typeface="Montserrat ExtraBold"/>
                <a:cs typeface="Montserrat ExtraBold"/>
              </a:rPr>
              <a:t>Liste des tests de laboratoire pour la TB</a:t>
            </a:r>
            <a:endParaRPr dirty="0"/>
          </a:p>
        </p:txBody>
      </p:sp>
      <p:sp>
        <p:nvSpPr>
          <p:cNvPr id="220" name="Google Shape;220;p14"/>
          <p:cNvSpPr txBox="1">
            <a:spLocks noGrp="1"/>
          </p:cNvSpPr>
          <p:nvPr>
            <p:ph type="title" idx="4294967295"/>
          </p:nvPr>
        </p:nvSpPr>
        <p:spPr>
          <a:xfrm>
            <a:off x="578241" y="2162232"/>
            <a:ext cx="1693863" cy="36764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MICROSCOPIE</a:t>
            </a:r>
            <a:endParaRPr/>
          </a:p>
        </p:txBody>
      </p:sp>
      <p:sp>
        <p:nvSpPr>
          <p:cNvPr id="221" name="Google Shape;221;p14"/>
          <p:cNvSpPr txBox="1">
            <a:spLocks noGrp="1"/>
          </p:cNvSpPr>
          <p:nvPr>
            <p:ph type="title" idx="4294967295"/>
          </p:nvPr>
        </p:nvSpPr>
        <p:spPr>
          <a:xfrm>
            <a:off x="2897687" y="2129869"/>
            <a:ext cx="1693863" cy="36764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CULTURE</a:t>
            </a:r>
            <a:endParaRPr/>
          </a:p>
        </p:txBody>
      </p:sp>
      <p:sp>
        <p:nvSpPr>
          <p:cNvPr id="222" name="Google Shape;222;p14"/>
          <p:cNvSpPr txBox="1">
            <a:spLocks noGrp="1"/>
          </p:cNvSpPr>
          <p:nvPr>
            <p:ph type="title" idx="4294967295"/>
          </p:nvPr>
        </p:nvSpPr>
        <p:spPr>
          <a:xfrm>
            <a:off x="4910810" y="4431262"/>
            <a:ext cx="1693862" cy="62388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300" b="0" i="0" strike="noStrike" cap="none" spc="0" baseline="0">
                <a:solidFill>
                  <a:srgbClr val="000000"/>
                </a:solidFill>
                <a:effectLst/>
                <a:latin typeface="Montserrat ExtraBold"/>
                <a:ea typeface="Montserrat ExtraBold"/>
                <a:cs typeface="Montserrat ExtraBold"/>
              </a:rPr>
              <a:t>TEST XPERT MTB/RIF OU XPERT ULTRA</a:t>
            </a:r>
            <a:endParaRPr/>
          </a:p>
        </p:txBody>
      </p:sp>
      <p:sp>
        <p:nvSpPr>
          <p:cNvPr id="223" name="Google Shape;223;p14"/>
          <p:cNvSpPr txBox="1">
            <a:spLocks noGrp="1"/>
          </p:cNvSpPr>
          <p:nvPr>
            <p:ph type="title" idx="4294967295"/>
          </p:nvPr>
        </p:nvSpPr>
        <p:spPr>
          <a:xfrm>
            <a:off x="4699261" y="2195367"/>
            <a:ext cx="2116961" cy="91626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800"/>
              <a:buNone/>
            </a:pPr>
            <a:r>
              <a:rPr lang="fr-FR" sz="1100" b="0" i="0" strike="noStrike" cap="none" spc="0" baseline="0" dirty="0">
                <a:solidFill>
                  <a:srgbClr val="000000"/>
                </a:solidFill>
                <a:effectLst/>
                <a:latin typeface="Montserrat ExtraBold"/>
                <a:ea typeface="Montserrat ExtraBold"/>
                <a:cs typeface="Montserrat ExtraBold"/>
              </a:rPr>
              <a:t>TEST D’AMPLIFICATION </a:t>
            </a:r>
            <a:r>
              <a:rPr lang="fr-FR" sz="1100" b="0" i="0" strike="noStrike" cap="none" spc="0" baseline="0" dirty="0" err="1">
                <a:solidFill>
                  <a:srgbClr val="000000"/>
                </a:solidFill>
                <a:effectLst/>
                <a:latin typeface="Montserrat ExtraBold"/>
                <a:ea typeface="Montserrat ExtraBold"/>
                <a:cs typeface="Montserrat ExtraBold"/>
              </a:rPr>
              <a:t>ISOTHERMIQUE</a:t>
            </a:r>
            <a:r>
              <a:rPr lang="fr-FR" sz="1100" b="0" i="0" strike="noStrike" cap="none" spc="0" baseline="0" dirty="0">
                <a:solidFill>
                  <a:srgbClr val="000000"/>
                </a:solidFill>
                <a:effectLst/>
                <a:latin typeface="Montserrat ExtraBold"/>
                <a:ea typeface="Montserrat ExtraBold"/>
                <a:cs typeface="Montserrat ExtraBold"/>
              </a:rPr>
              <a:t> MÉDIÉE PAR BOUCLE (LOOP-</a:t>
            </a:r>
            <a:r>
              <a:rPr lang="fr-FR" sz="1100" b="0" i="0" strike="noStrike" cap="none" spc="0" baseline="0" dirty="0" err="1">
                <a:solidFill>
                  <a:srgbClr val="000000"/>
                </a:solidFill>
                <a:effectLst/>
                <a:latin typeface="Montserrat ExtraBold"/>
                <a:ea typeface="Montserrat ExtraBold"/>
                <a:cs typeface="Montserrat ExtraBold"/>
              </a:rPr>
              <a:t>MEDIATED</a:t>
            </a:r>
            <a:r>
              <a:rPr lang="fr-FR" sz="1100" b="0" i="0" strike="noStrike" cap="none" spc="0" baseline="0" dirty="0">
                <a:solidFill>
                  <a:srgbClr val="000000"/>
                </a:solidFill>
                <a:effectLst/>
                <a:latin typeface="Montserrat ExtraBold"/>
                <a:ea typeface="Montserrat ExtraBold"/>
                <a:cs typeface="Montserrat ExtraBold"/>
              </a:rPr>
              <a:t> </a:t>
            </a:r>
            <a:r>
              <a:rPr lang="fr-FR" sz="1100" b="0" i="0" strike="noStrike" cap="none" spc="0" baseline="0" dirty="0" err="1">
                <a:solidFill>
                  <a:srgbClr val="000000"/>
                </a:solidFill>
                <a:effectLst/>
                <a:latin typeface="Montserrat ExtraBold"/>
                <a:ea typeface="Montserrat ExtraBold"/>
                <a:cs typeface="Montserrat ExtraBold"/>
              </a:rPr>
              <a:t>ISOTHERMAL</a:t>
            </a:r>
            <a:r>
              <a:rPr lang="fr-FR" sz="1100" b="0" i="0" strike="noStrike" cap="none" spc="0" baseline="0" dirty="0">
                <a:solidFill>
                  <a:srgbClr val="000000"/>
                </a:solidFill>
                <a:effectLst/>
                <a:latin typeface="Montserrat ExtraBold"/>
                <a:ea typeface="Montserrat ExtraBold"/>
                <a:cs typeface="Montserrat ExtraBold"/>
              </a:rPr>
              <a:t> AMPLIFICATION, </a:t>
            </a:r>
            <a:r>
              <a:rPr lang="fr-FR" sz="1100" b="0" i="0" strike="noStrike" cap="none" spc="0" baseline="0" dirty="0" err="1">
                <a:solidFill>
                  <a:srgbClr val="000000"/>
                </a:solidFill>
                <a:effectLst/>
                <a:latin typeface="Montserrat ExtraBold"/>
                <a:ea typeface="Montserrat ExtraBold"/>
                <a:cs typeface="Montserrat ExtraBold"/>
              </a:rPr>
              <a:t>LAMP</a:t>
            </a:r>
            <a:r>
              <a:rPr lang="fr-FR" sz="1100" b="0" i="0" strike="noStrike" cap="none" spc="0" baseline="0" dirty="0">
                <a:solidFill>
                  <a:srgbClr val="000000"/>
                </a:solidFill>
                <a:effectLst/>
                <a:latin typeface="Montserrat ExtraBold"/>
                <a:ea typeface="Montserrat ExtraBold"/>
                <a:cs typeface="Montserrat ExtraBold"/>
              </a:rPr>
              <a:t>)</a:t>
            </a:r>
            <a:endParaRPr sz="2000" dirty="0"/>
          </a:p>
        </p:txBody>
      </p:sp>
      <p:pic>
        <p:nvPicPr>
          <p:cNvPr id="224" name="Google Shape;224;p14" descr="Microscopy | by Biology Experts Notes | Medium"/>
          <p:cNvPicPr preferRelativeResize="0"/>
          <p:nvPr/>
        </p:nvPicPr>
        <p:blipFill>
          <a:blip r:embed="rId3">
            <a:alphaModFix/>
          </a:blip>
          <a:srcRect l="31483" r="937"/>
          <a:stretch>
            <a:fillRect/>
          </a:stretch>
        </p:blipFill>
        <p:spPr>
          <a:xfrm>
            <a:off x="796576" y="981483"/>
            <a:ext cx="1257193" cy="1184050"/>
          </a:xfrm>
          <a:prstGeom prst="rect">
            <a:avLst/>
          </a:prstGeom>
          <a:noFill/>
          <a:ln>
            <a:noFill/>
          </a:ln>
        </p:spPr>
      </p:pic>
      <p:pic>
        <p:nvPicPr>
          <p:cNvPr id="225" name="Google Shape;225;p14"/>
          <p:cNvPicPr preferRelativeResize="0"/>
          <p:nvPr/>
        </p:nvPicPr>
        <p:blipFill>
          <a:blip r:embed="rId4">
            <a:alphaModFix/>
          </a:blip>
          <a:srcRect t="9745" b="16376"/>
          <a:stretch>
            <a:fillRect/>
          </a:stretch>
        </p:blipFill>
        <p:spPr>
          <a:xfrm>
            <a:off x="3116022" y="952420"/>
            <a:ext cx="1257192" cy="1180750"/>
          </a:xfrm>
          <a:prstGeom prst="rect">
            <a:avLst/>
          </a:prstGeom>
          <a:noFill/>
          <a:ln>
            <a:noFill/>
          </a:ln>
        </p:spPr>
      </p:pic>
      <p:pic>
        <p:nvPicPr>
          <p:cNvPr id="226" name="Google Shape;226;p14" descr="GeneXpert MTB/RIF Assay: Principle, Procedure, Results and Interpretations  - Learn Microbiology Online"/>
          <p:cNvPicPr preferRelativeResize="0"/>
          <p:nvPr/>
        </p:nvPicPr>
        <p:blipFill>
          <a:blip r:embed="rId5">
            <a:alphaModFix/>
          </a:blip>
          <a:stretch>
            <a:fillRect/>
          </a:stretch>
        </p:blipFill>
        <p:spPr>
          <a:xfrm flipH="1">
            <a:off x="5143884" y="3173082"/>
            <a:ext cx="1227714" cy="1180751"/>
          </a:xfrm>
          <a:prstGeom prst="rect">
            <a:avLst/>
          </a:prstGeom>
          <a:noFill/>
          <a:ln>
            <a:noFill/>
          </a:ln>
        </p:spPr>
      </p:pic>
      <p:pic>
        <p:nvPicPr>
          <p:cNvPr id="227" name="Google Shape;227;p14"/>
          <p:cNvPicPr preferRelativeResize="0"/>
          <p:nvPr/>
        </p:nvPicPr>
        <p:blipFill>
          <a:blip r:embed="rId6">
            <a:alphaModFix/>
          </a:blip>
          <a:stretch>
            <a:fillRect/>
          </a:stretch>
        </p:blipFill>
        <p:spPr>
          <a:xfrm>
            <a:off x="5129141" y="998290"/>
            <a:ext cx="1257201" cy="1180749"/>
          </a:xfrm>
          <a:prstGeom prst="rect">
            <a:avLst/>
          </a:prstGeom>
          <a:noFill/>
          <a:ln>
            <a:noFill/>
          </a:ln>
        </p:spPr>
      </p:pic>
      <p:sp>
        <p:nvSpPr>
          <p:cNvPr id="228" name="Google Shape;228;p14"/>
          <p:cNvSpPr txBox="1"/>
          <p:nvPr/>
        </p:nvSpPr>
        <p:spPr>
          <a:xfrm>
            <a:off x="6855036" y="2549438"/>
            <a:ext cx="2435101" cy="62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300" b="0" i="0" strike="noStrike" cap="none" spc="0" baseline="0" dirty="0">
                <a:solidFill>
                  <a:srgbClr val="000000"/>
                </a:solidFill>
                <a:effectLst/>
                <a:latin typeface="Montserrat"/>
                <a:ea typeface="Montserrat"/>
                <a:cs typeface="Montserrat"/>
              </a:rPr>
              <a:t>RECHERCHE DE L’ANTIGÈNE </a:t>
            </a:r>
            <a:r>
              <a:rPr lang="fr-FR" sz="1300" b="0" i="0" strike="noStrike" cap="none" spc="0" baseline="0" dirty="0" err="1">
                <a:solidFill>
                  <a:srgbClr val="000000"/>
                </a:solidFill>
                <a:effectLst/>
                <a:latin typeface="Montserrat"/>
                <a:ea typeface="Montserrat"/>
                <a:cs typeface="Montserrat"/>
              </a:rPr>
              <a:t>LIPOARABINOMANNANE</a:t>
            </a:r>
            <a:r>
              <a:rPr lang="fr-FR" sz="1300" b="0" i="0" strike="noStrike" cap="none" spc="0" baseline="0" dirty="0">
                <a:solidFill>
                  <a:srgbClr val="000000"/>
                </a:solidFill>
                <a:effectLst/>
                <a:latin typeface="Montserrat"/>
                <a:ea typeface="Montserrat"/>
                <a:cs typeface="Montserrat"/>
              </a:rPr>
              <a:t> (LAM) </a:t>
            </a:r>
            <a:r>
              <a:rPr lang="fr-FR" sz="1300" b="0" i="0" strike="noStrike" cap="none" spc="0" baseline="0" dirty="0" err="1">
                <a:solidFill>
                  <a:srgbClr val="000000"/>
                </a:solidFill>
                <a:effectLst/>
                <a:latin typeface="Montserrat"/>
                <a:ea typeface="Montserrat"/>
                <a:cs typeface="Montserrat"/>
              </a:rPr>
              <a:t>MYCOBACTÉRIEN</a:t>
            </a:r>
            <a:r>
              <a:rPr lang="fr-FR" sz="1300" b="0" i="0" strike="noStrike" cap="none" spc="0" baseline="0" dirty="0">
                <a:solidFill>
                  <a:srgbClr val="000000"/>
                </a:solidFill>
                <a:effectLst/>
                <a:latin typeface="Montserrat"/>
                <a:ea typeface="Montserrat"/>
                <a:cs typeface="Montserrat"/>
              </a:rPr>
              <a:t> </a:t>
            </a:r>
            <a:endParaRPr sz="1400" b="0" i="0" u="none" strike="noStrike" cap="none" dirty="0">
              <a:solidFill>
                <a:srgbClr val="000000"/>
              </a:solidFill>
              <a:latin typeface="Arial"/>
              <a:ea typeface="Arial"/>
              <a:cs typeface="Arial"/>
              <a:sym typeface="Arial"/>
            </a:endParaRPr>
          </a:p>
        </p:txBody>
      </p:sp>
      <p:sp>
        <p:nvSpPr>
          <p:cNvPr id="229" name="Google Shape;229;p14"/>
          <p:cNvSpPr txBox="1"/>
          <p:nvPr/>
        </p:nvSpPr>
        <p:spPr>
          <a:xfrm>
            <a:off x="20729" y="4246655"/>
            <a:ext cx="2808886" cy="84290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200" b="0" i="0" strike="noStrike" cap="none" spc="0" baseline="0" dirty="0">
                <a:solidFill>
                  <a:srgbClr val="000000"/>
                </a:solidFill>
                <a:effectLst/>
                <a:latin typeface="Montserrat"/>
                <a:ea typeface="Montserrat"/>
                <a:cs typeface="Montserrat"/>
              </a:rPr>
              <a:t>TEST PHÉNOTYPIQUE (BASÉ SUR LA CULTURE) DE SENSIBILITÉ AUX MÉDICAMENTS (TDS)</a:t>
            </a:r>
            <a:endParaRPr sz="1200" b="0" i="0" u="none" strike="noStrike" cap="none" dirty="0">
              <a:solidFill>
                <a:srgbClr val="000000"/>
              </a:solidFill>
              <a:latin typeface="Arial"/>
              <a:ea typeface="Arial"/>
              <a:cs typeface="Arial"/>
              <a:sym typeface="Arial"/>
            </a:endParaRPr>
          </a:p>
        </p:txBody>
      </p:sp>
      <p:sp>
        <p:nvSpPr>
          <p:cNvPr id="230" name="Google Shape;230;p14"/>
          <p:cNvSpPr txBox="1"/>
          <p:nvPr/>
        </p:nvSpPr>
        <p:spPr>
          <a:xfrm>
            <a:off x="2897718" y="4246655"/>
            <a:ext cx="1693800" cy="62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100" b="0" i="0" strike="noStrike" cap="none" spc="0" baseline="0" dirty="0">
                <a:solidFill>
                  <a:srgbClr val="000000"/>
                </a:solidFill>
                <a:effectLst/>
                <a:latin typeface="Montserrat"/>
                <a:ea typeface="Montserrat"/>
                <a:cs typeface="Montserrat"/>
              </a:rPr>
              <a:t>TEST D’HYBRIDATION INVERSE EN LIGNE (LINE PROBE </a:t>
            </a:r>
            <a:r>
              <a:rPr lang="fr-FR" sz="1100" b="0" i="0" strike="noStrike" cap="none" spc="0" baseline="0" dirty="0" err="1">
                <a:solidFill>
                  <a:srgbClr val="000000"/>
                </a:solidFill>
                <a:effectLst/>
                <a:latin typeface="Montserrat"/>
                <a:ea typeface="Montserrat"/>
                <a:cs typeface="Montserrat"/>
              </a:rPr>
              <a:t>ASSAY</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LPA</a:t>
            </a:r>
            <a:r>
              <a:rPr lang="fr-FR" sz="1100" b="0" i="0" strike="noStrike" cap="none" spc="0" baseline="0" dirty="0">
                <a:solidFill>
                  <a:srgbClr val="000000"/>
                </a:solidFill>
                <a:effectLst/>
                <a:latin typeface="Montserrat"/>
                <a:ea typeface="Montserrat"/>
                <a:cs typeface="Montserrat"/>
              </a:rPr>
              <a:t>)</a:t>
            </a:r>
            <a:endParaRPr sz="1100" b="0" i="0" u="none" strike="noStrike" cap="none" dirty="0">
              <a:solidFill>
                <a:srgbClr val="000000"/>
              </a:solidFill>
              <a:sym typeface="Arial"/>
            </a:endParaRPr>
          </a:p>
        </p:txBody>
      </p:sp>
      <p:sp>
        <p:nvSpPr>
          <p:cNvPr id="231" name="Google Shape;231;p14"/>
          <p:cNvSpPr txBox="1"/>
          <p:nvPr/>
        </p:nvSpPr>
        <p:spPr>
          <a:xfrm>
            <a:off x="7257893" y="4390834"/>
            <a:ext cx="1609064" cy="33504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ct val="0"/>
              </a:spcBef>
              <a:spcAft>
                <a:spcPct val="0"/>
              </a:spcAft>
              <a:buClr>
                <a:srgbClr val="000000"/>
              </a:buClr>
              <a:buSzPts val="1300"/>
              <a:buFont typeface="Arial"/>
              <a:buNone/>
            </a:pPr>
            <a:r>
              <a:rPr lang="fr-FR" sz="1300" b="0" i="0" strike="noStrike" cap="none" spc="0" baseline="0">
                <a:solidFill>
                  <a:srgbClr val="000000"/>
                </a:solidFill>
                <a:effectLst/>
                <a:latin typeface="Montserrat"/>
                <a:ea typeface="Montserrat"/>
                <a:cs typeface="Montserrat"/>
              </a:rPr>
              <a:t>TRUENAT</a:t>
            </a:r>
            <a:endParaRPr sz="1400" b="0" i="0" u="none" strike="noStrike" cap="none">
              <a:solidFill>
                <a:srgbClr val="000000"/>
              </a:solidFill>
              <a:latin typeface="Arial"/>
              <a:ea typeface="Arial"/>
              <a:cs typeface="Arial"/>
              <a:sym typeface="Arial"/>
            </a:endParaRPr>
          </a:p>
        </p:txBody>
      </p:sp>
      <p:pic>
        <p:nvPicPr>
          <p:cNvPr id="232" name="Google Shape;232;p14" descr="The urine lateral flow-lipoarabinomannan (LF-LAM) assay for the... |  Download Scientific Diagram"/>
          <p:cNvPicPr preferRelativeResize="0"/>
          <p:nvPr/>
        </p:nvPicPr>
        <p:blipFill>
          <a:blip r:embed="rId7">
            <a:alphaModFix/>
          </a:blip>
          <a:srcRect l="57158" t="9284"/>
          <a:stretch>
            <a:fillRect/>
          </a:stretch>
        </p:blipFill>
        <p:spPr>
          <a:xfrm>
            <a:off x="7443990" y="953130"/>
            <a:ext cx="1257192" cy="1209102"/>
          </a:xfrm>
          <a:prstGeom prst="rect">
            <a:avLst/>
          </a:prstGeom>
          <a:noFill/>
          <a:ln>
            <a:noFill/>
          </a:ln>
        </p:spPr>
      </p:pic>
      <p:pic>
        <p:nvPicPr>
          <p:cNvPr id="233" name="Google Shape;233;p14"/>
          <p:cNvPicPr preferRelativeResize="0"/>
          <p:nvPr/>
        </p:nvPicPr>
        <p:blipFill>
          <a:blip r:embed="rId8">
            <a:alphaModFix/>
          </a:blip>
          <a:srcRect l="5663" r="6059" b="8422"/>
          <a:stretch>
            <a:fillRect/>
          </a:stretch>
        </p:blipFill>
        <p:spPr>
          <a:xfrm>
            <a:off x="789551" y="3097457"/>
            <a:ext cx="1271243" cy="1174741"/>
          </a:xfrm>
          <a:prstGeom prst="rect">
            <a:avLst/>
          </a:prstGeom>
          <a:noFill/>
          <a:ln>
            <a:noFill/>
          </a:ln>
        </p:spPr>
      </p:pic>
      <p:pic>
        <p:nvPicPr>
          <p:cNvPr id="234" name="Google Shape;234;p14" descr="Diagram&#10;&#10;Description automatically generated"/>
          <p:cNvPicPr preferRelativeResize="0"/>
          <p:nvPr/>
        </p:nvPicPr>
        <p:blipFill>
          <a:blip r:embed="rId9">
            <a:alphaModFix/>
          </a:blip>
          <a:stretch>
            <a:fillRect/>
          </a:stretch>
        </p:blipFill>
        <p:spPr>
          <a:xfrm>
            <a:off x="3130761" y="3097457"/>
            <a:ext cx="1227714" cy="1180749"/>
          </a:xfrm>
          <a:prstGeom prst="rect">
            <a:avLst/>
          </a:prstGeom>
          <a:noFill/>
          <a:ln>
            <a:noFill/>
          </a:ln>
        </p:spPr>
      </p:pic>
      <p:pic>
        <p:nvPicPr>
          <p:cNvPr id="19" name="Picture 18" descr="A picture containing text, black&#10;&#10;Description automatically generated">
            <a:extLst>
              <a:ext uri="{FF2B5EF4-FFF2-40B4-BE49-F238E27FC236}">
                <a16:creationId xmlns:a16="http://schemas.microsoft.com/office/drawing/2014/main" id="{B9EE6A6C-AD0D-4981-8F0F-A0E2FE6FF16B}"/>
              </a:ext>
            </a:extLst>
          </p:cNvPr>
          <p:cNvPicPr/>
          <p:nvPr/>
        </p:nvPicPr>
        <p:blipFill>
          <a:blip r:embed="rId10">
            <a:extLst>
              <a:ext uri="{28A0092B-C50C-407E-A947-70E740481C1C}">
                <a14:useLocalDpi xmlns:a14="http://schemas.microsoft.com/office/drawing/2010/main"/>
              </a:ext>
            </a:extLst>
          </a:blip>
          <a:stretch>
            <a:fillRect/>
          </a:stretch>
        </p:blipFill>
        <p:spPr>
          <a:xfrm>
            <a:off x="7308324" y="3150917"/>
            <a:ext cx="1508202" cy="119367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CE8839-B5F9-5A2A-26CB-18DD26BEE01B}"/>
              </a:ext>
            </a:extLst>
          </p:cNvPr>
          <p:cNvSpPr txBox="1"/>
          <p:nvPr/>
        </p:nvSpPr>
        <p:spPr>
          <a:xfrm>
            <a:off x="1" y="63372"/>
            <a:ext cx="8735786" cy="954107"/>
          </a:xfrm>
          <a:prstGeom prst="rect">
            <a:avLst/>
          </a:prstGeom>
          <a:noFill/>
        </p:spPr>
        <p:txBody>
          <a:bodyPr wrap="square">
            <a:spAutoFit/>
          </a:bodyPr>
          <a:lstStyle/>
          <a:p>
            <a:pPr rtl="0">
              <a:spcBef>
                <a:spcPts val="0"/>
              </a:spcBef>
              <a:spcAft>
                <a:spcPts val="0"/>
              </a:spcAft>
            </a:pPr>
            <a:r>
              <a:rPr lang="en-GB" sz="2800" b="1" i="0" u="none" strike="noStrike" dirty="0">
                <a:solidFill>
                  <a:srgbClr val="FF6E68"/>
                </a:solidFill>
                <a:effectLst/>
                <a:latin typeface="Montserrat" pitchFamily="2" charset="77"/>
              </a:rPr>
              <a:t>Menu des tests des </a:t>
            </a:r>
            <a:r>
              <a:rPr lang="en-GB" sz="2800" b="1" i="0" u="none" strike="noStrike" dirty="0" err="1">
                <a:solidFill>
                  <a:srgbClr val="FF6E68"/>
                </a:solidFill>
                <a:effectLst/>
                <a:latin typeface="Montserrat" pitchFamily="2" charset="77"/>
              </a:rPr>
              <a:t>laboratoire</a:t>
            </a:r>
            <a:r>
              <a:rPr lang="en-GB" sz="2800" b="1" i="0" u="none" strike="noStrike" dirty="0">
                <a:solidFill>
                  <a:srgbClr val="FF6E68"/>
                </a:solidFill>
                <a:effectLst/>
                <a:latin typeface="Montserrat" pitchFamily="2" charset="77"/>
              </a:rPr>
              <a:t> de la </a:t>
            </a:r>
            <a:r>
              <a:rPr lang="en-GB" sz="2800" b="1" i="0" u="none" strike="noStrike" dirty="0" err="1">
                <a:solidFill>
                  <a:srgbClr val="FF6E68"/>
                </a:solidFill>
                <a:effectLst/>
                <a:latin typeface="Montserrat" pitchFamily="2" charset="77"/>
              </a:rPr>
              <a:t>tuberculose</a:t>
            </a:r>
            <a:endParaRPr lang="en-GB" sz="2800" b="0" dirty="0">
              <a:effectLst/>
              <a:latin typeface="Montserrat" pitchFamily="2" charset="77"/>
            </a:endParaRPr>
          </a:p>
        </p:txBody>
      </p:sp>
      <p:sp>
        <p:nvSpPr>
          <p:cNvPr id="9" name="TextBox 8">
            <a:extLst>
              <a:ext uri="{FF2B5EF4-FFF2-40B4-BE49-F238E27FC236}">
                <a16:creationId xmlns:a16="http://schemas.microsoft.com/office/drawing/2014/main" id="{21FFA0B0-843E-C76D-2246-4C5B930D66C5}"/>
              </a:ext>
            </a:extLst>
          </p:cNvPr>
          <p:cNvSpPr txBox="1"/>
          <p:nvPr/>
        </p:nvSpPr>
        <p:spPr>
          <a:xfrm>
            <a:off x="-195944" y="1027489"/>
            <a:ext cx="4572000" cy="338554"/>
          </a:xfrm>
          <a:prstGeom prst="rect">
            <a:avLst/>
          </a:prstGeom>
          <a:noFill/>
        </p:spPr>
        <p:txBody>
          <a:bodyPr wrap="square">
            <a:spAutoFit/>
          </a:bodyPr>
          <a:lstStyle/>
          <a:p>
            <a:pPr algn="ctr" rtl="0">
              <a:spcBef>
                <a:spcPts val="0"/>
              </a:spcBef>
              <a:spcAft>
                <a:spcPts val="0"/>
              </a:spcAft>
            </a:pPr>
            <a:r>
              <a:rPr lang="en-GB" sz="1600" b="1" i="0" u="none" strike="noStrike" dirty="0">
                <a:solidFill>
                  <a:srgbClr val="000000"/>
                </a:solidFill>
                <a:effectLst/>
                <a:latin typeface="Montserrat" pitchFamily="2" charset="77"/>
              </a:rPr>
              <a:t>TAAN de </a:t>
            </a:r>
            <a:r>
              <a:rPr lang="en-GB" sz="1600" b="1" i="0" u="none" strike="noStrike" dirty="0" err="1">
                <a:solidFill>
                  <a:srgbClr val="000000"/>
                </a:solidFill>
                <a:effectLst/>
                <a:latin typeface="Montserrat" pitchFamily="2" charset="77"/>
              </a:rPr>
              <a:t>complexité</a:t>
            </a:r>
            <a:r>
              <a:rPr lang="en-GB" sz="1600" b="1" i="0" u="none" strike="noStrike" dirty="0">
                <a:solidFill>
                  <a:srgbClr val="000000"/>
                </a:solidFill>
                <a:effectLst/>
                <a:latin typeface="Montserrat" pitchFamily="2" charset="77"/>
              </a:rPr>
              <a:t> </a:t>
            </a:r>
            <a:r>
              <a:rPr lang="en-GB" sz="1600" b="1" i="0" u="none" strike="noStrike" dirty="0" err="1">
                <a:solidFill>
                  <a:srgbClr val="000000"/>
                </a:solidFill>
                <a:effectLst/>
                <a:latin typeface="Montserrat" pitchFamily="2" charset="77"/>
              </a:rPr>
              <a:t>moyenne</a:t>
            </a:r>
            <a:r>
              <a:rPr lang="en-GB" sz="1600" b="1" i="0" u="none" strike="noStrike" dirty="0">
                <a:solidFill>
                  <a:srgbClr val="000000"/>
                </a:solidFill>
                <a:effectLst/>
                <a:latin typeface="Montserrat" pitchFamily="2" charset="77"/>
              </a:rPr>
              <a:t> </a:t>
            </a:r>
            <a:endParaRPr lang="en-GB" sz="1600" dirty="0"/>
          </a:p>
        </p:txBody>
      </p:sp>
      <p:pic>
        <p:nvPicPr>
          <p:cNvPr id="2050" name="Picture 2">
            <a:extLst>
              <a:ext uri="{FF2B5EF4-FFF2-40B4-BE49-F238E27FC236}">
                <a16:creationId xmlns:a16="http://schemas.microsoft.com/office/drawing/2014/main" id="{270E1085-BA50-1DD8-2BDC-FC4228D3E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86" y="1327001"/>
            <a:ext cx="1357351" cy="2216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496A6F4-7269-6FF2-CCDF-A68BD1D18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387" y="1585538"/>
            <a:ext cx="2242274" cy="11686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E808243-541D-AA72-6479-2513C9FEE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414" y="1487877"/>
            <a:ext cx="2242273" cy="13639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3FD050D-0430-099F-69B5-731916236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587" y="1750881"/>
            <a:ext cx="18542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0493D98-D5FC-A314-7DFF-4846FE124EE6}"/>
              </a:ext>
            </a:extLst>
          </p:cNvPr>
          <p:cNvSpPr txBox="1"/>
          <p:nvPr/>
        </p:nvSpPr>
        <p:spPr>
          <a:xfrm>
            <a:off x="33619" y="3543300"/>
            <a:ext cx="1634937" cy="892552"/>
          </a:xfrm>
          <a:prstGeom prst="rect">
            <a:avLst/>
          </a:prstGeom>
          <a:noFill/>
        </p:spPr>
        <p:txBody>
          <a:bodyPr wrap="square" rtlCol="0">
            <a:spAutoFit/>
          </a:bodyPr>
          <a:lstStyle/>
          <a:p>
            <a:r>
              <a:rPr lang="en-GB" dirty="0"/>
              <a:t>RealTime MTB and MTB RIF/INH</a:t>
            </a:r>
          </a:p>
          <a:p>
            <a:r>
              <a:rPr lang="en-GB" sz="1200" dirty="0">
                <a:latin typeface="Calibri" panose="020F0502020204030204" pitchFamily="34" charset="0"/>
                <a:cs typeface="Calibri" panose="020F0502020204030204" pitchFamily="34" charset="0"/>
              </a:rPr>
              <a:t>m2000 RealTime System</a:t>
            </a:r>
          </a:p>
        </p:txBody>
      </p:sp>
      <p:sp>
        <p:nvSpPr>
          <p:cNvPr id="16" name="TextBox 15">
            <a:extLst>
              <a:ext uri="{FF2B5EF4-FFF2-40B4-BE49-F238E27FC236}">
                <a16:creationId xmlns:a16="http://schemas.microsoft.com/office/drawing/2014/main" id="{778B0B3C-70E1-0222-5CD9-F6AE87B18D6A}"/>
              </a:ext>
            </a:extLst>
          </p:cNvPr>
          <p:cNvSpPr txBox="1"/>
          <p:nvPr/>
        </p:nvSpPr>
        <p:spPr>
          <a:xfrm>
            <a:off x="2086562" y="2781377"/>
            <a:ext cx="1756227" cy="892552"/>
          </a:xfrm>
          <a:prstGeom prst="rect">
            <a:avLst/>
          </a:prstGeom>
          <a:noFill/>
        </p:spPr>
        <p:txBody>
          <a:bodyPr wrap="square" rtlCol="0">
            <a:spAutoFit/>
          </a:bodyPr>
          <a:lstStyle/>
          <a:p>
            <a:r>
              <a:rPr lang="en-GB" dirty="0"/>
              <a:t>FluoroType MTBDR v2.0</a:t>
            </a:r>
          </a:p>
          <a:p>
            <a:r>
              <a:rPr lang="en-GB" sz="1200" dirty="0" err="1">
                <a:latin typeface="Calibri" panose="020F0502020204030204" pitchFamily="34" charset="0"/>
                <a:cs typeface="Calibri" panose="020F0502020204030204" pitchFamily="34" charset="0"/>
              </a:rPr>
              <a:t>GeneXtract</a:t>
            </a:r>
            <a:r>
              <a:rPr lang="en-GB" sz="1200" dirty="0">
                <a:latin typeface="Calibri" panose="020F0502020204030204" pitchFamily="34" charset="0"/>
                <a:cs typeface="Calibri" panose="020F0502020204030204" pitchFamily="34" charset="0"/>
              </a:rPr>
              <a:t> 96 and </a:t>
            </a:r>
            <a:r>
              <a:rPr lang="en-GB" sz="1200" dirty="0" err="1">
                <a:latin typeface="Calibri" panose="020F0502020204030204" pitchFamily="34" charset="0"/>
                <a:cs typeface="Calibri" panose="020F0502020204030204" pitchFamily="34" charset="0"/>
              </a:rPr>
              <a:t>FluoroCycler</a:t>
            </a:r>
            <a:r>
              <a:rPr lang="en-GB" sz="1200" dirty="0">
                <a:latin typeface="Calibri" panose="020F0502020204030204" pitchFamily="34" charset="0"/>
                <a:cs typeface="Calibri" panose="020F0502020204030204" pitchFamily="34" charset="0"/>
              </a:rPr>
              <a:t> XT</a:t>
            </a:r>
          </a:p>
        </p:txBody>
      </p:sp>
      <p:sp>
        <p:nvSpPr>
          <p:cNvPr id="17" name="TextBox 16">
            <a:extLst>
              <a:ext uri="{FF2B5EF4-FFF2-40B4-BE49-F238E27FC236}">
                <a16:creationId xmlns:a16="http://schemas.microsoft.com/office/drawing/2014/main" id="{D96258ED-E4C8-93D2-6FA9-B0257A88C710}"/>
              </a:ext>
            </a:extLst>
          </p:cNvPr>
          <p:cNvSpPr txBox="1"/>
          <p:nvPr/>
        </p:nvSpPr>
        <p:spPr>
          <a:xfrm>
            <a:off x="4483744" y="2857438"/>
            <a:ext cx="1634937" cy="892552"/>
          </a:xfrm>
          <a:prstGeom prst="rect">
            <a:avLst/>
          </a:prstGeom>
          <a:noFill/>
        </p:spPr>
        <p:txBody>
          <a:bodyPr wrap="square" rtlCol="0">
            <a:spAutoFit/>
          </a:bodyPr>
          <a:lstStyle/>
          <a:p>
            <a:r>
              <a:rPr lang="en-GB" dirty="0"/>
              <a:t>cobas MTB and MTB RIF/INH </a:t>
            </a:r>
          </a:p>
          <a:p>
            <a:r>
              <a:rPr lang="en-GB" sz="1200" dirty="0">
                <a:latin typeface="Calibri" panose="020F0502020204030204" pitchFamily="34" charset="0"/>
                <a:cs typeface="Calibri" panose="020F0502020204030204" pitchFamily="34" charset="0"/>
              </a:rPr>
              <a:t>cobas 6800/8800 systems</a:t>
            </a:r>
          </a:p>
        </p:txBody>
      </p:sp>
      <p:sp>
        <p:nvSpPr>
          <p:cNvPr id="18" name="TextBox 17">
            <a:extLst>
              <a:ext uri="{FF2B5EF4-FFF2-40B4-BE49-F238E27FC236}">
                <a16:creationId xmlns:a16="http://schemas.microsoft.com/office/drawing/2014/main" id="{0ADB9CA0-549B-32D7-09BD-FE4D649E151A}"/>
              </a:ext>
            </a:extLst>
          </p:cNvPr>
          <p:cNvSpPr txBox="1"/>
          <p:nvPr/>
        </p:nvSpPr>
        <p:spPr>
          <a:xfrm>
            <a:off x="6736440" y="2824741"/>
            <a:ext cx="1634937" cy="492443"/>
          </a:xfrm>
          <a:prstGeom prst="rect">
            <a:avLst/>
          </a:prstGeom>
          <a:noFill/>
        </p:spPr>
        <p:txBody>
          <a:bodyPr wrap="square" rtlCol="0">
            <a:spAutoFit/>
          </a:bodyPr>
          <a:lstStyle/>
          <a:p>
            <a:r>
              <a:rPr lang="en-GB" dirty="0"/>
              <a:t>MAX MDR/TB</a:t>
            </a:r>
          </a:p>
          <a:p>
            <a:r>
              <a:rPr lang="en-GB" sz="1200" dirty="0">
                <a:latin typeface="Calibri" panose="020F0502020204030204" pitchFamily="34" charset="0"/>
                <a:cs typeface="Calibri" panose="020F0502020204030204" pitchFamily="34" charset="0"/>
              </a:rPr>
              <a:t>BD MAX System</a:t>
            </a:r>
          </a:p>
        </p:txBody>
      </p:sp>
    </p:spTree>
    <p:extLst>
      <p:ext uri="{BB962C8B-B14F-4D97-AF65-F5344CB8AC3E}">
        <p14:creationId xmlns:p14="http://schemas.microsoft.com/office/powerpoint/2010/main" val="3110319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subTitle" idx="1"/>
          </p:nvPr>
        </p:nvSpPr>
        <p:spPr>
          <a:xfrm>
            <a:off x="597645" y="1651949"/>
            <a:ext cx="4455480" cy="3666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Utilisations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Utilisé comme test diagnostique initial pour la détection de Bacille </a:t>
            </a:r>
            <a:r>
              <a:rPr lang="fr-FR" sz="1050" b="0" i="0" strike="noStrike" cap="none" spc="0" baseline="0" dirty="0" err="1">
                <a:solidFill>
                  <a:srgbClr val="000000"/>
                </a:solidFill>
                <a:effectLst/>
              </a:rPr>
              <a:t>acido</a:t>
            </a:r>
            <a:r>
              <a:rPr lang="fr-FR" sz="1050" b="0" i="0" strike="noStrike" cap="none" spc="0" baseline="0" dirty="0">
                <a:solidFill>
                  <a:srgbClr val="000000"/>
                </a:solidFill>
                <a:effectLst/>
              </a:rPr>
              <a:t>-</a:t>
            </a:r>
            <a:r>
              <a:rPr lang="fr-FR" sz="1050" b="0" i="0" strike="noStrike" cap="none" spc="0" baseline="0" dirty="0" err="1">
                <a:solidFill>
                  <a:srgbClr val="000000"/>
                </a:solidFill>
                <a:effectLst/>
              </a:rPr>
              <a:t>alcoolo-résistant</a:t>
            </a:r>
            <a:r>
              <a:rPr lang="fr-FR" sz="1050" b="0" i="0" strike="noStrike" cap="none" spc="0" baseline="0" dirty="0">
                <a:solidFill>
                  <a:srgbClr val="000000"/>
                </a:solidFill>
                <a:effectLst/>
              </a:rPr>
              <a:t> (BAAR) dans la tuberculose pulmonaire (</a:t>
            </a:r>
            <a:r>
              <a:rPr lang="fr-FR" sz="1050" b="0" i="0" strike="noStrike" cap="none" spc="0" baseline="0" dirty="0" err="1">
                <a:solidFill>
                  <a:srgbClr val="000000"/>
                </a:solidFill>
                <a:effectLst/>
              </a:rPr>
              <a:t>TBP</a:t>
            </a:r>
            <a:r>
              <a:rPr lang="fr-FR" sz="1050" b="0" i="0" strike="noStrike" cap="none" spc="0" baseline="0" dirty="0">
                <a:solidFill>
                  <a:srgbClr val="000000"/>
                </a:solidFill>
                <a:effectLst/>
              </a:rPr>
              <a:t>)</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Surveille la réponse au traitement</a:t>
            </a:r>
            <a:endParaRPr sz="1050" dirty="0"/>
          </a:p>
          <a:p>
            <a:pPr marL="457200" lvl="0" indent="-342900" algn="l" rtl="0">
              <a:lnSpc>
                <a:spcPct val="100000"/>
              </a:lnSpc>
              <a:spcBef>
                <a:spcPct val="0"/>
              </a:spcBef>
              <a:spcAft>
                <a:spcPct val="0"/>
              </a:spcAft>
              <a:buSzPts val="1400"/>
              <a:buNone/>
            </a:pP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Avantages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Peut être réalisé en toute sécurité avec un faible niveau de risque et des précautions minimales de biosécurité</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Résultats le jour même</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Peu coûteux et largement disponible</a:t>
            </a:r>
            <a:endParaRPr sz="1050" dirty="0"/>
          </a:p>
          <a:p>
            <a:pPr marL="457200" lvl="0" indent="-342900" algn="l" rtl="0">
              <a:lnSpc>
                <a:spcPct val="100000"/>
              </a:lnSpc>
              <a:spcBef>
                <a:spcPct val="0"/>
              </a:spcBef>
              <a:spcAft>
                <a:spcPct val="0"/>
              </a:spcAft>
              <a:buSzPts val="1400"/>
              <a:buNone/>
            </a:pP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rPr>
              <a:t>Limites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Faible sensibilité (50 %), qui est encore réduite chez les personnes infectées par le VIH et les enfants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Spécificité limitée ; peut détecter des mycobactéries non tuberculeuses (</a:t>
            </a:r>
            <a:r>
              <a:rPr lang="fr-FR" sz="1050" b="0" i="0" strike="noStrike" cap="none" spc="0" baseline="0" dirty="0" err="1">
                <a:solidFill>
                  <a:srgbClr val="000000"/>
                </a:solidFill>
                <a:effectLst/>
              </a:rPr>
              <a:t>MNT</a:t>
            </a:r>
            <a:r>
              <a:rPr lang="fr-FR" sz="1050" b="0" i="0" strike="noStrike" cap="none" spc="0" baseline="0" dirty="0">
                <a:solidFill>
                  <a:srgbClr val="000000"/>
                </a:solidFill>
                <a:effectLst/>
              </a:rPr>
              <a:t>) et ne détecte pas la résistance aux médicaments.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rPr>
              <a:t>Ne peut pas détecter la TB-DR chez les personnes VIH+.</a:t>
            </a:r>
            <a:endParaRPr sz="1050" dirty="0"/>
          </a:p>
          <a:p>
            <a:pPr marL="457200" lvl="0" indent="-254000" algn="l" rtl="0">
              <a:lnSpc>
                <a:spcPct val="100000"/>
              </a:lnSpc>
              <a:spcBef>
                <a:spcPct val="0"/>
              </a:spcBef>
              <a:spcAft>
                <a:spcPct val="0"/>
              </a:spcAft>
              <a:buSzPts val="1400"/>
              <a:buFont typeface="Arial"/>
              <a:buNone/>
            </a:pPr>
            <a:endParaRPr sz="1200" dirty="0"/>
          </a:p>
        </p:txBody>
      </p:sp>
      <p:sp>
        <p:nvSpPr>
          <p:cNvPr id="241" name="Google Shape;241;p15"/>
          <p:cNvSpPr txBox="1">
            <a:spLocks noGrp="1"/>
          </p:cNvSpPr>
          <p:nvPr>
            <p:ph type="title"/>
          </p:nvPr>
        </p:nvSpPr>
        <p:spPr>
          <a:xfrm>
            <a:off x="705225" y="10966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42" name="Google Shape;242;p15"/>
          <p:cNvSpPr txBox="1">
            <a:spLocks noGrp="1"/>
          </p:cNvSpPr>
          <p:nvPr>
            <p:ph type="body" idx="2"/>
          </p:nvPr>
        </p:nvSpPr>
        <p:spPr>
          <a:xfrm>
            <a:off x="597645" y="983191"/>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400" b="1" i="0" strike="noStrike" cap="none" spc="0" baseline="0" dirty="0">
                <a:solidFill>
                  <a:srgbClr val="000000"/>
                </a:solidFill>
                <a:effectLst/>
              </a:rPr>
              <a:t>BAAR - Examen microscopique </a:t>
            </a:r>
            <a:br>
              <a:rPr lang="fr-FR" sz="1400" b="1" i="0" strike="noStrike" cap="none" spc="0" baseline="0" dirty="0">
                <a:solidFill>
                  <a:srgbClr val="000000"/>
                </a:solidFill>
                <a:effectLst/>
              </a:rPr>
            </a:br>
            <a:r>
              <a:rPr lang="fr-FR" sz="1400" b="1" i="0" strike="noStrike" cap="none" spc="0" baseline="0" dirty="0">
                <a:solidFill>
                  <a:srgbClr val="000000"/>
                </a:solidFill>
                <a:effectLst/>
              </a:rPr>
              <a:t>de frottis</a:t>
            </a:r>
            <a:endParaRPr sz="1400" dirty="0"/>
          </a:p>
        </p:txBody>
      </p:sp>
      <p:sp>
        <p:nvSpPr>
          <p:cNvPr id="243" name="Google Shape;243;p15"/>
          <p:cNvSpPr txBox="1">
            <a:spLocks noGrp="1"/>
          </p:cNvSpPr>
          <p:nvPr>
            <p:ph type="body" idx="3"/>
          </p:nvPr>
        </p:nvSpPr>
        <p:spPr>
          <a:xfrm>
            <a:off x="5390504" y="2240057"/>
            <a:ext cx="3559175" cy="2489784"/>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200" b="0" i="0" strike="noStrike" cap="none" spc="0" baseline="0" dirty="0">
                <a:solidFill>
                  <a:srgbClr val="FFFFFF"/>
                </a:solidFill>
                <a:effectLst/>
                <a:latin typeface="Montserrat"/>
                <a:ea typeface="Montserrat"/>
                <a:cs typeface="Montserrat"/>
              </a:rPr>
              <a:t>L’OMS recommande la transition des programmes de lutte contre la TB vers le remplacement de la microscopie en tant que test de diagnostic initial par des </a:t>
            </a:r>
            <a:r>
              <a:rPr lang="fr-FR" sz="1200" b="0" i="0" strike="noStrike" cap="none" spc="0" baseline="0" dirty="0" err="1">
                <a:solidFill>
                  <a:srgbClr val="FFFFFF"/>
                </a:solidFill>
                <a:effectLst/>
                <a:latin typeface="Montserrat"/>
                <a:ea typeface="Montserrat"/>
                <a:cs typeface="Montserrat"/>
              </a:rPr>
              <a:t>WRD</a:t>
            </a:r>
            <a:r>
              <a:rPr lang="fr-FR" sz="1200" b="0" i="0" strike="noStrike" cap="none" spc="0" baseline="0" dirty="0">
                <a:solidFill>
                  <a:srgbClr val="FFFFFF"/>
                </a:solidFill>
                <a:effectLst/>
                <a:latin typeface="Montserrat"/>
                <a:ea typeface="Montserrat"/>
                <a:cs typeface="Montserrat"/>
              </a:rPr>
              <a:t> moléculaires qui permettent la détection du </a:t>
            </a:r>
            <a:r>
              <a:rPr lang="fr-FR" sz="1200" b="0" i="0" strike="noStrike" cap="none" spc="0" baseline="0" dirty="0" err="1">
                <a:solidFill>
                  <a:srgbClr val="FFFFFF"/>
                </a:solidFill>
                <a:effectLst/>
                <a:latin typeface="Montserrat"/>
                <a:ea typeface="Montserrat"/>
                <a:cs typeface="Montserrat"/>
              </a:rPr>
              <a:t>MTBC</a:t>
            </a:r>
            <a:r>
              <a:rPr lang="fr-FR" sz="1200" b="0" i="0" strike="noStrike" cap="none" spc="0" baseline="0" dirty="0">
                <a:solidFill>
                  <a:srgbClr val="FFFFFF"/>
                </a:solidFill>
                <a:effectLst/>
                <a:latin typeface="Montserrat"/>
                <a:ea typeface="Montserrat"/>
                <a:cs typeface="Montserrat"/>
              </a:rPr>
              <a:t>. </a:t>
            </a: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r>
              <a:rPr lang="fr-FR" sz="1200" b="0" i="0" strike="noStrike" cap="none" spc="0" baseline="0" dirty="0">
                <a:solidFill>
                  <a:srgbClr val="FFFFFF"/>
                </a:solidFill>
                <a:effectLst/>
                <a:latin typeface="Montserrat"/>
                <a:ea typeface="Montserrat"/>
                <a:cs typeface="Montserrat"/>
              </a:rPr>
              <a:t>Pour surveiller l’évolution du traitement, l’OMS recommande que dans tous les contextes, la microscopie à fluorescence </a:t>
            </a:r>
            <a:r>
              <a:rPr lang="fr-FR" sz="1200" b="0" i="0" strike="noStrike" cap="none" spc="0" baseline="0" dirty="0" err="1">
                <a:solidFill>
                  <a:srgbClr val="FFFFFF"/>
                </a:solidFill>
                <a:effectLst/>
                <a:latin typeface="Montserrat"/>
                <a:ea typeface="Montserrat"/>
                <a:cs typeface="Montserrat"/>
              </a:rPr>
              <a:t>LED</a:t>
            </a:r>
            <a:r>
              <a:rPr lang="fr-FR" sz="1200" b="0" i="0" strike="noStrike" cap="none" spc="0" baseline="0" dirty="0">
                <a:solidFill>
                  <a:srgbClr val="FFFFFF"/>
                </a:solidFill>
                <a:effectLst/>
                <a:latin typeface="Montserrat"/>
                <a:ea typeface="Montserrat"/>
                <a:cs typeface="Montserrat"/>
              </a:rPr>
              <a:t> soit introduite progressivement pour remplacer la microscopie à champ clair conventionnelle et la coloration de </a:t>
            </a:r>
            <a:r>
              <a:rPr lang="fr-FR" sz="1200" b="0" i="0" strike="noStrike" cap="none" spc="0" baseline="0" dirty="0" err="1">
                <a:solidFill>
                  <a:srgbClr val="FFFFFF"/>
                </a:solidFill>
                <a:effectLst/>
                <a:latin typeface="Montserrat"/>
                <a:ea typeface="Montserrat"/>
                <a:cs typeface="Montserrat"/>
              </a:rPr>
              <a:t>Ziehl-Neelsen</a:t>
            </a:r>
            <a:r>
              <a:rPr lang="fr-FR" sz="1200" b="0" i="0" strike="noStrike" cap="none" spc="0" baseline="0" dirty="0">
                <a:solidFill>
                  <a:srgbClr val="FFFFFF"/>
                </a:solidFill>
                <a:effectLst/>
                <a:latin typeface="Montserrat"/>
                <a:ea typeface="Montserrat"/>
                <a:cs typeface="Montserrat"/>
              </a:rPr>
              <a:t>.</a:t>
            </a:r>
            <a:endParaRPr sz="1200" dirty="0">
              <a:latin typeface="Montserrat"/>
              <a:ea typeface="Calibri"/>
              <a:cs typeface="Calibri"/>
              <a:sym typeface="Calibri"/>
            </a:endParaRPr>
          </a:p>
          <a:p>
            <a:pPr marL="139700" lvl="0" indent="0" algn="ctr" rtl="0">
              <a:lnSpc>
                <a:spcPct val="100000"/>
              </a:lnSpc>
              <a:spcBef>
                <a:spcPct val="0"/>
              </a:spcBef>
              <a:spcAft>
                <a:spcPct val="0"/>
              </a:spcAft>
              <a:buSzPts val="1400"/>
              <a:buNone/>
            </a:pPr>
            <a:endParaRPr dirty="0"/>
          </a:p>
        </p:txBody>
      </p:sp>
      <p:sp>
        <p:nvSpPr>
          <p:cNvPr id="244" name="Google Shape;244;p15"/>
          <p:cNvSpPr txBox="1">
            <a:spLocks noGrp="1"/>
          </p:cNvSpPr>
          <p:nvPr>
            <p:ph type="body" idx="4"/>
          </p:nvPr>
        </p:nvSpPr>
        <p:spPr>
          <a:xfrm>
            <a:off x="5390504" y="1415646"/>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245" name="Google Shape;245;p15" descr="Microscopy | by Biology Experts Notes | Medium"/>
          <p:cNvPicPr preferRelativeResize="0"/>
          <p:nvPr/>
        </p:nvPicPr>
        <p:blipFill>
          <a:blip r:embed="rId3">
            <a:alphaModFix/>
          </a:blip>
          <a:srcRect l="31483" r="937"/>
          <a:stretch>
            <a:fillRect/>
          </a:stretch>
        </p:blipFill>
        <p:spPr>
          <a:xfrm>
            <a:off x="3943403" y="642021"/>
            <a:ext cx="1257193" cy="1184050"/>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subTitle" idx="1"/>
          </p:nvPr>
        </p:nvSpPr>
        <p:spPr>
          <a:xfrm>
            <a:off x="398294" y="1217455"/>
            <a:ext cx="4432835" cy="369016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Utilisations</a:t>
            </a:r>
            <a:endParaRPr sz="1050" dirty="0"/>
          </a:p>
          <a:p>
            <a:pPr marL="457200" lvl="0" indent="-342900" algn="l" rtl="0">
              <a:lnSpc>
                <a:spcPct val="100000"/>
              </a:lnSpc>
              <a:spcBef>
                <a:spcPct val="0"/>
              </a:spcBef>
              <a:spcAft>
                <a:spcPts val="600"/>
              </a:spcAft>
              <a:buSzPts val="1400"/>
              <a:buFont typeface="Arial"/>
              <a:buChar char="•"/>
            </a:pPr>
            <a:r>
              <a:rPr lang="fr-FR" sz="1050" b="0" i="0" strike="noStrike" cap="none" spc="0" baseline="0" dirty="0">
                <a:solidFill>
                  <a:srgbClr val="000000"/>
                </a:solidFill>
                <a:effectLst/>
                <a:latin typeface="Montserrat"/>
                <a:ea typeface="Montserrat"/>
                <a:cs typeface="Montserrat"/>
              </a:rPr>
              <a:t>Détecte à la fois le complexe </a:t>
            </a:r>
            <a:r>
              <a:rPr lang="fr-FR" sz="1050" b="0" i="0" strike="noStrike" cap="none" spc="0" baseline="0" dirty="0" err="1">
                <a:solidFill>
                  <a:srgbClr val="000000"/>
                </a:solidFill>
                <a:effectLst/>
                <a:latin typeface="Montserrat"/>
                <a:ea typeface="Montserrat"/>
                <a:cs typeface="Montserrat"/>
              </a:rPr>
              <a:t>Mycobacterium</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tuberculosis</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MTBC</a:t>
            </a:r>
            <a:r>
              <a:rPr lang="fr-FR" sz="1050" b="0" i="0" strike="noStrike" cap="none" spc="0" baseline="0" dirty="0">
                <a:solidFill>
                  <a:srgbClr val="000000"/>
                </a:solidFill>
                <a:effectLst/>
                <a:latin typeface="Montserrat"/>
                <a:ea typeface="Montserrat"/>
                <a:cs typeface="Montserrat"/>
              </a:rPr>
              <a:t>) et la résistance à la RIF dans les échantillons d’expectorations et des prélèvements de tuberculose extra-pulmonaire (</a:t>
            </a:r>
            <a:r>
              <a:rPr lang="fr-FR" sz="1050" b="0" i="0" strike="noStrike" cap="none" spc="0" baseline="0" dirty="0" err="1">
                <a:solidFill>
                  <a:srgbClr val="000000"/>
                </a:solidFill>
                <a:effectLst/>
                <a:latin typeface="Montserrat"/>
                <a:ea typeface="Montserrat"/>
                <a:cs typeface="Montserrat"/>
              </a:rPr>
              <a:t>TBEP</a:t>
            </a:r>
            <a:r>
              <a:rPr lang="fr-FR" sz="1050" b="0" i="0" strike="noStrike" cap="none" spc="0" baseline="0" dirty="0">
                <a:solidFill>
                  <a:srgbClr val="000000"/>
                </a:solidFill>
                <a:effectLst/>
                <a:latin typeface="Montserrat"/>
                <a:ea typeface="Montserrat"/>
                <a:cs typeface="Montserrat"/>
              </a:rPr>
              <a:t>)</a:t>
            </a: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Avantages</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Délai de réponse rapide (&lt; 2 heures), haute sensibilité, faible risque en termes de biosécurité</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Processus automatisé en une étape</a:t>
            </a:r>
            <a:endParaRPr sz="1050" dirty="0"/>
          </a:p>
          <a:p>
            <a:pPr marL="400050" lvl="0" indent="-28575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Hautes sensibilité et spécificité</a:t>
            </a:r>
            <a:endParaRPr sz="1050" dirty="0"/>
          </a:p>
          <a:p>
            <a:pPr marL="400050" lvl="0" indent="-285750" algn="l" rtl="0">
              <a:lnSpc>
                <a:spcPct val="100000"/>
              </a:lnSpc>
              <a:spcBef>
                <a:spcPct val="0"/>
              </a:spcBef>
              <a:spcAft>
                <a:spcPts val="600"/>
              </a:spcAft>
              <a:buSzPts val="1400"/>
              <a:buFont typeface="Arial"/>
              <a:buChar char="•"/>
            </a:pPr>
            <a:r>
              <a:rPr lang="fr-FR" sz="1050" b="0" i="0" strike="noStrike" cap="none" spc="0" baseline="0" dirty="0">
                <a:solidFill>
                  <a:srgbClr val="000000"/>
                </a:solidFill>
                <a:effectLst/>
                <a:latin typeface="Montserrat"/>
                <a:ea typeface="Montserrat"/>
                <a:cs typeface="Montserrat"/>
              </a:rPr>
              <a:t>Le même analyseur peut être utilisé pour plusieurs tests pour le diagnostic du VIH, de l’hépatite C, etc. </a:t>
            </a:r>
            <a:endParaRPr sz="1050" dirty="0"/>
          </a:p>
          <a:p>
            <a:pPr marL="457200" lvl="0" indent="-342900" algn="l" rtl="0">
              <a:lnSpc>
                <a:spcPct val="100000"/>
              </a:lnSpc>
              <a:spcBef>
                <a:spcPct val="0"/>
              </a:spcBef>
              <a:spcAft>
                <a:spcPct val="0"/>
              </a:spcAft>
              <a:buSzPts val="1400"/>
              <a:buNone/>
            </a:pPr>
            <a:r>
              <a:rPr lang="fr-FR" sz="1050" b="1" i="0" strike="noStrike" cap="none" spc="0" baseline="0" dirty="0">
                <a:solidFill>
                  <a:srgbClr val="000000"/>
                </a:solidFill>
                <a:effectLst/>
                <a:latin typeface="Montserrat"/>
                <a:ea typeface="Montserrat"/>
                <a:cs typeface="Montserrat"/>
              </a:rPr>
              <a:t>Limites</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Nécessite une alimentation électrique ininterrompue et stable, un étalonnage annuel des modules et une température ambiante de 15 à 30 °C.</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Ne peut pas être utilisé pour surveiller le traitement</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Ne détecte pas de résistance à des agents anti-TB autres que la RIF</a:t>
            </a:r>
            <a:endParaRPr sz="1050" dirty="0"/>
          </a:p>
          <a:p>
            <a:pPr marL="457200" lvl="0" indent="-342900" algn="l" rtl="0">
              <a:lnSpc>
                <a:spcPct val="100000"/>
              </a:lnSpc>
              <a:spcBef>
                <a:spcPct val="0"/>
              </a:spcBef>
              <a:spcAft>
                <a:spcPct val="0"/>
              </a:spcAft>
              <a:buSzPts val="1400"/>
              <a:buFont typeface="Arial"/>
              <a:buChar char="•"/>
            </a:pPr>
            <a:r>
              <a:rPr lang="fr-FR" sz="1050" b="0" i="0" strike="noStrike" cap="none" spc="0" baseline="0" dirty="0">
                <a:solidFill>
                  <a:srgbClr val="000000"/>
                </a:solidFill>
                <a:effectLst/>
                <a:latin typeface="Montserrat"/>
                <a:ea typeface="Montserrat"/>
                <a:cs typeface="Montserrat"/>
              </a:rPr>
              <a:t>Recommandation de l’OMS sur une cartouche MTB/XDR prévue au Q3 2021</a:t>
            </a:r>
            <a:endParaRPr sz="1050" dirty="0"/>
          </a:p>
        </p:txBody>
      </p:sp>
      <p:sp>
        <p:nvSpPr>
          <p:cNvPr id="300" name="Google Shape;300;p21"/>
          <p:cNvSpPr txBox="1">
            <a:spLocks noGrp="1"/>
          </p:cNvSpPr>
          <p:nvPr>
            <p:ph type="title"/>
          </p:nvPr>
        </p:nvSpPr>
        <p:spPr>
          <a:xfrm>
            <a:off x="705222" y="128349"/>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Tests de laboratoire pour la TB</a:t>
            </a:r>
            <a:endParaRPr sz="1800" dirty="0"/>
          </a:p>
        </p:txBody>
      </p:sp>
      <p:sp>
        <p:nvSpPr>
          <p:cNvPr id="301" name="Google Shape;301;p21"/>
          <p:cNvSpPr txBox="1">
            <a:spLocks noGrp="1"/>
          </p:cNvSpPr>
          <p:nvPr>
            <p:ph type="body" idx="2"/>
          </p:nvPr>
        </p:nvSpPr>
        <p:spPr>
          <a:xfrm>
            <a:off x="610257" y="926103"/>
            <a:ext cx="4527800" cy="47011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Test </a:t>
            </a:r>
            <a:r>
              <a:rPr lang="fr-FR" sz="1600" b="1" i="0" strike="noStrike" cap="none" spc="0" baseline="0" dirty="0" err="1">
                <a:solidFill>
                  <a:srgbClr val="000000"/>
                </a:solidFill>
                <a:effectLst/>
                <a:latin typeface="Montserrat"/>
                <a:ea typeface="Montserrat"/>
                <a:cs typeface="Montserrat"/>
              </a:rPr>
              <a:t>Xpert</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MTB</a:t>
            </a:r>
            <a:r>
              <a:rPr lang="fr-FR" sz="1600" b="1" i="0" strike="noStrike" cap="none" spc="0" baseline="0" dirty="0">
                <a:solidFill>
                  <a:srgbClr val="000000"/>
                </a:solidFill>
                <a:effectLst/>
                <a:latin typeface="Montserrat"/>
                <a:ea typeface="Montserrat"/>
                <a:cs typeface="Montserrat"/>
              </a:rPr>
              <a:t>/RIF ou </a:t>
            </a:r>
            <a:r>
              <a:rPr lang="fr-FR" sz="1600" b="1" i="0" strike="noStrike" cap="none" spc="0" baseline="0" dirty="0" err="1">
                <a:solidFill>
                  <a:srgbClr val="000000"/>
                </a:solidFill>
                <a:effectLst/>
                <a:latin typeface="Montserrat"/>
                <a:ea typeface="Montserrat"/>
                <a:cs typeface="Montserrat"/>
              </a:rPr>
              <a:t>Xpert</a:t>
            </a:r>
            <a:r>
              <a:rPr lang="fr-FR" sz="1600" b="1" i="0" strike="noStrike" cap="none" spc="0" baseline="0" dirty="0">
                <a:solidFill>
                  <a:srgbClr val="000000"/>
                </a:solidFill>
                <a:effectLst/>
                <a:latin typeface="Montserrat"/>
                <a:ea typeface="Montserrat"/>
                <a:cs typeface="Montserrat"/>
              </a:rPr>
              <a:t> Ultra</a:t>
            </a:r>
            <a:endParaRPr sz="1600" dirty="0"/>
          </a:p>
        </p:txBody>
      </p:sp>
      <p:sp>
        <p:nvSpPr>
          <p:cNvPr id="302" name="Google Shape;302;p21"/>
          <p:cNvSpPr txBox="1">
            <a:spLocks noGrp="1"/>
          </p:cNvSpPr>
          <p:nvPr>
            <p:ph type="body" idx="3"/>
          </p:nvPr>
        </p:nvSpPr>
        <p:spPr>
          <a:xfrm>
            <a:off x="5376755" y="2355308"/>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dirty="0">
                <a:solidFill>
                  <a:srgbClr val="FFFFFF"/>
                </a:solidFill>
                <a:effectLst/>
                <a:latin typeface="Montserrat"/>
                <a:ea typeface="Montserrat"/>
                <a:cs typeface="Montserrat"/>
              </a:rPr>
              <a:t>L’OMS recommande l’utilisation du test </a:t>
            </a:r>
            <a:r>
              <a:rPr lang="fr-FR" sz="1400" b="0" i="0" strike="noStrike" cap="none" spc="0" baseline="0" dirty="0" err="1">
                <a:solidFill>
                  <a:srgbClr val="FFFFFF"/>
                </a:solidFill>
                <a:effectLst/>
                <a:latin typeface="Montserrat"/>
                <a:ea typeface="Montserrat"/>
                <a:cs typeface="Montserrat"/>
              </a:rPr>
              <a:t>Xpert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/RIF ou Ultra comme test diagnostique initial pour le dépistage de la TB et la détection de la résistance à la rifampicine plutôt que l’examen microscopique de frottis/la culture et le test phénotypique de sensibilité aux médicaments.</a:t>
            </a:r>
            <a:endParaRPr dirty="0"/>
          </a:p>
          <a:p>
            <a:pPr marL="457200" lvl="0" indent="-228600" algn="l" rtl="0">
              <a:lnSpc>
                <a:spcPct val="100000"/>
              </a:lnSpc>
              <a:spcBef>
                <a:spcPct val="0"/>
              </a:spcBef>
              <a:spcAft>
                <a:spcPct val="0"/>
              </a:spcAft>
              <a:buClr>
                <a:srgbClr val="FFFFFF"/>
              </a:buClr>
              <a:buSzPts val="1400"/>
              <a:buNone/>
            </a:pPr>
            <a:endParaRPr dirty="0"/>
          </a:p>
        </p:txBody>
      </p:sp>
      <p:sp>
        <p:nvSpPr>
          <p:cNvPr id="303" name="Google Shape;303;p21"/>
          <p:cNvSpPr txBox="1">
            <a:spLocks noGrp="1"/>
          </p:cNvSpPr>
          <p:nvPr>
            <p:ph type="body" idx="4"/>
          </p:nvPr>
        </p:nvSpPr>
        <p:spPr>
          <a:xfrm>
            <a:off x="5376755" y="1738662"/>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304" name="Google Shape;304;p21" descr="GeneXpert MTB/RIF Assay: Principle, Procedure, Results and Interpretations  - Learn Microbiology Online"/>
          <p:cNvPicPr preferRelativeResize="0"/>
          <p:nvPr/>
        </p:nvPicPr>
        <p:blipFill>
          <a:blip r:embed="rId3">
            <a:alphaModFix/>
          </a:blip>
          <a:stretch>
            <a:fillRect/>
          </a:stretch>
        </p:blipFill>
        <p:spPr>
          <a:xfrm flipH="1">
            <a:off x="4619165" y="644755"/>
            <a:ext cx="1227714" cy="1180751"/>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subTitle" idx="1"/>
          </p:nvPr>
        </p:nvSpPr>
        <p:spPr>
          <a:xfrm>
            <a:off x="536265" y="1407319"/>
            <a:ext cx="4516748" cy="387263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Utilisations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Utilisé comme diagnostic initial pour la TB ainsi que pour isoler les cultures pour le TDS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Surveillance du traitement de la TB-MR</a:t>
            </a:r>
            <a:endParaRPr sz="1100" dirty="0"/>
          </a:p>
          <a:p>
            <a:pPr marL="457200" lvl="0" indent="-342900" algn="l" rtl="0">
              <a:lnSpc>
                <a:spcPct val="100000"/>
              </a:lnSpc>
              <a:spcBef>
                <a:spcPct val="0"/>
              </a:spcBef>
              <a:spcAft>
                <a:spcPct val="0"/>
              </a:spcAft>
              <a:buSzPts val="1400"/>
              <a:buNone/>
            </a:pPr>
            <a:endParaRPr sz="11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Avantages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Test de haute sensibilité et de haute spécificité pour la détection du </a:t>
            </a:r>
            <a:r>
              <a:rPr lang="fr-FR" sz="1100" b="0" i="0" strike="noStrike" cap="none" spc="0" baseline="0" dirty="0" err="1">
                <a:solidFill>
                  <a:srgbClr val="000000"/>
                </a:solidFill>
                <a:effectLst/>
              </a:rPr>
              <a:t>MTBC</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Fournit un isolat pour le TDS (test phénotypique)</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Peut évaluer le déroulement du traitement</a:t>
            </a:r>
            <a:endParaRPr sz="1100" dirty="0"/>
          </a:p>
          <a:p>
            <a:pPr marL="457200" lvl="0" indent="-342900" algn="l" rtl="0">
              <a:lnSpc>
                <a:spcPct val="100000"/>
              </a:lnSpc>
              <a:spcBef>
                <a:spcPct val="0"/>
              </a:spcBef>
              <a:spcAft>
                <a:spcPct val="0"/>
              </a:spcAft>
              <a:buSzPts val="1400"/>
              <a:buNone/>
            </a:pPr>
            <a:endParaRPr sz="11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Limites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niveau élevé de précautions de biosécurité</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personnel formé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La culture liquide automatisée est plus coûteuse que la culture solide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La culture solide est lente ; il faut 4 à 8 semaines pour détecter le </a:t>
            </a:r>
            <a:r>
              <a:rPr lang="fr-FR" sz="1100" b="0" i="0" strike="noStrike" cap="none" spc="0" baseline="0" dirty="0" err="1">
                <a:solidFill>
                  <a:srgbClr val="000000"/>
                </a:solidFill>
                <a:effectLst/>
              </a:rPr>
              <a:t>MTBC</a:t>
            </a:r>
            <a:r>
              <a:rPr lang="fr-FR" sz="1100" b="0" i="0" strike="noStrike" cap="none" spc="0" baseline="0" dirty="0">
                <a:solidFill>
                  <a:srgbClr val="000000"/>
                </a:solidFill>
                <a:effectLst/>
              </a:rPr>
              <a:t> </a:t>
            </a:r>
            <a:endParaRPr sz="1100" dirty="0"/>
          </a:p>
        </p:txBody>
      </p:sp>
      <p:sp>
        <p:nvSpPr>
          <p:cNvPr id="251" name="Google Shape;251;p16"/>
          <p:cNvSpPr txBox="1">
            <a:spLocks noGrp="1"/>
          </p:cNvSpPr>
          <p:nvPr>
            <p:ph type="title"/>
          </p:nvPr>
        </p:nvSpPr>
        <p:spPr>
          <a:xfrm>
            <a:off x="536265" y="-118277"/>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52" name="Google Shape;252;p16"/>
          <p:cNvSpPr txBox="1">
            <a:spLocks noGrp="1"/>
          </p:cNvSpPr>
          <p:nvPr>
            <p:ph type="body" idx="2"/>
          </p:nvPr>
        </p:nvSpPr>
        <p:spPr>
          <a:xfrm>
            <a:off x="536265" y="954882"/>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Culture</a:t>
            </a:r>
            <a:endParaRPr/>
          </a:p>
        </p:txBody>
      </p:sp>
      <p:sp>
        <p:nvSpPr>
          <p:cNvPr id="253" name="Google Shape;253;p16"/>
          <p:cNvSpPr txBox="1">
            <a:spLocks noGrp="1"/>
          </p:cNvSpPr>
          <p:nvPr>
            <p:ph type="body" idx="3"/>
          </p:nvPr>
        </p:nvSpPr>
        <p:spPr>
          <a:xfrm>
            <a:off x="5363005" y="2275306"/>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L’OMS recommande l’utilisation de la culture liquide et de l’identification rapide des espèces dans le cadre de plans globaux spécifiques au pays pour le renforcement des capacités des laboratoires et basés sur une approche par étapes. </a:t>
            </a:r>
            <a:endParaRPr/>
          </a:p>
        </p:txBody>
      </p:sp>
      <p:sp>
        <p:nvSpPr>
          <p:cNvPr id="254" name="Google Shape;254;p16"/>
          <p:cNvSpPr txBox="1">
            <a:spLocks noGrp="1"/>
          </p:cNvSpPr>
          <p:nvPr>
            <p:ph type="body" idx="4"/>
          </p:nvPr>
        </p:nvSpPr>
        <p:spPr>
          <a:xfrm>
            <a:off x="5363005" y="1673643"/>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55" name="Google Shape;255;p16"/>
          <p:cNvPicPr preferRelativeResize="0"/>
          <p:nvPr/>
        </p:nvPicPr>
        <p:blipFill>
          <a:blip r:embed="rId3">
            <a:alphaModFix/>
          </a:blip>
          <a:srcRect t="9745" b="16376"/>
          <a:stretch>
            <a:fillRect/>
          </a:stretch>
        </p:blipFill>
        <p:spPr>
          <a:xfrm>
            <a:off x="3950817" y="406400"/>
            <a:ext cx="1257192" cy="1180750"/>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body" idx="1"/>
          </p:nvPr>
        </p:nvSpPr>
        <p:spPr>
          <a:xfrm>
            <a:off x="0" y="1166074"/>
            <a:ext cx="9143999" cy="3357006"/>
          </a:xfrm>
          <a:prstGeom prst="rect">
            <a:avLst/>
          </a:prstGeom>
          <a:noFill/>
          <a:ln>
            <a:noFill/>
          </a:ln>
        </p:spPr>
        <p:txBody>
          <a:bodyPr spcFirstLastPara="1" wrap="square" lIns="91425" tIns="91425" rIns="91425" bIns="91425" anchor="t" anchorCtr="0">
            <a:noAutofit/>
          </a:bodyPr>
          <a:lstStyle/>
          <a:p>
            <a:pPr>
              <a:lnSpc>
                <a:spcPct val="104000"/>
              </a:lnSpc>
              <a:spcAft>
                <a:spcPts val="800"/>
              </a:spcAft>
            </a:pPr>
            <a:r>
              <a:rPr lang="fr-FR" sz="1100" dirty="0">
                <a:effectLst/>
                <a:latin typeface="Montserrat" pitchFamily="2" charset="77"/>
                <a:ea typeface="Calibri" panose="020F0502020204030204" pitchFamily="34" charset="0"/>
                <a:cs typeface="Calibri" panose="020F0502020204030204" pitchFamily="34" charset="0"/>
              </a:rPr>
              <a:t>Ces modules de formation ont été élaborés en collaboration entre l'Agence des États-Unis pour le développement international (USAID) et son projet de détection et de surveillance des maladies infectieuses (IDDS) et le Partenariat</a:t>
            </a:r>
            <a:r>
              <a:rPr lang="fr-FR" sz="1100" dirty="0">
                <a:effectLst/>
                <a:latin typeface="Montserrat" pitchFamily="2" charset="77"/>
                <a:ea typeface="Calibri" panose="020F0502020204030204" pitchFamily="34" charset="0"/>
                <a:cs typeface="Arial" panose="020B0604020202020204" pitchFamily="34" charset="0"/>
              </a:rPr>
              <a:t> </a:t>
            </a:r>
            <a:r>
              <a:rPr lang="fr-CH" sz="1100" dirty="0">
                <a:effectLst/>
                <a:latin typeface="Montserrat" pitchFamily="2" charset="77"/>
                <a:ea typeface="Calibri" panose="020F0502020204030204" pitchFamily="34" charset="0"/>
                <a:cs typeface="Arial" panose="020B0604020202020204" pitchFamily="34" charset="0"/>
              </a:rPr>
              <a:t>Halte à la tuberculose</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Arial" panose="020B0604020202020204" pitchFamily="34" charset="0"/>
              </a:rPr>
              <a:t>en anglais Stop TB)</a:t>
            </a:r>
            <a:r>
              <a:rPr lang="fr-FR" sz="1100" dirty="0">
                <a:effectLst/>
                <a:latin typeface="Montserrat" pitchFamily="2" charset="77"/>
                <a:ea typeface="Calibri" panose="020F0502020204030204" pitchFamily="34" charset="0"/>
                <a:cs typeface="Calibri" panose="020F0502020204030204" pitchFamily="34" charset="0"/>
              </a:rPr>
              <a:t>, dans le cadre du </a:t>
            </a:r>
            <a:r>
              <a:rPr lang="fr-FR" sz="1100" i="1" dirty="0">
                <a:effectLst/>
                <a:latin typeface="Montserrat" pitchFamily="2" charset="77"/>
                <a:ea typeface="Calibri" panose="020F0502020204030204" pitchFamily="34" charset="0"/>
                <a:cs typeface="Calibri" panose="020F0502020204030204" pitchFamily="34" charset="0"/>
              </a:rPr>
              <a:t>Projet</a:t>
            </a:r>
            <a:r>
              <a:rPr lang="fr-FR" sz="1100" dirty="0">
                <a:effectLst/>
                <a:latin typeface="Montserrat" pitchFamily="2" charset="77"/>
                <a:ea typeface="Calibri" panose="020F0502020204030204" pitchFamily="34" charset="0"/>
                <a:cs typeface="Calibri" panose="020F0502020204030204" pitchFamily="34" charset="0"/>
              </a:rPr>
              <a:t> </a:t>
            </a:r>
            <a:r>
              <a:rPr lang="fr-FR" sz="1100" i="1" dirty="0">
                <a:effectLst/>
                <a:latin typeface="Montserrat" pitchFamily="2" charset="77"/>
                <a:ea typeface="Calibri" panose="020F0502020204030204" pitchFamily="34" charset="0"/>
                <a:cs typeface="Calibri" panose="020F0502020204030204" pitchFamily="34" charset="0"/>
              </a:rPr>
              <a:t>d'introduction de nouveaux outils</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Calibri" panose="020F0502020204030204" pitchFamily="34" charset="0"/>
              </a:rPr>
              <a:t>(</a:t>
            </a:r>
            <a:r>
              <a:rPr lang="fr-CH" sz="1100" dirty="0" err="1">
                <a:effectLst/>
                <a:latin typeface="Montserrat" pitchFamily="2" charset="77"/>
                <a:ea typeface="Calibri" panose="020F0502020204030204" pitchFamily="34" charset="0"/>
                <a:cs typeface="Calibri" panose="020F0502020204030204" pitchFamily="34" charset="0"/>
              </a:rPr>
              <a:t>iNTP</a:t>
            </a:r>
            <a:r>
              <a:rPr lang="fr-CH" sz="1100" dirty="0">
                <a:effectLst/>
                <a:latin typeface="Montserrat" pitchFamily="2" charset="77"/>
                <a:ea typeface="Calibri" panose="020F0502020204030204" pitchFamily="34" charset="0"/>
                <a:cs typeface="Calibri" panose="020F0502020204030204" pitchFamily="34" charset="0"/>
              </a:rPr>
              <a:t>). </a:t>
            </a:r>
            <a:r>
              <a:rPr lang="fr-FR" sz="1100" dirty="0">
                <a:effectLst/>
                <a:latin typeface="Montserrat" pitchFamily="2" charset="77"/>
                <a:ea typeface="Calibri" panose="020F0502020204030204" pitchFamily="34" charset="0"/>
                <a:cs typeface="Calibri" panose="020F0502020204030204" pitchFamily="34" charset="0"/>
              </a:rPr>
              <a:t>Le contenu est basé sur le </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Guide pratique de mise en œuvre des tests Truenat</a:t>
            </a:r>
            <a:r>
              <a:rPr lang="fr-FR" sz="1100" i="1" u="sng" baseline="30000"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TM</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 pour le dépistage de la tuberculose et la détection de la résistance à la rifampicine</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(préparé par Stop TB/USAID/GLI), ainsi que sur le contenu fourni par </a:t>
            </a:r>
            <a:r>
              <a:rPr lang="fr-FR" sz="1100" dirty="0" err="1">
                <a:solidFill>
                  <a:srgbClr val="000000"/>
                </a:solidFill>
                <a:effectLst/>
                <a:latin typeface="Montserrat" pitchFamily="2" charset="77"/>
                <a:ea typeface="Calibri" panose="020F0502020204030204" pitchFamily="34" charset="0"/>
                <a:cs typeface="Arial" panose="020B0604020202020204" pitchFamily="34" charset="0"/>
              </a:rPr>
              <a:t>Molbio</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Diagnostics (module 3). Le matériel a été </a:t>
            </a:r>
            <a:r>
              <a:rPr lang="fr-FR" sz="1100" dirty="0">
                <a:effectLst/>
                <a:latin typeface="Montserrat" pitchFamily="2" charset="77"/>
                <a:ea typeface="Calibri" panose="020F0502020204030204" pitchFamily="34" charset="0"/>
                <a:cs typeface="Arial" panose="020B0604020202020204" pitchFamily="34" charset="0"/>
              </a:rPr>
              <a:t>examiné techniquement et approuvé par </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l’initiative mondiale des laboratoires (GLI). </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Toutes les précautions raisonnables ont été prises par les auteurs pour vérifier les informations contenues dans cette publication. Toutefois, le matériel publié est distribué sans garantie de quelque nature que ce soit, exprimé ou implicite. La responsabilité de l'interprétation et l'utilisation du matériel incombe au lecteur.</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Les auteurs ne sont pas tenus responsables des dommages résultant de l'utilisation de cette ressource. L'aide financière de l'Agence des États-Unis pour le développement international a permis la réalisation de ce document. Les points de vue exprimés ici sont ceux des auteurs et ne reflètent pas nécessairement les opinions </a:t>
            </a:r>
            <a:r>
              <a:rPr lang="fr-CH" sz="1100" dirty="0">
                <a:effectLst/>
                <a:latin typeface="Montserrat" pitchFamily="2" charset="77"/>
                <a:ea typeface="Calibri" panose="020F0502020204030204" pitchFamily="34" charset="0"/>
                <a:cs typeface="Arial" panose="020B0604020202020204" pitchFamily="34" charset="0"/>
              </a:rPr>
              <a:t>de l’Agence des États-Unis pour le développement international ou du gouvernement américain.</a:t>
            </a:r>
            <a:endParaRPr lang="en-BW" sz="1100" dirty="0">
              <a:effectLst/>
              <a:latin typeface="Montserrat" pitchFamily="2" charset="77"/>
              <a:ea typeface="Calibri" panose="020F0502020204030204" pitchFamily="34" charset="0"/>
              <a:cs typeface="Arial" panose="020B0604020202020204" pitchFamily="34" charset="0"/>
            </a:endParaRPr>
          </a:p>
          <a:p>
            <a:pPr marL="457189" lvl="0" indent="-228594" algn="l" rtl="0">
              <a:lnSpc>
                <a:spcPct val="100000"/>
              </a:lnSpc>
              <a:spcBef>
                <a:spcPts val="1200"/>
              </a:spcBef>
              <a:spcAft>
                <a:spcPts val="0"/>
              </a:spcAft>
              <a:buSzPts val="1200"/>
              <a:buNone/>
            </a:pPr>
            <a:endParaRPr sz="1100" dirty="0"/>
          </a:p>
        </p:txBody>
      </p:sp>
      <p:sp>
        <p:nvSpPr>
          <p:cNvPr id="327" name="Google Shape;327;p4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a:t>RECONNAISSANCES</a:t>
            </a:r>
            <a:endParaRPr dirty="0"/>
          </a:p>
        </p:txBody>
      </p:sp>
      <p:pic>
        <p:nvPicPr>
          <p:cNvPr id="328" name="Google Shape;328;p44" descr="Logo&#10;&#10;Description automatically generated"/>
          <p:cNvPicPr preferRelativeResize="0"/>
          <p:nvPr/>
        </p:nvPicPr>
        <p:blipFill rotWithShape="1">
          <a:blip r:embed="rId4">
            <a:alphaModFix/>
          </a:blip>
          <a:srcRect/>
          <a:stretch/>
        </p:blipFill>
        <p:spPr>
          <a:xfrm>
            <a:off x="1288548" y="4523080"/>
            <a:ext cx="1934150" cy="576975"/>
          </a:xfrm>
          <a:prstGeom prst="rect">
            <a:avLst/>
          </a:prstGeom>
          <a:noFill/>
          <a:ln>
            <a:noFill/>
          </a:ln>
        </p:spPr>
      </p:pic>
      <p:pic>
        <p:nvPicPr>
          <p:cNvPr id="329" name="Google Shape;329;p44"/>
          <p:cNvPicPr preferRelativeResize="0"/>
          <p:nvPr/>
        </p:nvPicPr>
        <p:blipFill rotWithShape="1">
          <a:blip r:embed="rId5">
            <a:alphaModFix/>
          </a:blip>
          <a:srcRect/>
          <a:stretch/>
        </p:blipFill>
        <p:spPr>
          <a:xfrm>
            <a:off x="4014589" y="4623620"/>
            <a:ext cx="2029220" cy="375895"/>
          </a:xfrm>
          <a:prstGeom prst="rect">
            <a:avLst/>
          </a:prstGeom>
          <a:noFill/>
          <a:ln>
            <a:noFill/>
          </a:ln>
        </p:spPr>
      </p:pic>
      <p:pic>
        <p:nvPicPr>
          <p:cNvPr id="330" name="Google Shape;330;p44"/>
          <p:cNvPicPr preferRelativeResize="0"/>
          <p:nvPr/>
        </p:nvPicPr>
        <p:blipFill>
          <a:blip r:embed="rId6">
            <a:alphaModFix/>
          </a:blip>
          <a:stretch>
            <a:fillRect/>
          </a:stretch>
        </p:blipFill>
        <p:spPr>
          <a:xfrm>
            <a:off x="6835700" y="4437128"/>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ubTitle" idx="1"/>
          </p:nvPr>
        </p:nvSpPr>
        <p:spPr>
          <a:xfrm>
            <a:off x="704850" y="1388787"/>
            <a:ext cx="4348163" cy="361634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Utilisations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Utilisé comme diagnostic initial de la TB</a:t>
            </a:r>
            <a:endParaRPr sz="1200"/>
          </a:p>
          <a:p>
            <a:pPr marL="457200" lvl="0" indent="-254000" algn="l" rtl="0">
              <a:lnSpc>
                <a:spcPct val="100000"/>
              </a:lnSpc>
              <a:spcBef>
                <a:spcPct val="0"/>
              </a:spcBef>
              <a:spcAft>
                <a:spcPct val="0"/>
              </a:spcAft>
              <a:buSzPts val="1400"/>
              <a:buFont typeface="Arial"/>
              <a:buNone/>
            </a:pPr>
            <a:endParaRPr sz="1200"/>
          </a:p>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Avantages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Nécessite une infrastructure minimale et a des exigences de biosécurité similaires à celles d’un examen microscopique de frottis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La détection du produit amplifié est basée sur la turbidité observée à l’œil nu ou sous lumière ultraviolette</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Nécessite moins d’une heure pour la réalisation</a:t>
            </a:r>
            <a:endParaRPr sz="1200"/>
          </a:p>
          <a:p>
            <a:pPr marL="457200" lvl="0" indent="-342900" algn="l" rtl="0">
              <a:lnSpc>
                <a:spcPct val="100000"/>
              </a:lnSpc>
              <a:spcBef>
                <a:spcPct val="0"/>
              </a:spcBef>
              <a:spcAft>
                <a:spcPct val="0"/>
              </a:spcAft>
              <a:buSzPts val="1400"/>
              <a:buNone/>
            </a:pPr>
            <a:endParaRPr sz="1200" b="1"/>
          </a:p>
          <a:p>
            <a:pPr marL="457200" lvl="0" indent="-342900" algn="l" rtl="0">
              <a:lnSpc>
                <a:spcPct val="100000"/>
              </a:lnSpc>
              <a:spcBef>
                <a:spcPct val="0"/>
              </a:spcBef>
              <a:spcAft>
                <a:spcPct val="0"/>
              </a:spcAft>
              <a:buSzPts val="1400"/>
              <a:buNone/>
            </a:pPr>
            <a:r>
              <a:rPr lang="fr-FR" sz="1200" b="1" i="0" strike="noStrike" cap="none" spc="0" baseline="0">
                <a:solidFill>
                  <a:srgbClr val="000000"/>
                </a:solidFill>
                <a:effectLst/>
                <a:latin typeface="Montserrat"/>
                <a:ea typeface="Montserrat"/>
                <a:cs typeface="Montserrat"/>
              </a:rPr>
              <a:t>Limites</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Le plus adapté aux environnements avec une faible prévalence du VIH et de la TB-MR</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Ne peut pas être utilisé pour surveiller le traitement</a:t>
            </a:r>
            <a:endParaRPr sz="1200"/>
          </a:p>
          <a:p>
            <a:pPr marL="457200" lvl="0" indent="-342900" algn="l" rtl="0">
              <a:lnSpc>
                <a:spcPct val="100000"/>
              </a:lnSpc>
              <a:spcBef>
                <a:spcPct val="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Ne détecte pas la résistance à la RIF</a:t>
            </a:r>
            <a:endParaRPr sz="1200"/>
          </a:p>
          <a:p>
            <a:pPr marL="114300" lvl="0" indent="0" algn="l" rtl="0">
              <a:lnSpc>
                <a:spcPct val="100000"/>
              </a:lnSpc>
              <a:spcBef>
                <a:spcPct val="0"/>
              </a:spcBef>
              <a:spcAft>
                <a:spcPct val="0"/>
              </a:spcAft>
              <a:buSzPts val="1400"/>
              <a:buNone/>
            </a:pPr>
            <a:endParaRPr/>
          </a:p>
        </p:txBody>
      </p:sp>
      <p:sp>
        <p:nvSpPr>
          <p:cNvPr id="261" name="Google Shape;261;p17"/>
          <p:cNvSpPr txBox="1">
            <a:spLocks noGrp="1"/>
          </p:cNvSpPr>
          <p:nvPr>
            <p:ph type="title"/>
          </p:nvPr>
        </p:nvSpPr>
        <p:spPr>
          <a:xfrm>
            <a:off x="704850" y="-94266"/>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62" name="Google Shape;262;p17"/>
          <p:cNvSpPr txBox="1">
            <a:spLocks noGrp="1"/>
          </p:cNvSpPr>
          <p:nvPr>
            <p:ph type="body" idx="2"/>
          </p:nvPr>
        </p:nvSpPr>
        <p:spPr>
          <a:xfrm>
            <a:off x="622869" y="936351"/>
            <a:ext cx="4348163"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TB-LAMP</a:t>
            </a:r>
            <a:endParaRPr/>
          </a:p>
        </p:txBody>
      </p:sp>
      <p:sp>
        <p:nvSpPr>
          <p:cNvPr id="263" name="Google Shape;263;p17"/>
          <p:cNvSpPr txBox="1">
            <a:spLocks noGrp="1"/>
          </p:cNvSpPr>
          <p:nvPr>
            <p:ph type="body" idx="3"/>
          </p:nvPr>
        </p:nvSpPr>
        <p:spPr>
          <a:xfrm>
            <a:off x="5369880" y="2407069"/>
            <a:ext cx="3559175" cy="1414462"/>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L’OMS suggère d’utiliser une TB-LAMP comme test de substitution pour l’examen microscopique d’un frottis d’expectoration pour le diagnostic de la TB pulmonaire.</a:t>
            </a:r>
            <a:endParaRPr/>
          </a:p>
        </p:txBody>
      </p:sp>
      <p:sp>
        <p:nvSpPr>
          <p:cNvPr id="264" name="Google Shape;264;p17"/>
          <p:cNvSpPr txBox="1">
            <a:spLocks noGrp="1"/>
          </p:cNvSpPr>
          <p:nvPr>
            <p:ph type="body" idx="4"/>
          </p:nvPr>
        </p:nvSpPr>
        <p:spPr>
          <a:xfrm>
            <a:off x="5369880" y="1805406"/>
            <a:ext cx="3559175" cy="60325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65" name="Google Shape;265;p17"/>
          <p:cNvPicPr preferRelativeResize="0"/>
          <p:nvPr/>
        </p:nvPicPr>
        <p:blipFill>
          <a:blip r:embed="rId3">
            <a:alphaModFix/>
          </a:blip>
          <a:stretch>
            <a:fillRect/>
          </a:stretch>
        </p:blipFill>
        <p:spPr>
          <a:xfrm>
            <a:off x="3877793" y="469978"/>
            <a:ext cx="1257201" cy="1180749"/>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subTitle" idx="1"/>
          </p:nvPr>
        </p:nvSpPr>
        <p:spPr>
          <a:xfrm>
            <a:off x="704850" y="2033303"/>
            <a:ext cx="4479760" cy="292215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Utilisations</a:t>
            </a:r>
            <a:endParaRPr sz="900" dirty="0"/>
          </a:p>
          <a:p>
            <a:pPr marL="457200" lvl="0" indent="-342900" algn="l" rtl="0">
              <a:lnSpc>
                <a:spcPct val="100000"/>
              </a:lnSpc>
              <a:spcBef>
                <a:spcPct val="0"/>
              </a:spcBef>
              <a:spcAft>
                <a:spcPts val="1200"/>
              </a:spcAft>
              <a:buSzPts val="1400"/>
              <a:buFont typeface="Arial"/>
              <a:buChar char="•"/>
            </a:pPr>
            <a:r>
              <a:rPr lang="fr-FR" sz="900" b="0" i="0" strike="noStrike" cap="none" spc="0" baseline="0" dirty="0">
                <a:solidFill>
                  <a:srgbClr val="000000"/>
                </a:solidFill>
                <a:effectLst/>
              </a:rPr>
              <a:t>Test rapide pour détecter les antigènes </a:t>
            </a:r>
            <a:r>
              <a:rPr lang="fr-FR" sz="900" b="0" i="0" strike="noStrike" cap="none" spc="0" baseline="0" dirty="0" err="1">
                <a:solidFill>
                  <a:srgbClr val="000000"/>
                </a:solidFill>
                <a:effectLst/>
              </a:rPr>
              <a:t>lipoarabinomannane</a:t>
            </a:r>
            <a:r>
              <a:rPr lang="fr-FR" sz="900" b="0" i="0" strike="noStrike" cap="none" spc="0" baseline="0" dirty="0">
                <a:solidFill>
                  <a:srgbClr val="000000"/>
                </a:solidFill>
                <a:effectLst/>
              </a:rPr>
              <a:t> (LAM) </a:t>
            </a:r>
            <a:r>
              <a:rPr lang="fr-FR" sz="900" b="0" i="0" strike="noStrike" cap="none" spc="0" baseline="0" dirty="0" err="1">
                <a:solidFill>
                  <a:srgbClr val="000000"/>
                </a:solidFill>
                <a:effectLst/>
              </a:rPr>
              <a:t>mycobactérien</a:t>
            </a:r>
            <a:r>
              <a:rPr lang="fr-FR" sz="900" b="0" i="0" strike="noStrike" cap="none" spc="0" baseline="0" dirty="0">
                <a:solidFill>
                  <a:srgbClr val="000000"/>
                </a:solidFill>
                <a:effectLst/>
              </a:rPr>
              <a:t> du </a:t>
            </a:r>
            <a:r>
              <a:rPr lang="fr-FR" sz="900" b="0" i="0" strike="noStrike" cap="none" spc="0" baseline="0" dirty="0" err="1">
                <a:solidFill>
                  <a:srgbClr val="000000"/>
                </a:solidFill>
                <a:effectLst/>
              </a:rPr>
              <a:t>MTBC</a:t>
            </a:r>
            <a:r>
              <a:rPr lang="fr-FR" sz="900" b="0" i="0" strike="noStrike" cap="none" spc="0" baseline="0" dirty="0">
                <a:solidFill>
                  <a:srgbClr val="000000"/>
                </a:solidFill>
                <a:effectLst/>
              </a:rPr>
              <a:t> dans les urines</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Avantages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nécessite aucun équipement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Test sur le lieu d’intervention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Simple, facile et rapide (25 min)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Échantillon d’urine facile à recueillir</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Permet de débuter le traitement rapidement</a:t>
            </a:r>
            <a:endParaRPr sz="900" dirty="0"/>
          </a:p>
          <a:p>
            <a:pPr marL="457200" lvl="0" indent="-342900" algn="l" rtl="0">
              <a:lnSpc>
                <a:spcPct val="100000"/>
              </a:lnSpc>
              <a:spcBef>
                <a:spcPct val="0"/>
              </a:spcBef>
              <a:spcAft>
                <a:spcPts val="1200"/>
              </a:spcAft>
              <a:buSzPts val="1400"/>
              <a:buFont typeface="Arial"/>
              <a:buChar char="•"/>
            </a:pPr>
            <a:r>
              <a:rPr lang="fr-FR" sz="900" b="0" i="0" strike="noStrike" cap="none" spc="0" baseline="0" dirty="0">
                <a:solidFill>
                  <a:srgbClr val="000000"/>
                </a:solidFill>
                <a:effectLst/>
              </a:rPr>
              <a:t>Peu coûteux</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Limites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fournit aucune information sur la résistance aux médicaments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être utilisé pour surveiller le traitement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Faible sensibilité</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un suivi avec un autre test diagnostique</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Utilisé chez une population limitée de patients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permet pas de distinguer le </a:t>
            </a:r>
            <a:r>
              <a:rPr lang="fr-FR" sz="900" b="0" i="0" strike="noStrike" cap="none" spc="0" baseline="0" dirty="0" err="1">
                <a:solidFill>
                  <a:srgbClr val="000000"/>
                </a:solidFill>
                <a:effectLst/>
              </a:rPr>
              <a:t>MTB</a:t>
            </a:r>
            <a:r>
              <a:rPr lang="fr-FR" sz="900" b="0" i="0" strike="noStrike" cap="none" spc="0" baseline="0" dirty="0">
                <a:solidFill>
                  <a:srgbClr val="000000"/>
                </a:solidFill>
                <a:effectLst/>
              </a:rPr>
              <a:t> des autres mycobactéries non tuberculeuses </a:t>
            </a:r>
            <a:endParaRPr sz="900" dirty="0"/>
          </a:p>
        </p:txBody>
      </p:sp>
      <p:sp>
        <p:nvSpPr>
          <p:cNvPr id="271" name="Google Shape;271;p18"/>
          <p:cNvSpPr txBox="1">
            <a:spLocks noGrp="1"/>
          </p:cNvSpPr>
          <p:nvPr>
            <p:ph type="title"/>
          </p:nvPr>
        </p:nvSpPr>
        <p:spPr>
          <a:xfrm>
            <a:off x="704850" y="-137401"/>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72" name="Google Shape;272;p18"/>
          <p:cNvSpPr txBox="1">
            <a:spLocks noGrp="1"/>
          </p:cNvSpPr>
          <p:nvPr>
            <p:ph type="body" idx="2"/>
          </p:nvPr>
        </p:nvSpPr>
        <p:spPr>
          <a:xfrm>
            <a:off x="626464" y="435299"/>
            <a:ext cx="3300954" cy="4524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Détection de l’antigène par dosage du </a:t>
            </a:r>
            <a:r>
              <a:rPr lang="fr-FR" sz="1600" b="1" i="0" strike="noStrike" cap="none" spc="0" baseline="0" dirty="0" err="1">
                <a:solidFill>
                  <a:srgbClr val="000000"/>
                </a:solidFill>
                <a:effectLst/>
                <a:latin typeface="Montserrat"/>
                <a:ea typeface="Montserrat"/>
                <a:cs typeface="Montserrat"/>
              </a:rPr>
              <a:t>lipoarabinomannane</a:t>
            </a:r>
            <a:r>
              <a:rPr lang="fr-FR" sz="1600" b="1" i="0" strike="noStrike" cap="none" spc="0" baseline="0" dirty="0">
                <a:solidFill>
                  <a:srgbClr val="000000"/>
                </a:solidFill>
                <a:effectLst/>
                <a:latin typeface="Montserrat"/>
                <a:ea typeface="Montserrat"/>
                <a:cs typeface="Montserrat"/>
              </a:rPr>
              <a:t> à flux latéral (</a:t>
            </a:r>
            <a:r>
              <a:rPr lang="fr-FR" sz="1600" b="1" i="0" strike="noStrike" cap="none" spc="0" baseline="0" dirty="0" err="1">
                <a:solidFill>
                  <a:srgbClr val="000000"/>
                </a:solidFill>
                <a:effectLst/>
                <a:latin typeface="Montserrat"/>
                <a:ea typeface="Montserrat"/>
                <a:cs typeface="Montserrat"/>
              </a:rPr>
              <a:t>lateral</a:t>
            </a:r>
            <a:r>
              <a:rPr lang="fr-FR" sz="1600" b="1" i="0" strike="noStrike" cap="none" spc="0" baseline="0" dirty="0">
                <a:solidFill>
                  <a:srgbClr val="000000"/>
                </a:solidFill>
                <a:effectLst/>
                <a:latin typeface="Montserrat"/>
                <a:ea typeface="Montserrat"/>
                <a:cs typeface="Montserrat"/>
              </a:rPr>
              <a:t> flow </a:t>
            </a:r>
            <a:r>
              <a:rPr lang="fr-FR" sz="1600" b="1" i="0" strike="noStrike" cap="none" spc="0" baseline="0" dirty="0" err="1">
                <a:solidFill>
                  <a:srgbClr val="000000"/>
                </a:solidFill>
                <a:effectLst/>
                <a:latin typeface="Montserrat"/>
                <a:ea typeface="Montserrat"/>
                <a:cs typeface="Montserrat"/>
              </a:rPr>
              <a:t>lipoarabinomannan</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assay</a:t>
            </a:r>
            <a:r>
              <a:rPr lang="fr-FR" sz="1600" b="1" i="0" strike="noStrike" cap="none" spc="0" baseline="0" dirty="0">
                <a:solidFill>
                  <a:srgbClr val="000000"/>
                </a:solidFill>
                <a:effectLst/>
                <a:latin typeface="Montserrat"/>
                <a:ea typeface="Montserrat"/>
                <a:cs typeface="Montserrat"/>
              </a:rPr>
              <a:t>, </a:t>
            </a:r>
            <a:r>
              <a:rPr lang="fr-FR" sz="1600" b="1" i="0" strike="noStrike" cap="none" spc="0" baseline="0" dirty="0" err="1">
                <a:solidFill>
                  <a:srgbClr val="000000"/>
                </a:solidFill>
                <a:effectLst/>
                <a:latin typeface="Montserrat"/>
                <a:ea typeface="Montserrat"/>
                <a:cs typeface="Montserrat"/>
              </a:rPr>
              <a:t>LF</a:t>
            </a:r>
            <a:r>
              <a:rPr lang="fr-FR" sz="1600" b="1" i="0" strike="noStrike" cap="none" spc="0" baseline="0" dirty="0">
                <a:solidFill>
                  <a:srgbClr val="000000"/>
                </a:solidFill>
                <a:effectLst/>
                <a:latin typeface="Montserrat"/>
                <a:ea typeface="Montserrat"/>
                <a:cs typeface="Montserrat"/>
              </a:rPr>
              <a:t>-LAM</a:t>
            </a:r>
            <a:endParaRPr sz="1600" dirty="0"/>
          </a:p>
        </p:txBody>
      </p:sp>
      <p:sp>
        <p:nvSpPr>
          <p:cNvPr id="273" name="Google Shape;273;p18"/>
          <p:cNvSpPr txBox="1">
            <a:spLocks noGrp="1"/>
          </p:cNvSpPr>
          <p:nvPr>
            <p:ph type="body" idx="3"/>
          </p:nvPr>
        </p:nvSpPr>
        <p:spPr>
          <a:xfrm>
            <a:off x="5369879" y="1282120"/>
            <a:ext cx="3559175" cy="3673338"/>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L’OMS recommande d’utiliser le test Alere </a:t>
            </a:r>
            <a:r>
              <a:rPr lang="fr-FR" sz="1100" b="0" i="0" strike="noStrike" cap="none" spc="0" baseline="0" dirty="0" err="1">
                <a:solidFill>
                  <a:srgbClr val="FFFFFF"/>
                </a:solidFill>
                <a:effectLst/>
                <a:latin typeface="Montserrat"/>
                <a:ea typeface="Montserrat"/>
                <a:cs typeface="Montserrat"/>
              </a:rPr>
              <a:t>Determine</a:t>
            </a:r>
            <a:r>
              <a:rPr lang="fr-FR" sz="1100" b="0" i="0" strike="noStrike" cap="none" spc="0" baseline="0" dirty="0">
                <a:solidFill>
                  <a:srgbClr val="FFFFFF"/>
                </a:solidFill>
                <a:effectLst/>
                <a:latin typeface="Montserrat"/>
                <a:ea typeface="Montserrat"/>
                <a:cs typeface="Montserrat"/>
              </a:rPr>
              <a:t>™ TB LAM Ag pour  </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1) Les patients hospitalisés, pour aider au diagnostic de la TB active chez les adultes, les adolescents et les enfants VIH-positifs présentant des signes et des symptômes de TB (pulmonaire ou extra-pulmonaire) atteints d’une infection par le VIH avancée ou qui sont gravement malades, ou avec un nombre de lymphocytes </a:t>
            </a:r>
            <a:r>
              <a:rPr lang="fr-FR" sz="1100" b="0" i="0" strike="noStrike" cap="none" spc="0" baseline="0" dirty="0" err="1">
                <a:solidFill>
                  <a:srgbClr val="FFFFFF"/>
                </a:solidFill>
                <a:effectLst/>
                <a:latin typeface="Montserrat"/>
                <a:ea typeface="Montserrat"/>
                <a:cs typeface="Montserrat"/>
              </a:rPr>
              <a:t>CD4</a:t>
            </a:r>
            <a:r>
              <a:rPr lang="fr-FR" sz="1100" b="0" i="0" strike="noStrike" cap="none" spc="0" baseline="0" dirty="0">
                <a:solidFill>
                  <a:srgbClr val="FFFFFF"/>
                </a:solidFill>
                <a:effectLst/>
                <a:latin typeface="Montserrat"/>
                <a:ea typeface="Montserrat"/>
                <a:cs typeface="Montserrat"/>
              </a:rPr>
              <a:t> inférieur à 200 cellules/</a:t>
            </a:r>
            <a:r>
              <a:rPr lang="fr-FR" sz="1100" b="0" i="0" strike="noStrike" cap="none" spc="0" baseline="0" dirty="0" err="1">
                <a:solidFill>
                  <a:srgbClr val="FFFFFF"/>
                </a:solidFill>
                <a:effectLst/>
                <a:latin typeface="Montserrat"/>
                <a:ea typeface="Montserrat"/>
                <a:cs typeface="Montserrat"/>
              </a:rPr>
              <a:t>mm3</a:t>
            </a:r>
            <a:r>
              <a:rPr lang="fr-FR" sz="1100" b="0" i="0" strike="noStrike" cap="none" spc="0" baseline="0" dirty="0">
                <a:solidFill>
                  <a:srgbClr val="FFFFFF"/>
                </a:solidFill>
                <a:effectLst/>
                <a:latin typeface="Montserrat"/>
                <a:ea typeface="Montserrat"/>
                <a:cs typeface="Montserrat"/>
              </a:rPr>
              <a:t>, quels que soient les signes et les symptômes de TB.</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2) En ambulatoire, pour aider au diagnostic d’une TB active chez les adultes, les adolescents et les enfants VIH-positifs qui : présentent des signes et des symptômes de TB (pulmonaire ou</a:t>
            </a:r>
            <a:endParaRPr dirty="0"/>
          </a:p>
          <a:p>
            <a:pPr marL="139700" lvl="0" indent="0" algn="l" rtl="0">
              <a:lnSpc>
                <a:spcPct val="100000"/>
              </a:lnSpc>
              <a:spcBef>
                <a:spcPct val="0"/>
              </a:spcBef>
              <a:spcAft>
                <a:spcPct val="0"/>
              </a:spcAft>
              <a:buSzPts val="1400"/>
              <a:buNone/>
            </a:pPr>
            <a:r>
              <a:rPr lang="fr-FR" sz="1100" b="0" i="0" strike="noStrike" cap="none" spc="0" baseline="0" dirty="0" err="1">
                <a:solidFill>
                  <a:srgbClr val="FFFFFF"/>
                </a:solidFill>
                <a:effectLst/>
                <a:latin typeface="Montserrat"/>
                <a:ea typeface="Montserrat"/>
                <a:cs typeface="Montserrat"/>
              </a:rPr>
              <a:t>extrapulmonaire</a:t>
            </a:r>
            <a:r>
              <a:rPr lang="fr-FR" sz="1100" b="0" i="0" strike="noStrike" cap="none" spc="0" baseline="0" dirty="0">
                <a:solidFill>
                  <a:srgbClr val="FFFFFF"/>
                </a:solidFill>
                <a:effectLst/>
                <a:latin typeface="Montserrat"/>
                <a:ea typeface="Montserrat"/>
                <a:cs typeface="Montserrat"/>
              </a:rPr>
              <a:t>) ; sont gravement malades ; ou ont un nombre des lymphocytes </a:t>
            </a:r>
            <a:r>
              <a:rPr lang="fr-FR" sz="1100" b="0" i="0" strike="noStrike" cap="none" spc="0" baseline="0" dirty="0" err="1">
                <a:solidFill>
                  <a:srgbClr val="FFFFFF"/>
                </a:solidFill>
                <a:effectLst/>
                <a:latin typeface="Montserrat"/>
                <a:ea typeface="Montserrat"/>
                <a:cs typeface="Montserrat"/>
              </a:rPr>
              <a:t>CD4</a:t>
            </a:r>
            <a:r>
              <a:rPr lang="fr-FR" sz="1100" b="0" i="0" strike="noStrike" cap="none" spc="0" baseline="0" dirty="0">
                <a:solidFill>
                  <a:srgbClr val="FFFFFF"/>
                </a:solidFill>
                <a:effectLst/>
                <a:latin typeface="Montserrat"/>
                <a:ea typeface="Montserrat"/>
                <a:cs typeface="Montserrat"/>
              </a:rPr>
              <a:t> inférieur à 100 cellules/</a:t>
            </a:r>
            <a:r>
              <a:rPr lang="fr-FR" sz="1100" b="0" i="0" strike="noStrike" cap="none" spc="0" baseline="0" dirty="0" err="1">
                <a:solidFill>
                  <a:srgbClr val="FFFFFF"/>
                </a:solidFill>
                <a:effectLst/>
                <a:latin typeface="Montserrat"/>
                <a:ea typeface="Montserrat"/>
                <a:cs typeface="Montserrat"/>
              </a:rPr>
              <a:t>mm3</a:t>
            </a:r>
            <a:endParaRPr dirty="0"/>
          </a:p>
          <a:p>
            <a:pPr marL="139700" lvl="0" indent="0" algn="l" rtl="0">
              <a:lnSpc>
                <a:spcPct val="100000"/>
              </a:lnSpc>
              <a:spcBef>
                <a:spcPct val="0"/>
              </a:spcBef>
              <a:spcAft>
                <a:spcPct val="0"/>
              </a:spcAft>
              <a:buSzPts val="1400"/>
              <a:buNone/>
            </a:pPr>
            <a:r>
              <a:rPr lang="fr-FR" sz="1100" b="0" i="0" strike="noStrike" cap="none" spc="0" baseline="0" dirty="0">
                <a:solidFill>
                  <a:srgbClr val="FFFFFF"/>
                </a:solidFill>
                <a:effectLst/>
                <a:latin typeface="Montserrat"/>
                <a:ea typeface="Montserrat"/>
                <a:cs typeface="Montserrat"/>
              </a:rPr>
              <a:t> quels que soient les signes et les symptômes de la TB</a:t>
            </a:r>
            <a:endParaRPr dirty="0"/>
          </a:p>
          <a:p>
            <a:pPr marL="139700" lvl="0" indent="0" algn="ctr" rtl="0">
              <a:lnSpc>
                <a:spcPct val="100000"/>
              </a:lnSpc>
              <a:spcBef>
                <a:spcPct val="0"/>
              </a:spcBef>
              <a:spcAft>
                <a:spcPct val="0"/>
              </a:spcAft>
              <a:buSzPts val="1400"/>
              <a:buNone/>
            </a:pPr>
            <a:endParaRPr dirty="0"/>
          </a:p>
        </p:txBody>
      </p:sp>
      <p:sp>
        <p:nvSpPr>
          <p:cNvPr id="274" name="Google Shape;274;p18"/>
          <p:cNvSpPr txBox="1">
            <a:spLocks noGrp="1"/>
          </p:cNvSpPr>
          <p:nvPr>
            <p:ph type="body" idx="4"/>
          </p:nvPr>
        </p:nvSpPr>
        <p:spPr>
          <a:xfrm>
            <a:off x="5369880" y="769306"/>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275" name="Google Shape;275;p18" descr="The urine lateral flow-lipoarabinomannan (LF-LAM) assay for the... |  Download Scientific Diagram"/>
          <p:cNvPicPr preferRelativeResize="0"/>
          <p:nvPr/>
        </p:nvPicPr>
        <p:blipFill>
          <a:blip r:embed="rId3">
            <a:alphaModFix/>
          </a:blip>
          <a:srcRect l="57158" t="9284"/>
          <a:stretch>
            <a:fillRect/>
          </a:stretch>
        </p:blipFill>
        <p:spPr>
          <a:xfrm>
            <a:off x="3927418" y="406401"/>
            <a:ext cx="1257192" cy="1209102"/>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subTitle" idx="1"/>
          </p:nvPr>
        </p:nvSpPr>
        <p:spPr>
          <a:xfrm>
            <a:off x="704850" y="1335087"/>
            <a:ext cx="4348163" cy="353489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Utilisations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Détection de la résistance aux médicaments anti-TB</a:t>
            </a:r>
            <a:endParaRPr sz="1100" dirty="0"/>
          </a:p>
          <a:p>
            <a:pPr marL="457200" lvl="0" indent="-342900" algn="l" rtl="0">
              <a:lnSpc>
                <a:spcPct val="100000"/>
              </a:lnSpc>
              <a:spcBef>
                <a:spcPct val="0"/>
              </a:spcBef>
              <a:spcAft>
                <a:spcPct val="0"/>
              </a:spcAft>
              <a:buSzPts val="1400"/>
              <a:buNone/>
            </a:pPr>
            <a:endParaRPr sz="3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Avantages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Les TDS phénotypiques basés sur la culture restent essentiels pour les médicaments pour lesquels il n’existe pas encore de tests moléculaires fiables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Un TDS phénotypique pour les agents de deuxième intention est nécessaire pour confirmer ou exclure une TB extrêmement résistante (</a:t>
            </a:r>
            <a:r>
              <a:rPr lang="fr-FR" sz="1100" b="0" i="0" strike="noStrike" cap="none" spc="0" baseline="0" dirty="0" err="1">
                <a:solidFill>
                  <a:srgbClr val="000000"/>
                </a:solidFill>
                <a:effectLst/>
              </a:rPr>
              <a:t>Extensively</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drug-resistant</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tuberculosis</a:t>
            </a:r>
            <a:r>
              <a:rPr lang="fr-FR" sz="1100" b="0" i="0" strike="noStrike" cap="none" spc="0" baseline="0" dirty="0">
                <a:solidFill>
                  <a:srgbClr val="000000"/>
                </a:solidFill>
                <a:effectLst/>
              </a:rPr>
              <a:t>, TB-</a:t>
            </a:r>
            <a:r>
              <a:rPr lang="fr-FR" sz="1100" b="0" i="0" strike="noStrike" cap="none" spc="0" baseline="0" dirty="0" err="1">
                <a:solidFill>
                  <a:srgbClr val="000000"/>
                </a:solidFill>
                <a:effectLst/>
              </a:rPr>
              <a:t>XRD</a:t>
            </a:r>
            <a:r>
              <a:rPr lang="fr-FR" sz="1100" b="0" i="0" strike="noStrike" cap="none" spc="0" baseline="0" dirty="0">
                <a:solidFill>
                  <a:srgbClr val="000000"/>
                </a:solidFill>
                <a:effectLst/>
              </a:rPr>
              <a:t>)</a:t>
            </a:r>
            <a:endParaRPr sz="1100" dirty="0"/>
          </a:p>
          <a:p>
            <a:pPr marL="457200" lvl="0" indent="-342900" algn="l" rtl="0">
              <a:lnSpc>
                <a:spcPct val="100000"/>
              </a:lnSpc>
              <a:spcBef>
                <a:spcPct val="0"/>
              </a:spcBef>
              <a:spcAft>
                <a:spcPct val="0"/>
              </a:spcAft>
              <a:buSzPts val="1400"/>
              <a:buNone/>
            </a:pPr>
            <a:endParaRPr sz="300" dirty="0"/>
          </a:p>
          <a:p>
            <a:pPr marL="457200" lvl="0" indent="-342900" algn="l" rtl="0">
              <a:lnSpc>
                <a:spcPct val="100000"/>
              </a:lnSpc>
              <a:spcBef>
                <a:spcPct val="0"/>
              </a:spcBef>
              <a:spcAft>
                <a:spcPct val="0"/>
              </a:spcAft>
              <a:buSzPts val="1400"/>
              <a:buNone/>
            </a:pPr>
            <a:r>
              <a:rPr lang="fr-FR" sz="1100" b="1" i="0" strike="noStrike" cap="none" spc="0" baseline="0" dirty="0">
                <a:solidFill>
                  <a:srgbClr val="000000"/>
                </a:solidFill>
                <a:effectLst/>
              </a:rPr>
              <a:t>Limites</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Nécessite un niveau élevé de précautions de biosécurité, un personnel hautement qualifié et un contrôle de qualité strict</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Les TDS phénotypiques basés sur la culture peuvent prendre des semaines ou des mois pour générer des résultats </a:t>
            </a:r>
            <a:endParaRPr sz="1100" dirty="0"/>
          </a:p>
          <a:p>
            <a:pPr marL="457200" lvl="0" indent="-342900" algn="l" rtl="0">
              <a:lnSpc>
                <a:spcPct val="100000"/>
              </a:lnSpc>
              <a:spcBef>
                <a:spcPct val="0"/>
              </a:spcBef>
              <a:spcAft>
                <a:spcPct val="0"/>
              </a:spcAft>
              <a:buSzPts val="1400"/>
              <a:buFont typeface="Arial"/>
              <a:buChar char="•"/>
            </a:pPr>
            <a:r>
              <a:rPr lang="fr-FR" sz="1100" b="0" i="0" strike="noStrike" cap="none" spc="0" baseline="0" dirty="0">
                <a:solidFill>
                  <a:srgbClr val="000000"/>
                </a:solidFill>
                <a:effectLst/>
              </a:rPr>
              <a:t>Des méthodes de TDS phénotypique fiables ne sont pas disponibles pour tous les médicaments anti-TB</a:t>
            </a:r>
            <a:endParaRPr sz="1100" dirty="0"/>
          </a:p>
        </p:txBody>
      </p:sp>
      <p:sp>
        <p:nvSpPr>
          <p:cNvPr id="281" name="Google Shape;281;p19"/>
          <p:cNvSpPr txBox="1">
            <a:spLocks noGrp="1"/>
          </p:cNvSpPr>
          <p:nvPr>
            <p:ph type="title"/>
          </p:nvPr>
        </p:nvSpPr>
        <p:spPr>
          <a:xfrm>
            <a:off x="704850" y="-54749"/>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82" name="Google Shape;282;p19"/>
          <p:cNvSpPr txBox="1">
            <a:spLocks noGrp="1"/>
          </p:cNvSpPr>
          <p:nvPr>
            <p:ph type="body" idx="2"/>
          </p:nvPr>
        </p:nvSpPr>
        <p:spPr>
          <a:xfrm>
            <a:off x="100446" y="637774"/>
            <a:ext cx="4813081" cy="69731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TDS phénotypique (basé sur la culture)</a:t>
            </a:r>
            <a:endParaRPr dirty="0"/>
          </a:p>
        </p:txBody>
      </p:sp>
      <p:sp>
        <p:nvSpPr>
          <p:cNvPr id="283" name="Google Shape;283;p19"/>
          <p:cNvSpPr txBox="1">
            <a:spLocks noGrp="1"/>
          </p:cNvSpPr>
          <p:nvPr>
            <p:ph type="body" idx="3"/>
          </p:nvPr>
        </p:nvSpPr>
        <p:spPr>
          <a:xfrm>
            <a:off x="5397065" y="2194375"/>
            <a:ext cx="3559500" cy="1414500"/>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ct val="0"/>
              </a:spcBef>
              <a:spcAft>
                <a:spcPct val="0"/>
              </a:spcAft>
              <a:buSzPts val="1400"/>
              <a:buNone/>
            </a:pPr>
            <a:r>
              <a:rPr lang="fr-FR" sz="1600" b="0" i="0" strike="noStrike" cap="none" spc="0" baseline="0">
                <a:solidFill>
                  <a:srgbClr val="FFFFFF"/>
                </a:solidFill>
                <a:effectLst/>
                <a:latin typeface="Montserrat"/>
                <a:ea typeface="Montserrat"/>
                <a:cs typeface="Montserrat"/>
              </a:rPr>
              <a:t>Le TDS reste essentiel pour les médicaments pour lesquels il n’existe pas encore de tests moléculaires fiables.</a:t>
            </a:r>
            <a:endParaRPr/>
          </a:p>
          <a:p>
            <a:pPr marL="457200" lvl="0" indent="-228600" algn="l" rtl="0">
              <a:lnSpc>
                <a:spcPct val="100000"/>
              </a:lnSpc>
              <a:spcBef>
                <a:spcPct val="0"/>
              </a:spcBef>
              <a:spcAft>
                <a:spcPct val="0"/>
              </a:spcAft>
              <a:buClr>
                <a:srgbClr val="FFFFFF"/>
              </a:buClr>
              <a:buSzPts val="1400"/>
              <a:buNone/>
            </a:pPr>
            <a:endParaRPr/>
          </a:p>
        </p:txBody>
      </p:sp>
      <p:pic>
        <p:nvPicPr>
          <p:cNvPr id="284" name="Google Shape;284;p19"/>
          <p:cNvPicPr preferRelativeResize="0"/>
          <p:nvPr/>
        </p:nvPicPr>
        <p:blipFill>
          <a:blip r:embed="rId3">
            <a:alphaModFix/>
          </a:blip>
          <a:srcRect l="5663" r="6059" b="8422"/>
          <a:stretch>
            <a:fillRect/>
          </a:stretch>
        </p:blipFill>
        <p:spPr>
          <a:xfrm>
            <a:off x="4913527" y="555267"/>
            <a:ext cx="1271243" cy="1174741"/>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24F3A5-3585-717F-6798-1ECBE8F6BAD5}"/>
              </a:ext>
            </a:extLst>
          </p:cNvPr>
          <p:cNvSpPr>
            <a:spLocks noGrp="1"/>
          </p:cNvSpPr>
          <p:nvPr>
            <p:ph type="body" idx="2"/>
          </p:nvPr>
        </p:nvSpPr>
        <p:spPr>
          <a:xfrm>
            <a:off x="0" y="575351"/>
            <a:ext cx="4348041" cy="452438"/>
          </a:xfrm>
        </p:spPr>
        <p:txBody>
          <a:bodyPr/>
          <a:lstStyle/>
          <a:p>
            <a:pPr marL="114300" rtl="0">
              <a:spcBef>
                <a:spcPts val="0"/>
              </a:spcBef>
              <a:spcAft>
                <a:spcPts val="0"/>
              </a:spcAft>
            </a:pPr>
            <a:r>
              <a:rPr lang="en-GB" sz="1800" b="1" i="0" u="none" strike="noStrike" dirty="0">
                <a:solidFill>
                  <a:srgbClr val="000000"/>
                </a:solidFill>
                <a:effectLst/>
                <a:latin typeface="Montserrat" pitchFamily="2" charset="77"/>
              </a:rPr>
              <a:t>Xpert MTB/XDR</a:t>
            </a:r>
            <a:endParaRPr lang="en-GB" b="0" dirty="0">
              <a:effectLst/>
            </a:endParaRPr>
          </a:p>
          <a:p>
            <a:br>
              <a:rPr lang="en-GB" dirty="0"/>
            </a:br>
            <a:endParaRPr lang="en-GB" dirty="0"/>
          </a:p>
        </p:txBody>
      </p:sp>
      <p:sp>
        <p:nvSpPr>
          <p:cNvPr id="7" name="Google Shape;261;p17">
            <a:extLst>
              <a:ext uri="{FF2B5EF4-FFF2-40B4-BE49-F238E27FC236}">
                <a16:creationId xmlns:a16="http://schemas.microsoft.com/office/drawing/2014/main" id="{BA71319A-323E-2171-7618-035568C06C6F}"/>
              </a:ext>
            </a:extLst>
          </p:cNvPr>
          <p:cNvSpPr txBox="1">
            <a:spLocks noGrp="1"/>
          </p:cNvSpPr>
          <p:nvPr>
            <p:ph type="title"/>
          </p:nvPr>
        </p:nvSpPr>
        <p:spPr>
          <a:xfrm>
            <a:off x="182335" y="2690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9" name="TextBox 8">
            <a:extLst>
              <a:ext uri="{FF2B5EF4-FFF2-40B4-BE49-F238E27FC236}">
                <a16:creationId xmlns:a16="http://schemas.microsoft.com/office/drawing/2014/main" id="{9E55482A-D431-2670-05B2-54FC89ABE9EF}"/>
              </a:ext>
            </a:extLst>
          </p:cNvPr>
          <p:cNvSpPr txBox="1"/>
          <p:nvPr/>
        </p:nvSpPr>
        <p:spPr>
          <a:xfrm>
            <a:off x="0" y="1148051"/>
            <a:ext cx="5190710" cy="3639458"/>
          </a:xfrm>
          <a:prstGeom prst="rect">
            <a:avLst/>
          </a:prstGeom>
          <a:noFill/>
        </p:spPr>
        <p:txBody>
          <a:bodyPr wrap="square">
            <a:spAutoFit/>
          </a:bodyPr>
          <a:lstStyle/>
          <a:p>
            <a:pPr marL="114300" indent="-342900" rtl="0">
              <a:spcBef>
                <a:spcPts val="0"/>
              </a:spcBef>
              <a:spcAft>
                <a:spcPts val="0"/>
              </a:spcAft>
            </a:pPr>
            <a:r>
              <a:rPr lang="en-GB" sz="1050" b="1" i="0" u="none" strike="noStrike" dirty="0">
                <a:solidFill>
                  <a:srgbClr val="000000"/>
                </a:solidFill>
                <a:effectLst/>
                <a:latin typeface="Montserrat" pitchFamily="2" charset="77"/>
              </a:rPr>
              <a:t>Utilisations</a:t>
            </a:r>
            <a:endParaRPr lang="en-GB" sz="1050" b="0" dirty="0">
              <a:effectLst/>
              <a:latin typeface="Montserrat" pitchFamily="2" charset="77"/>
            </a:endParaRPr>
          </a:p>
          <a:p>
            <a:pPr marL="171450" indent="-171450" rtl="0" fontAlgn="base">
              <a:spcBef>
                <a:spcPts val="0"/>
              </a:spcBef>
              <a:spcAft>
                <a:spcPts val="0"/>
              </a:spcAft>
              <a:buFont typeface="Wingdings" pitchFamily="2" charset="2"/>
              <a:buChar char="§"/>
            </a:pPr>
            <a:r>
              <a:rPr lang="en-GB" sz="1050" b="0" i="0" u="none" strike="noStrike" dirty="0" err="1">
                <a:solidFill>
                  <a:srgbClr val="000000"/>
                </a:solidFill>
                <a:effectLst/>
                <a:latin typeface="Montserrat" pitchFamily="2" charset="77"/>
              </a:rPr>
              <a:t>Détecte</a:t>
            </a:r>
            <a:r>
              <a:rPr lang="en-GB" sz="1050" b="0" i="0" u="none" strike="noStrike" dirty="0">
                <a:solidFill>
                  <a:srgbClr val="000000"/>
                </a:solidFill>
                <a:effectLst/>
                <a:latin typeface="Montserrat" pitchFamily="2" charset="77"/>
              </a:rPr>
              <a:t> la </a:t>
            </a:r>
            <a:r>
              <a:rPr lang="en-GB" sz="1050" b="0" i="0" u="none" strike="noStrike" dirty="0" err="1">
                <a:solidFill>
                  <a:srgbClr val="000000"/>
                </a:solidFill>
                <a:effectLst/>
                <a:latin typeface="Montserrat" pitchFamily="2" charset="77"/>
              </a:rPr>
              <a:t>résistance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à</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l’isoniazide</a:t>
            </a:r>
            <a:r>
              <a:rPr lang="en-GB" sz="1050" b="0" i="0" u="none" strike="noStrike" dirty="0">
                <a:solidFill>
                  <a:srgbClr val="000000"/>
                </a:solidFill>
                <a:effectLst/>
                <a:latin typeface="Montserrat" pitchFamily="2" charset="77"/>
              </a:rPr>
              <a:t> et aux fluoroquinolones,</a:t>
            </a:r>
          </a:p>
          <a:p>
            <a:pPr rtl="0" fontAlgn="base">
              <a:spcBef>
                <a:spcPts val="0"/>
              </a:spcBef>
              <a:spcAft>
                <a:spcPts val="0"/>
              </a:spcAft>
            </a:pP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à</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l’éthionamide</a:t>
            </a:r>
            <a:r>
              <a:rPr lang="en-GB" sz="1050" b="0" i="0" u="none" strike="noStrike" dirty="0">
                <a:solidFill>
                  <a:srgbClr val="000000"/>
                </a:solidFill>
                <a:effectLst/>
                <a:latin typeface="Montserrat" pitchFamily="2" charset="77"/>
              </a:rPr>
              <a:t> et aux </a:t>
            </a:r>
            <a:r>
              <a:rPr lang="en-GB" sz="1050" b="0" i="0" u="none" strike="noStrike" dirty="0" err="1">
                <a:solidFill>
                  <a:srgbClr val="000000"/>
                </a:solidFill>
                <a:effectLst/>
                <a:latin typeface="Montserrat" pitchFamily="2" charset="77"/>
              </a:rPr>
              <a:t>médicaments</a:t>
            </a:r>
            <a:r>
              <a:rPr lang="en-GB" sz="1050" b="0" i="0" u="none" strike="noStrike" dirty="0">
                <a:solidFill>
                  <a:srgbClr val="000000"/>
                </a:solidFill>
                <a:effectLst/>
                <a:latin typeface="Montserrat" pitchFamily="2" charset="77"/>
              </a:rPr>
              <a:t> injectables de </a:t>
            </a:r>
            <a:r>
              <a:rPr lang="en-GB" sz="1050" b="0" i="0" u="none" strike="noStrike" dirty="0" err="1">
                <a:solidFill>
                  <a:srgbClr val="000000"/>
                </a:solidFill>
                <a:effectLst/>
                <a:latin typeface="Montserrat" pitchFamily="2" charset="77"/>
              </a:rPr>
              <a:t>deuxième</a:t>
            </a:r>
            <a:r>
              <a:rPr lang="en-GB" sz="1050" b="0" i="0" u="none" strike="noStrike" dirty="0">
                <a:solidFill>
                  <a:srgbClr val="000000"/>
                </a:solidFill>
                <a:effectLst/>
                <a:latin typeface="Montserrat" pitchFamily="2" charset="77"/>
              </a:rPr>
              <a:t> intention (</a:t>
            </a:r>
            <a:r>
              <a:rPr lang="en-GB" sz="1050" b="0" i="0" u="none" strike="noStrike" dirty="0" err="1">
                <a:solidFill>
                  <a:srgbClr val="000000"/>
                </a:solidFill>
                <a:effectLst/>
                <a:latin typeface="Montserrat" pitchFamily="2" charset="77"/>
              </a:rPr>
              <a:t>amikacine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kanamycine</a:t>
            </a:r>
            <a:r>
              <a:rPr lang="en-GB" sz="1050" b="0" i="0" u="none" strike="noStrike" dirty="0">
                <a:solidFill>
                  <a:srgbClr val="000000"/>
                </a:solidFill>
                <a:effectLst/>
                <a:latin typeface="Montserrat" pitchFamily="2" charset="77"/>
              </a:rPr>
              <a:t> et </a:t>
            </a:r>
            <a:r>
              <a:rPr lang="en-GB" sz="1050" b="0" i="0" u="none" strike="noStrike" dirty="0" err="1">
                <a:solidFill>
                  <a:srgbClr val="000000"/>
                </a:solidFill>
                <a:effectLst/>
                <a:latin typeface="Montserrat" pitchFamily="2" charset="77"/>
              </a:rPr>
              <a:t>capréomycine</a:t>
            </a:r>
            <a:r>
              <a:rPr lang="en-GB" sz="1050" b="0" i="0" u="none" strike="noStrike" dirty="0">
                <a:solidFill>
                  <a:srgbClr val="000000"/>
                </a:solidFill>
                <a:effectLst/>
                <a:latin typeface="Montserrat" pitchFamily="2" charset="77"/>
              </a:rPr>
              <a:t>) </a:t>
            </a:r>
          </a:p>
          <a:p>
            <a:pPr marL="114300" indent="-342900" rtl="0">
              <a:spcBef>
                <a:spcPts val="600"/>
              </a:spcBef>
              <a:spcAft>
                <a:spcPts val="0"/>
              </a:spcAft>
            </a:pPr>
            <a:r>
              <a:rPr lang="en-GB" sz="1050" b="1" i="0" u="none" strike="noStrike" dirty="0" err="1">
                <a:solidFill>
                  <a:srgbClr val="000000"/>
                </a:solidFill>
                <a:effectLst/>
                <a:latin typeface="Montserrat" pitchFamily="2" charset="77"/>
              </a:rPr>
              <a:t>Avantages</a:t>
            </a:r>
            <a:endParaRPr lang="en-GB" sz="1050" b="0" dirty="0">
              <a:effectLst/>
              <a:latin typeface="Montserrat" pitchFamily="2" charset="77"/>
            </a:endParaRPr>
          </a:p>
          <a:p>
            <a:pPr marL="171450" indent="-171450" rtl="0" fontAlgn="base">
              <a:spcBef>
                <a:spcPts val="0"/>
              </a:spcBef>
              <a:spcAft>
                <a:spcPts val="0"/>
              </a:spcAft>
              <a:buFont typeface="Wingdings" pitchFamily="2" charset="2"/>
              <a:buChar char="§"/>
            </a:pPr>
            <a:r>
              <a:rPr lang="en-GB" sz="1050" b="0" i="0" u="none" strike="noStrike" dirty="0" err="1">
                <a:solidFill>
                  <a:srgbClr val="000000"/>
                </a:solidFill>
                <a:effectLst/>
                <a:latin typeface="Montserrat" pitchFamily="2" charset="77"/>
              </a:rPr>
              <a:t>Exécution</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rapide</a:t>
            </a:r>
            <a:r>
              <a:rPr lang="en-GB" sz="1050" b="0" i="0" u="none" strike="noStrike" dirty="0">
                <a:solidFill>
                  <a:srgbClr val="000000"/>
                </a:solidFill>
                <a:effectLst/>
                <a:latin typeface="Montserrat" pitchFamily="2" charset="77"/>
              </a:rPr>
              <a:t> (&lt;2 </a:t>
            </a:r>
            <a:r>
              <a:rPr lang="en-GB" sz="1050" b="0" i="0" u="none" strike="noStrike" dirty="0" err="1">
                <a:solidFill>
                  <a:srgbClr val="000000"/>
                </a:solidFill>
                <a:effectLst/>
                <a:latin typeface="Montserrat" pitchFamily="2" charset="77"/>
              </a:rPr>
              <a:t>heures</a:t>
            </a:r>
            <a:r>
              <a:rPr lang="en-GB" sz="1050" b="0" i="0" u="none" strike="noStrike" dirty="0">
                <a:solidFill>
                  <a:srgbClr val="000000"/>
                </a:solidFill>
                <a:effectLst/>
                <a:latin typeface="Montserrat" pitchFamily="2" charset="77"/>
              </a:rPr>
              <a:t>), haute </a:t>
            </a:r>
            <a:r>
              <a:rPr lang="en-GB" sz="1050" b="0" i="0" u="none" strike="noStrike" dirty="0" err="1">
                <a:solidFill>
                  <a:srgbClr val="000000"/>
                </a:solidFill>
                <a:effectLst/>
                <a:latin typeface="Montserrat" pitchFamily="2" charset="77"/>
              </a:rPr>
              <a:t>sensibilité</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peu</a:t>
            </a:r>
            <a:r>
              <a:rPr lang="en-GB" sz="1050" b="0" i="0" u="none" strike="noStrike" dirty="0">
                <a:solidFill>
                  <a:srgbClr val="000000"/>
                </a:solidFill>
                <a:effectLst/>
                <a:latin typeface="Montserrat" pitchFamily="2" charset="77"/>
              </a:rPr>
              <a:t> de </a:t>
            </a:r>
            <a:r>
              <a:rPr lang="en-GB" sz="1050" b="0" i="0" u="none" strike="noStrike" dirty="0" err="1">
                <a:solidFill>
                  <a:srgbClr val="000000"/>
                </a:solidFill>
                <a:effectLst/>
                <a:latin typeface="Montserrat" pitchFamily="2" charset="77"/>
              </a:rPr>
              <a:t>risques</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s’agissant</a:t>
            </a:r>
            <a:r>
              <a:rPr lang="en-GB" sz="1050" b="0" i="0" u="none" strike="noStrike" dirty="0">
                <a:solidFill>
                  <a:srgbClr val="000000"/>
                </a:solidFill>
                <a:effectLst/>
                <a:latin typeface="Montserrat" pitchFamily="2" charset="77"/>
              </a:rPr>
              <a:t> de la </a:t>
            </a:r>
            <a:r>
              <a:rPr lang="en-GB" sz="1050" b="0" i="0" u="none" strike="noStrike" dirty="0" err="1">
                <a:solidFill>
                  <a:srgbClr val="000000"/>
                </a:solidFill>
                <a:effectLst/>
                <a:latin typeface="Montserrat" pitchFamily="2" charset="77"/>
              </a:rPr>
              <a:t>biosécurité</a:t>
            </a:r>
            <a:endParaRPr lang="en-GB" sz="1050" b="0" i="0" u="none" strike="noStrike" dirty="0">
              <a:solidFill>
                <a:srgbClr val="000000"/>
              </a:solidFill>
              <a:effectLst/>
              <a:latin typeface="Montserrat" pitchFamily="2" charset="77"/>
            </a:endParaRPr>
          </a:p>
          <a:p>
            <a:pPr marL="171450" indent="-171450" rtl="0" fontAlgn="base">
              <a:spcBef>
                <a:spcPts val="0"/>
              </a:spcBef>
              <a:spcAft>
                <a:spcPts val="0"/>
              </a:spcAft>
              <a:buFont typeface="Wingdings" pitchFamily="2" charset="2"/>
              <a:buChar char="§"/>
            </a:pPr>
            <a:r>
              <a:rPr lang="en-GB" sz="1050" b="0" i="0" u="none" strike="noStrike" dirty="0">
                <a:solidFill>
                  <a:srgbClr val="000000"/>
                </a:solidFill>
                <a:effectLst/>
                <a:latin typeface="Montserrat" pitchFamily="2" charset="77"/>
              </a:rPr>
              <a:t>Haute </a:t>
            </a:r>
            <a:r>
              <a:rPr lang="en-GB" sz="1050" b="0" i="0" u="none" strike="noStrike" dirty="0" err="1">
                <a:solidFill>
                  <a:srgbClr val="000000"/>
                </a:solidFill>
                <a:effectLst/>
                <a:latin typeface="Montserrat" pitchFamily="2" charset="77"/>
              </a:rPr>
              <a:t>sensibilité</a:t>
            </a:r>
            <a:r>
              <a:rPr lang="en-GB" sz="1050" b="0" i="0" u="none" strike="noStrike" dirty="0">
                <a:solidFill>
                  <a:srgbClr val="000000"/>
                </a:solidFill>
                <a:effectLst/>
                <a:latin typeface="Montserrat" pitchFamily="2" charset="77"/>
              </a:rPr>
              <a:t> et </a:t>
            </a:r>
            <a:r>
              <a:rPr lang="en-GB" sz="1050" b="0" i="0" u="none" strike="noStrike" dirty="0" err="1">
                <a:solidFill>
                  <a:srgbClr val="000000"/>
                </a:solidFill>
                <a:effectLst/>
                <a:latin typeface="Montserrat" pitchFamily="2" charset="77"/>
              </a:rPr>
              <a:t>spécificité</a:t>
            </a:r>
            <a:r>
              <a:rPr lang="en-GB" sz="1050" b="0" i="0" u="none" strike="noStrike" dirty="0">
                <a:solidFill>
                  <a:srgbClr val="000000"/>
                </a:solidFill>
                <a:effectLst/>
                <a:latin typeface="Montserrat" pitchFamily="2" charset="77"/>
              </a:rPr>
              <a:t> Reflex testing after Xpert MTB RIF resistance result</a:t>
            </a:r>
          </a:p>
          <a:p>
            <a:pPr marL="171450" indent="-171450" rtl="0" fontAlgn="base">
              <a:spcBef>
                <a:spcPts val="0"/>
              </a:spcBef>
              <a:spcAft>
                <a:spcPts val="0"/>
              </a:spcAft>
              <a:buFont typeface="Wingdings" pitchFamily="2" charset="2"/>
              <a:buChar char="§"/>
            </a:pPr>
            <a:r>
              <a:rPr lang="en-GB" sz="1050" b="0" i="0" u="none" strike="noStrike" dirty="0">
                <a:solidFill>
                  <a:srgbClr val="000000"/>
                </a:solidFill>
                <a:effectLst/>
                <a:latin typeface="Montserrat" pitchFamily="2" charset="77"/>
              </a:rPr>
              <a:t>Test </a:t>
            </a:r>
            <a:r>
              <a:rPr lang="en-GB" sz="1050" b="0" i="0" u="none" strike="noStrike" dirty="0" err="1">
                <a:solidFill>
                  <a:srgbClr val="000000"/>
                </a:solidFill>
                <a:effectLst/>
                <a:latin typeface="Montserrat" pitchFamily="2" charset="77"/>
              </a:rPr>
              <a:t>réflexe</a:t>
            </a:r>
            <a:r>
              <a:rPr lang="en-GB" sz="1050" b="0" i="0" u="none" strike="noStrike" dirty="0">
                <a:solidFill>
                  <a:srgbClr val="000000"/>
                </a:solidFill>
                <a:effectLst/>
                <a:latin typeface="Montserrat" pitchFamily="2" charset="77"/>
              </a:rPr>
              <a:t> après le </a:t>
            </a:r>
            <a:r>
              <a:rPr lang="en-GB" sz="1050" b="0" i="0" u="none" strike="noStrike" dirty="0" err="1">
                <a:solidFill>
                  <a:srgbClr val="000000"/>
                </a:solidFill>
                <a:effectLst/>
                <a:latin typeface="Montserrat" pitchFamily="2" charset="77"/>
              </a:rPr>
              <a:t>résultat</a:t>
            </a:r>
            <a:r>
              <a:rPr lang="en-GB" sz="1050" b="0" i="0" u="none" strike="noStrike" dirty="0">
                <a:solidFill>
                  <a:srgbClr val="000000"/>
                </a:solidFill>
                <a:effectLst/>
                <a:latin typeface="Montserrat" pitchFamily="2" charset="77"/>
              </a:rPr>
              <a:t> Xpert MTB RIF </a:t>
            </a:r>
            <a:r>
              <a:rPr lang="en-GB" sz="1050" b="0" i="0" u="none" strike="noStrike" dirty="0" err="1">
                <a:solidFill>
                  <a:srgbClr val="000000"/>
                </a:solidFill>
                <a:effectLst/>
                <a:latin typeface="Montserrat" pitchFamily="2" charset="77"/>
              </a:rPr>
              <a:t>en</a:t>
            </a:r>
            <a:r>
              <a:rPr lang="en-GB" sz="1050" b="0" i="0" u="none" strike="noStrike" dirty="0">
                <a:solidFill>
                  <a:srgbClr val="000000"/>
                </a:solidFill>
                <a:effectLst/>
                <a:latin typeface="Montserrat" pitchFamily="2" charset="77"/>
              </a:rPr>
              <a:t> matière de resistance</a:t>
            </a:r>
          </a:p>
          <a:p>
            <a:pPr marL="171450" indent="-171450" rtl="0" fontAlgn="base">
              <a:spcBef>
                <a:spcPts val="0"/>
              </a:spcBef>
              <a:spcAft>
                <a:spcPts val="0"/>
              </a:spcAft>
              <a:buFont typeface="Wingdings" pitchFamily="2" charset="2"/>
              <a:buChar char="§"/>
            </a:pPr>
            <a:r>
              <a:rPr lang="en-GB" sz="1050" b="0" i="0" u="none" strike="noStrike" dirty="0">
                <a:solidFill>
                  <a:srgbClr val="000000"/>
                </a:solidFill>
                <a:effectLst/>
                <a:latin typeface="Montserrat" pitchFamily="2" charset="77"/>
              </a:rPr>
              <a:t>Des tests </a:t>
            </a:r>
            <a:r>
              <a:rPr lang="en-GB" sz="1050" b="0" i="0" u="none" strike="noStrike" dirty="0" err="1">
                <a:solidFill>
                  <a:srgbClr val="000000"/>
                </a:solidFill>
                <a:effectLst/>
                <a:latin typeface="Montserrat" pitchFamily="2" charset="77"/>
              </a:rPr>
              <a:t>peuvent</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être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effectués</a:t>
            </a:r>
            <a:r>
              <a:rPr lang="en-GB" sz="1050" b="0" i="0" u="none" strike="noStrike" dirty="0">
                <a:solidFill>
                  <a:srgbClr val="000000"/>
                </a:solidFill>
                <a:effectLst/>
                <a:latin typeface="Montserrat" pitchFamily="2" charset="77"/>
              </a:rPr>
              <a:t> sur les expectorations non </a:t>
            </a:r>
            <a:r>
              <a:rPr lang="en-GB" sz="1050" b="0" i="0" u="none" strike="noStrike" dirty="0" err="1">
                <a:solidFill>
                  <a:srgbClr val="000000"/>
                </a:solidFill>
                <a:effectLst/>
                <a:latin typeface="Montserrat" pitchFamily="2" charset="77"/>
              </a:rPr>
              <a:t>traitées</a:t>
            </a:r>
            <a:r>
              <a:rPr lang="en-GB" sz="1050" b="0" i="0" u="none" strike="noStrike" dirty="0">
                <a:solidFill>
                  <a:srgbClr val="000000"/>
                </a:solidFill>
                <a:effectLst/>
                <a:latin typeface="Montserrat" pitchFamily="2" charset="77"/>
              </a:rPr>
              <a:t> et les </a:t>
            </a:r>
            <a:r>
              <a:rPr lang="en-GB" sz="1050" b="0" i="0" u="none" strike="noStrike" dirty="0" err="1">
                <a:solidFill>
                  <a:srgbClr val="000000"/>
                </a:solidFill>
                <a:effectLst/>
                <a:latin typeface="Montserrat" pitchFamily="2" charset="77"/>
              </a:rPr>
              <a:t>sédiments</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d’expectorations</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concentrés</a:t>
            </a:r>
            <a:r>
              <a:rPr lang="en-GB" sz="1050" b="0" i="0" u="none" strike="noStrike" dirty="0">
                <a:solidFill>
                  <a:srgbClr val="000000"/>
                </a:solidFill>
                <a:effectLst/>
                <a:latin typeface="Montserrat" pitchFamily="2" charset="77"/>
              </a:rPr>
              <a:t>.</a:t>
            </a:r>
          </a:p>
          <a:p>
            <a:pPr rtl="0" fontAlgn="base">
              <a:spcBef>
                <a:spcPts val="0"/>
              </a:spcBef>
              <a:spcAft>
                <a:spcPts val="0"/>
              </a:spcAft>
            </a:pPr>
            <a:endParaRPr lang="en-GB" sz="1050" b="0" i="0" u="none" strike="noStrike" dirty="0">
              <a:solidFill>
                <a:srgbClr val="000000"/>
              </a:solidFill>
              <a:effectLst/>
              <a:latin typeface="Montserrat" pitchFamily="2" charset="77"/>
            </a:endParaRPr>
          </a:p>
          <a:p>
            <a:pPr marL="114300" indent="-342900" rtl="0">
              <a:spcBef>
                <a:spcPts val="600"/>
              </a:spcBef>
              <a:spcAft>
                <a:spcPts val="0"/>
              </a:spcAft>
            </a:pPr>
            <a:r>
              <a:rPr lang="en-GB" sz="1050" b="1" i="0" u="none" strike="noStrike" dirty="0">
                <a:solidFill>
                  <a:srgbClr val="000000"/>
                </a:solidFill>
                <a:effectLst/>
                <a:latin typeface="Montserrat" pitchFamily="2" charset="77"/>
              </a:rPr>
              <a:t>Limitations</a:t>
            </a:r>
            <a:endParaRPr lang="en-GB" sz="1050" b="0" dirty="0">
              <a:effectLst/>
              <a:latin typeface="Montserrat" pitchFamily="2" charset="77"/>
            </a:endParaRPr>
          </a:p>
          <a:p>
            <a:pPr marL="171450" indent="-171450" rtl="0" fontAlgn="base">
              <a:spcBef>
                <a:spcPts val="0"/>
              </a:spcBef>
              <a:spcAft>
                <a:spcPts val="0"/>
              </a:spcAft>
              <a:buFont typeface="Wingdings" pitchFamily="2" charset="2"/>
              <a:buChar char="§"/>
            </a:pPr>
            <a:r>
              <a:rPr lang="en-GB" sz="1050" b="0" i="0" u="none" strike="noStrike" dirty="0" err="1">
                <a:solidFill>
                  <a:srgbClr val="000000"/>
                </a:solidFill>
                <a:effectLst/>
                <a:latin typeface="Montserrat" pitchFamily="2" charset="77"/>
              </a:rPr>
              <a:t>Nécessite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une</a:t>
            </a:r>
            <a:r>
              <a:rPr lang="en-GB" sz="1050" b="0" i="0" u="none" strike="noStrike" dirty="0">
                <a:solidFill>
                  <a:srgbClr val="000000"/>
                </a:solidFill>
                <a:effectLst/>
                <a:latin typeface="Montserrat" pitchFamily="2" charset="77"/>
              </a:rPr>
              <a:t> alimentation </a:t>
            </a:r>
            <a:r>
              <a:rPr lang="en-GB" sz="1050" b="0" i="0" u="none" strike="noStrike" dirty="0" err="1">
                <a:solidFill>
                  <a:srgbClr val="000000"/>
                </a:solidFill>
                <a:effectLst/>
                <a:latin typeface="Montserrat" pitchFamily="2" charset="77"/>
              </a:rPr>
              <a:t>électrique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ininterrompue</a:t>
            </a:r>
            <a:r>
              <a:rPr lang="en-GB" sz="1050" b="0" i="0" u="none" strike="noStrike" dirty="0">
                <a:solidFill>
                  <a:srgbClr val="000000"/>
                </a:solidFill>
                <a:effectLst/>
                <a:latin typeface="Montserrat" pitchFamily="2" charset="77"/>
              </a:rPr>
              <a:t> et stable, un </a:t>
            </a:r>
            <a:r>
              <a:rPr lang="en-GB" sz="1050" b="0" i="0" u="none" strike="noStrike" dirty="0" err="1">
                <a:solidFill>
                  <a:srgbClr val="000000"/>
                </a:solidFill>
                <a:effectLst/>
                <a:latin typeface="Montserrat" pitchFamily="2" charset="77"/>
              </a:rPr>
              <a:t>étalonnage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annuel</a:t>
            </a:r>
            <a:r>
              <a:rPr lang="en-GB" sz="1050" b="0" i="0" u="none" strike="noStrike" dirty="0">
                <a:solidFill>
                  <a:srgbClr val="000000"/>
                </a:solidFill>
                <a:effectLst/>
                <a:latin typeface="Montserrat" pitchFamily="2" charset="77"/>
              </a:rPr>
              <a:t> des modules et </a:t>
            </a:r>
            <a:r>
              <a:rPr lang="en-GB" sz="1050" b="0" i="0" u="none" strike="noStrike" dirty="0" err="1">
                <a:solidFill>
                  <a:srgbClr val="000000"/>
                </a:solidFill>
                <a:effectLst/>
                <a:latin typeface="Montserrat" pitchFamily="2" charset="77"/>
              </a:rPr>
              <a:t>une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température</a:t>
            </a:r>
            <a:r>
              <a:rPr lang="en-GB" sz="1050" b="0" i="0" u="none" strike="noStrike" dirty="0">
                <a:solidFill>
                  <a:srgbClr val="000000"/>
                </a:solidFill>
                <a:effectLst/>
                <a:latin typeface="Montserrat" pitchFamily="2" charset="77"/>
              </a:rPr>
              <a:t> </a:t>
            </a:r>
            <a:r>
              <a:rPr lang="en-GB" sz="1050" b="0" i="0" u="none" strike="noStrike" dirty="0" err="1">
                <a:solidFill>
                  <a:srgbClr val="000000"/>
                </a:solidFill>
                <a:effectLst/>
                <a:latin typeface="Montserrat" pitchFamily="2" charset="77"/>
              </a:rPr>
              <a:t>ambiante</a:t>
            </a:r>
            <a:r>
              <a:rPr lang="en-GB" sz="1050" b="0" i="0" u="none" strike="noStrike" dirty="0">
                <a:solidFill>
                  <a:srgbClr val="000000"/>
                </a:solidFill>
                <a:effectLst/>
                <a:latin typeface="Montserrat" pitchFamily="2" charset="77"/>
              </a:rPr>
              <a:t> de 15 </a:t>
            </a:r>
            <a:r>
              <a:rPr lang="en-GB" sz="1050" b="0" i="0" u="none" strike="noStrike" dirty="0" err="1">
                <a:solidFill>
                  <a:srgbClr val="000000"/>
                </a:solidFill>
                <a:effectLst/>
                <a:latin typeface="Montserrat" pitchFamily="2" charset="77"/>
              </a:rPr>
              <a:t>à</a:t>
            </a:r>
            <a:r>
              <a:rPr lang="en-GB" sz="1050" b="0" i="0" u="none" strike="noStrike" dirty="0">
                <a:solidFill>
                  <a:srgbClr val="000000"/>
                </a:solidFill>
                <a:effectLst/>
                <a:latin typeface="Montserrat" pitchFamily="2" charset="77"/>
              </a:rPr>
              <a:t> 30 °C.</a:t>
            </a:r>
          </a:p>
          <a:p>
            <a:pPr marL="171450" indent="-171450" rtl="0" fontAlgn="base">
              <a:spcBef>
                <a:spcPts val="0"/>
              </a:spcBef>
              <a:spcAft>
                <a:spcPts val="0"/>
              </a:spcAft>
              <a:buFont typeface="Wingdings" pitchFamily="2" charset="2"/>
              <a:buChar char="§"/>
            </a:pPr>
            <a:r>
              <a:rPr lang="en-GB" sz="1050" b="0" i="0" u="none" strike="noStrike" dirty="0">
                <a:solidFill>
                  <a:srgbClr val="000000"/>
                </a:solidFill>
                <a:effectLst/>
                <a:latin typeface="Montserrat" pitchFamily="2" charset="77"/>
              </a:rPr>
              <a:t>Compatible </a:t>
            </a:r>
            <a:r>
              <a:rPr lang="en-GB" sz="1050" b="0" i="0" u="none" strike="noStrike" dirty="0" err="1">
                <a:solidFill>
                  <a:srgbClr val="000000"/>
                </a:solidFill>
                <a:effectLst/>
                <a:latin typeface="Montserrat" pitchFamily="2" charset="77"/>
              </a:rPr>
              <a:t>uniquement</a:t>
            </a:r>
            <a:r>
              <a:rPr lang="en-GB" sz="1050" b="0" i="0" u="none" strike="noStrike" dirty="0">
                <a:solidFill>
                  <a:srgbClr val="000000"/>
                </a:solidFill>
                <a:effectLst/>
                <a:latin typeface="Montserrat" pitchFamily="2" charset="77"/>
              </a:rPr>
              <a:t> avec les modules GeneXpert 10 couleurs</a:t>
            </a:r>
          </a:p>
          <a:p>
            <a:pPr marL="171450" indent="-171450" rtl="0" fontAlgn="base">
              <a:spcBef>
                <a:spcPts val="0"/>
              </a:spcBef>
              <a:spcAft>
                <a:spcPts val="0"/>
              </a:spcAft>
              <a:buFont typeface="Wingdings" pitchFamily="2" charset="2"/>
              <a:buChar char="§"/>
            </a:pPr>
            <a:r>
              <a:rPr lang="en-GB" sz="1050" b="0" i="0" u="none" strike="noStrike" dirty="0">
                <a:solidFill>
                  <a:srgbClr val="000000"/>
                </a:solidFill>
                <a:effectLst/>
                <a:latin typeface="Montserrat" pitchFamily="2" charset="77"/>
              </a:rPr>
              <a:t>Ne </a:t>
            </a:r>
            <a:r>
              <a:rPr lang="en-GB" sz="1050" b="0" i="0" u="none" strike="noStrike" dirty="0" err="1">
                <a:solidFill>
                  <a:srgbClr val="000000"/>
                </a:solidFill>
                <a:effectLst/>
                <a:latin typeface="Montserrat" pitchFamily="2" charset="77"/>
              </a:rPr>
              <a:t>détecte</a:t>
            </a:r>
            <a:r>
              <a:rPr lang="en-GB" sz="1050" b="0" i="0" u="none" strike="noStrike" dirty="0">
                <a:solidFill>
                  <a:srgbClr val="000000"/>
                </a:solidFill>
                <a:effectLst/>
                <a:latin typeface="Montserrat" pitchFamily="2" charset="77"/>
              </a:rPr>
              <a:t> pas la </a:t>
            </a:r>
            <a:r>
              <a:rPr lang="en-GB" sz="1050" b="0" i="0" u="none" strike="noStrike" dirty="0" err="1">
                <a:solidFill>
                  <a:srgbClr val="000000"/>
                </a:solidFill>
                <a:effectLst/>
                <a:latin typeface="Montserrat" pitchFamily="2" charset="77"/>
              </a:rPr>
              <a:t>résistance</a:t>
            </a:r>
            <a:r>
              <a:rPr lang="en-GB" sz="1050" b="0" i="0" u="none" strike="noStrike" dirty="0">
                <a:solidFill>
                  <a:srgbClr val="000000"/>
                </a:solidFill>
                <a:effectLst/>
                <a:latin typeface="Montserrat" pitchFamily="2" charset="77"/>
              </a:rPr>
              <a:t> aux nouveaux </a:t>
            </a:r>
            <a:r>
              <a:rPr lang="en-GB" sz="1050" b="0" i="0" u="none" strike="noStrike" dirty="0" err="1">
                <a:solidFill>
                  <a:srgbClr val="000000"/>
                </a:solidFill>
                <a:effectLst/>
                <a:latin typeface="Montserrat" pitchFamily="2" charset="77"/>
              </a:rPr>
              <a:t>médicaments</a:t>
            </a:r>
            <a:r>
              <a:rPr lang="en-GB" sz="1050" b="0" i="0" u="none" strike="noStrike" dirty="0">
                <a:solidFill>
                  <a:srgbClr val="000000"/>
                </a:solidFill>
                <a:effectLst/>
                <a:latin typeface="Montserrat" pitchFamily="2" charset="77"/>
              </a:rPr>
              <a:t> (p. ex. la </a:t>
            </a:r>
            <a:r>
              <a:rPr lang="en-GB" sz="1050" b="0" i="0" u="none" strike="noStrike" dirty="0" err="1">
                <a:solidFill>
                  <a:srgbClr val="000000"/>
                </a:solidFill>
                <a:effectLst/>
                <a:latin typeface="Montserrat" pitchFamily="2" charset="77"/>
              </a:rPr>
              <a:t>bédaquiline</a:t>
            </a:r>
            <a:r>
              <a:rPr lang="en-GB" sz="1050" b="0" i="0" u="none" strike="noStrike" dirty="0">
                <a:solidFill>
                  <a:srgbClr val="000000"/>
                </a:solidFill>
                <a:effectLst/>
                <a:latin typeface="Montserrat" pitchFamily="2" charset="77"/>
              </a:rPr>
              <a:t>)</a:t>
            </a:r>
          </a:p>
          <a:p>
            <a:pPr rtl="0" fontAlgn="base">
              <a:spcBef>
                <a:spcPts val="0"/>
              </a:spcBef>
              <a:spcAft>
                <a:spcPts val="0"/>
              </a:spcAft>
            </a:pPr>
            <a:endParaRPr lang="en-GB" sz="1050" b="0" i="0" u="none" strike="noStrike" dirty="0">
              <a:solidFill>
                <a:srgbClr val="000000"/>
              </a:solidFill>
              <a:effectLst/>
              <a:latin typeface="Montserrat" pitchFamily="2" charset="77"/>
            </a:endParaRPr>
          </a:p>
        </p:txBody>
      </p:sp>
      <p:sp>
        <p:nvSpPr>
          <p:cNvPr id="11" name="TextBox 10">
            <a:extLst>
              <a:ext uri="{FF2B5EF4-FFF2-40B4-BE49-F238E27FC236}">
                <a16:creationId xmlns:a16="http://schemas.microsoft.com/office/drawing/2014/main" id="{2C6BC92E-7517-8872-864A-EE012CFE27CF}"/>
              </a:ext>
            </a:extLst>
          </p:cNvPr>
          <p:cNvSpPr txBox="1"/>
          <p:nvPr/>
        </p:nvSpPr>
        <p:spPr>
          <a:xfrm>
            <a:off x="5190711" y="1378988"/>
            <a:ext cx="3953288" cy="3493264"/>
          </a:xfrm>
          <a:prstGeom prst="rect">
            <a:avLst/>
          </a:prstGeom>
          <a:noFill/>
        </p:spPr>
        <p:txBody>
          <a:bodyPr wrap="square">
            <a:spAutoFit/>
          </a:bodyPr>
          <a:lstStyle/>
          <a:p>
            <a:pPr marL="139700" algn="ctr">
              <a:spcBef>
                <a:spcPts val="0"/>
              </a:spcBef>
              <a:spcAft>
                <a:spcPts val="0"/>
              </a:spcAft>
            </a:pPr>
            <a:r>
              <a:rPr lang="en-GB" sz="1300" b="0" i="0" u="none" strike="noStrike" dirty="0">
                <a:solidFill>
                  <a:srgbClr val="FFFFFF"/>
                </a:solidFill>
                <a:effectLst/>
                <a:latin typeface="Montserrat" pitchFamily="2" charset="77"/>
              </a:rPr>
              <a:t>L’OMS </a:t>
            </a:r>
            <a:r>
              <a:rPr lang="en-GB" sz="1300" b="0" i="0" u="none" strike="noStrike" dirty="0" err="1">
                <a:solidFill>
                  <a:srgbClr val="FFFFFF"/>
                </a:solidFill>
                <a:effectLst/>
                <a:latin typeface="Montserrat" pitchFamily="2" charset="77"/>
              </a:rPr>
              <a:t>recommande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l’utilisation</a:t>
            </a:r>
            <a:r>
              <a:rPr lang="en-GB" sz="1300" b="0" i="0" u="none" strike="noStrike" dirty="0">
                <a:solidFill>
                  <a:srgbClr val="FFFFFF"/>
                </a:solidFill>
                <a:effectLst/>
                <a:latin typeface="Montserrat" pitchFamily="2" charset="77"/>
              </a:rPr>
              <a:t> de Xpert MTB/XDR </a:t>
            </a:r>
            <a:r>
              <a:rPr lang="en-GB" sz="1300" b="0" i="0" u="none" strike="noStrike" dirty="0" err="1">
                <a:solidFill>
                  <a:srgbClr val="FFFFFF"/>
                </a:solidFill>
                <a:effectLst/>
                <a:latin typeface="Montserrat" pitchFamily="2" charset="77"/>
              </a:rPr>
              <a:t>comme</a:t>
            </a:r>
            <a:r>
              <a:rPr lang="en-GB" sz="1300" b="0" i="0" u="none" strike="noStrike" dirty="0">
                <a:solidFill>
                  <a:srgbClr val="FFFFFF"/>
                </a:solidFill>
                <a:effectLst/>
                <a:latin typeface="Montserrat" pitchFamily="2" charset="77"/>
              </a:rPr>
              <a:t>  :</a:t>
            </a:r>
            <a:endParaRPr lang="en-GB" sz="1300" b="0" dirty="0">
              <a:effectLst/>
              <a:latin typeface="Montserrat" pitchFamily="2" charset="77"/>
            </a:endParaRPr>
          </a:p>
          <a:p>
            <a:pPr algn="ctr" rtl="0" fontAlgn="base">
              <a:spcBef>
                <a:spcPts val="0"/>
              </a:spcBef>
              <a:spcAft>
                <a:spcPts val="0"/>
              </a:spcAft>
              <a:buFont typeface="Arial" panose="020B0604020202020204" pitchFamily="34" charset="0"/>
              <a:buChar char="•"/>
            </a:pPr>
            <a:r>
              <a:rPr lang="en-GB" sz="1300" b="0" i="0" u="none" strike="noStrike" dirty="0">
                <a:solidFill>
                  <a:srgbClr val="FFFFFF"/>
                </a:solidFill>
                <a:effectLst/>
                <a:latin typeface="Montserrat" pitchFamily="2" charset="77"/>
              </a:rPr>
              <a:t>Le test initial de </a:t>
            </a:r>
            <a:r>
              <a:rPr lang="en-GB" sz="1300" b="0" i="0" u="none" strike="noStrike" dirty="0" err="1">
                <a:solidFill>
                  <a:srgbClr val="FFFFFF"/>
                </a:solidFill>
                <a:effectLst/>
                <a:latin typeface="Montserrat" pitchFamily="2" charset="77"/>
              </a:rPr>
              <a:t>détection</a:t>
            </a:r>
            <a:r>
              <a:rPr lang="en-GB" sz="1300" b="0" i="0" u="none" strike="noStrike" dirty="0">
                <a:solidFill>
                  <a:srgbClr val="FFFFFF"/>
                </a:solidFill>
                <a:effectLst/>
                <a:latin typeface="Montserrat" pitchFamily="2" charset="77"/>
              </a:rPr>
              <a:t> de la </a:t>
            </a:r>
            <a:r>
              <a:rPr lang="en-GB" sz="1300" b="0" i="0" u="none" strike="noStrike" dirty="0" err="1">
                <a:solidFill>
                  <a:srgbClr val="FFFFFF"/>
                </a:solidFill>
                <a:effectLst/>
                <a:latin typeface="Montserrat" pitchFamily="2" charset="77"/>
              </a:rPr>
              <a:t>résistance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à</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l’INH</a:t>
            </a:r>
            <a:r>
              <a:rPr lang="en-GB" sz="1300" b="0" i="0" u="none" strike="noStrike" dirty="0">
                <a:solidFill>
                  <a:srgbClr val="FFFFFF"/>
                </a:solidFill>
                <a:effectLst/>
                <a:latin typeface="Montserrat" pitchFamily="2" charset="77"/>
              </a:rPr>
              <a:t> et aux FQs, au lieu de la DST </a:t>
            </a:r>
            <a:r>
              <a:rPr lang="en-GB" sz="1300" b="0" i="0" u="none" strike="noStrike" dirty="0" err="1">
                <a:solidFill>
                  <a:srgbClr val="FFFFFF"/>
                </a:solidFill>
                <a:effectLst/>
                <a:latin typeface="Montserrat" pitchFamily="2" charset="77"/>
              </a:rPr>
              <a:t>phénotypique</a:t>
            </a:r>
            <a:r>
              <a:rPr lang="en-GB" sz="1300" b="0" i="0" u="none" strike="noStrike" dirty="0">
                <a:solidFill>
                  <a:srgbClr val="FFFFFF"/>
                </a:solidFill>
                <a:effectLst/>
                <a:latin typeface="Montserrat" pitchFamily="2" charset="77"/>
              </a:rPr>
              <a:t> sur culture, chez les </a:t>
            </a:r>
            <a:r>
              <a:rPr lang="en-GB" sz="1300" b="0" i="0" u="none" strike="noStrike" dirty="0" err="1">
                <a:solidFill>
                  <a:srgbClr val="FFFFFF"/>
                </a:solidFill>
                <a:effectLst/>
                <a:latin typeface="Montserrat" pitchFamily="2" charset="77"/>
              </a:rPr>
              <a:t>personnes</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atteintes</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d’une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tuberculose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pulmonaire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bactériologiquement</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confirmée</a:t>
            </a:r>
            <a:r>
              <a:rPr lang="en-GB" sz="1300" b="0" i="0" u="none" strike="noStrike" dirty="0">
                <a:solidFill>
                  <a:srgbClr val="FFFFFF"/>
                </a:solidFill>
                <a:effectLst/>
                <a:latin typeface="Montserrat" pitchFamily="2" charset="77"/>
              </a:rPr>
              <a:t> </a:t>
            </a:r>
          </a:p>
          <a:p>
            <a:pPr algn="ctr" rtl="0" fontAlgn="base">
              <a:spcBef>
                <a:spcPts val="0"/>
              </a:spcBef>
              <a:spcAft>
                <a:spcPts val="0"/>
              </a:spcAft>
              <a:buFont typeface="Arial" panose="020B0604020202020204" pitchFamily="34" charset="0"/>
              <a:buChar char="•"/>
            </a:pPr>
            <a:r>
              <a:rPr lang="en-GB" sz="1300" b="0" i="0" u="none" strike="noStrike" dirty="0">
                <a:solidFill>
                  <a:srgbClr val="FFFFFF"/>
                </a:solidFill>
                <a:effectLst/>
                <a:latin typeface="Montserrat" pitchFamily="2" charset="77"/>
              </a:rPr>
              <a:t>test initial pour la </a:t>
            </a:r>
            <a:r>
              <a:rPr lang="en-GB" sz="1300" b="0" i="0" u="none" strike="noStrike" dirty="0" err="1">
                <a:solidFill>
                  <a:srgbClr val="FFFFFF"/>
                </a:solidFill>
                <a:effectLst/>
                <a:latin typeface="Montserrat" pitchFamily="2" charset="77"/>
              </a:rPr>
              <a:t>détection</a:t>
            </a:r>
            <a:r>
              <a:rPr lang="en-GB" sz="1300" b="0" i="0" u="none" strike="noStrike" dirty="0">
                <a:solidFill>
                  <a:srgbClr val="FFFFFF"/>
                </a:solidFill>
                <a:effectLst/>
                <a:latin typeface="Montserrat" pitchFamily="2" charset="77"/>
              </a:rPr>
              <a:t> de la </a:t>
            </a:r>
            <a:r>
              <a:rPr lang="en-GB" sz="1300" b="0" i="0" u="none" strike="noStrike" dirty="0" err="1">
                <a:solidFill>
                  <a:srgbClr val="FFFFFF"/>
                </a:solidFill>
                <a:effectLst/>
                <a:latin typeface="Montserrat" pitchFamily="2" charset="77"/>
              </a:rPr>
              <a:t>résistance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à</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l’éthionamide</a:t>
            </a:r>
            <a:r>
              <a:rPr lang="en-GB" sz="1300" b="0" i="0" u="none" strike="noStrike" dirty="0">
                <a:solidFill>
                  <a:srgbClr val="FFFFFF"/>
                </a:solidFill>
                <a:effectLst/>
                <a:latin typeface="Montserrat" pitchFamily="2" charset="77"/>
              </a:rPr>
              <a:t>, au lieu du </a:t>
            </a:r>
            <a:r>
              <a:rPr lang="en-GB" sz="1300" b="0" i="0" u="none" strike="noStrike" dirty="0" err="1">
                <a:solidFill>
                  <a:srgbClr val="FFFFFF"/>
                </a:solidFill>
                <a:effectLst/>
                <a:latin typeface="Montserrat" pitchFamily="2" charset="77"/>
              </a:rPr>
              <a:t>séquençage</a:t>
            </a:r>
            <a:r>
              <a:rPr lang="en-GB" sz="1300" b="0" i="0" u="none" strike="noStrike" dirty="0">
                <a:solidFill>
                  <a:srgbClr val="FFFFFF"/>
                </a:solidFill>
                <a:effectLst/>
                <a:latin typeface="Montserrat" pitchFamily="2" charset="77"/>
              </a:rPr>
              <a:t> de </a:t>
            </a:r>
            <a:r>
              <a:rPr lang="en-GB" sz="1300" b="0" i="0" u="none" strike="noStrike" dirty="0" err="1">
                <a:solidFill>
                  <a:srgbClr val="FFFFFF"/>
                </a:solidFill>
                <a:effectLst/>
                <a:latin typeface="Montserrat" pitchFamily="2" charset="77"/>
              </a:rPr>
              <a:t>l'ADN</a:t>
            </a:r>
            <a:r>
              <a:rPr lang="en-GB" sz="1300" b="0" i="0" u="none" strike="noStrike" dirty="0">
                <a:solidFill>
                  <a:srgbClr val="FFFFFF"/>
                </a:solidFill>
                <a:effectLst/>
                <a:latin typeface="Montserrat" pitchFamily="2" charset="77"/>
              </a:rPr>
              <a:t> du </a:t>
            </a:r>
            <a:r>
              <a:rPr lang="en-GB" sz="1300" b="0" i="0" u="none" strike="noStrike" dirty="0" err="1">
                <a:solidFill>
                  <a:srgbClr val="FFFFFF"/>
                </a:solidFill>
                <a:effectLst/>
                <a:latin typeface="Montserrat" pitchFamily="2" charset="77"/>
              </a:rPr>
              <a:t>promoteur</a:t>
            </a:r>
            <a:r>
              <a:rPr lang="en-GB" sz="1300" b="0" i="0" u="none" strike="noStrike" dirty="0">
                <a:solidFill>
                  <a:srgbClr val="FFFFFF"/>
                </a:solidFill>
                <a:effectLst/>
                <a:latin typeface="Montserrat" pitchFamily="2" charset="77"/>
              </a:rPr>
              <a:t> de </a:t>
            </a:r>
            <a:r>
              <a:rPr lang="en-GB" sz="1300" b="0" i="0" u="none" strike="noStrike" dirty="0" err="1">
                <a:solidFill>
                  <a:srgbClr val="FFFFFF"/>
                </a:solidFill>
                <a:effectLst/>
                <a:latin typeface="Montserrat" pitchFamily="2" charset="77"/>
              </a:rPr>
              <a:t>l’inhA</a:t>
            </a:r>
            <a:r>
              <a:rPr lang="en-GB" sz="1300" b="0" i="0" u="none" strike="noStrike" dirty="0">
                <a:solidFill>
                  <a:srgbClr val="FFFFFF"/>
                </a:solidFill>
                <a:effectLst/>
                <a:latin typeface="Montserrat" pitchFamily="2" charset="77"/>
              </a:rPr>
              <a:t>, chez les </a:t>
            </a:r>
            <a:r>
              <a:rPr lang="en-GB" sz="1300" b="0" i="0" u="none" strike="noStrike" dirty="0" err="1">
                <a:solidFill>
                  <a:srgbClr val="FFFFFF"/>
                </a:solidFill>
                <a:effectLst/>
                <a:latin typeface="Montserrat" pitchFamily="2" charset="77"/>
              </a:rPr>
              <a:t>personnes</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atteintes</a:t>
            </a:r>
            <a:r>
              <a:rPr lang="en-GB" sz="1300" b="0" i="0" u="none" strike="noStrike" dirty="0">
                <a:solidFill>
                  <a:srgbClr val="FFFFFF"/>
                </a:solidFill>
                <a:effectLst/>
                <a:latin typeface="Montserrat" pitchFamily="2" charset="77"/>
              </a:rPr>
              <a:t> de TB </a:t>
            </a:r>
            <a:r>
              <a:rPr lang="en-GB" sz="1300" b="0" i="0" u="none" strike="noStrike" dirty="0" err="1">
                <a:solidFill>
                  <a:srgbClr val="FFFFFF"/>
                </a:solidFill>
                <a:effectLst/>
                <a:latin typeface="Montserrat" pitchFamily="2" charset="77"/>
              </a:rPr>
              <a:t>pulmonaire</a:t>
            </a:r>
            <a:r>
              <a:rPr lang="en-GB" sz="1300" b="0" i="0" u="none" strike="noStrike" dirty="0">
                <a:solidFill>
                  <a:srgbClr val="FFFFFF"/>
                </a:solidFill>
                <a:effectLst/>
                <a:latin typeface="Montserrat" pitchFamily="2" charset="77"/>
              </a:rPr>
              <a:t> et RR </a:t>
            </a:r>
            <a:r>
              <a:rPr lang="en-GB" sz="1300" b="0" i="0" u="none" strike="noStrike" dirty="0" err="1">
                <a:solidFill>
                  <a:srgbClr val="FFFFFF"/>
                </a:solidFill>
                <a:effectLst/>
                <a:latin typeface="Montserrat" pitchFamily="2" charset="77"/>
              </a:rPr>
              <a:t>bactériologiquement</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confirmées</a:t>
            </a:r>
            <a:endParaRPr lang="en-GB" sz="1300" b="0" i="0" u="none" strike="noStrike" dirty="0">
              <a:solidFill>
                <a:srgbClr val="FFFFFF"/>
              </a:solidFill>
              <a:effectLst/>
              <a:latin typeface="Montserrat" pitchFamily="2" charset="77"/>
            </a:endParaRPr>
          </a:p>
          <a:p>
            <a:pPr algn="ctr" rtl="0" fontAlgn="base">
              <a:spcBef>
                <a:spcPts val="0"/>
              </a:spcBef>
              <a:spcAft>
                <a:spcPts val="0"/>
              </a:spcAft>
              <a:buFont typeface="Arial" panose="020B0604020202020204" pitchFamily="34" charset="0"/>
              <a:buChar char="•"/>
            </a:pPr>
            <a:r>
              <a:rPr lang="en-GB" sz="1300" b="0" i="0" u="none" strike="noStrike" dirty="0">
                <a:solidFill>
                  <a:srgbClr val="FFFFFF"/>
                </a:solidFill>
                <a:effectLst/>
                <a:latin typeface="Montserrat" pitchFamily="2" charset="77"/>
              </a:rPr>
              <a:t>test initial pour la </a:t>
            </a:r>
            <a:r>
              <a:rPr lang="en-GB" sz="1300" b="0" i="0" u="none" strike="noStrike" dirty="0" err="1">
                <a:solidFill>
                  <a:srgbClr val="FFFFFF"/>
                </a:solidFill>
                <a:effectLst/>
                <a:latin typeface="Montserrat" pitchFamily="2" charset="77"/>
              </a:rPr>
              <a:t>détection</a:t>
            </a:r>
            <a:r>
              <a:rPr lang="en-GB" sz="1300" b="0" i="0" u="none" strike="noStrike" dirty="0">
                <a:solidFill>
                  <a:srgbClr val="FFFFFF"/>
                </a:solidFill>
                <a:effectLst/>
                <a:latin typeface="Montserrat" pitchFamily="2" charset="77"/>
              </a:rPr>
              <a:t> de la </a:t>
            </a:r>
            <a:r>
              <a:rPr lang="en-GB" sz="1300" b="0" i="0" u="none" strike="noStrike" dirty="0" err="1">
                <a:solidFill>
                  <a:srgbClr val="FFFFFF"/>
                </a:solidFill>
                <a:effectLst/>
                <a:latin typeface="Montserrat" pitchFamily="2" charset="77"/>
              </a:rPr>
              <a:t>résistance</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à</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l’amikacine</a:t>
            </a:r>
            <a:r>
              <a:rPr lang="en-GB" sz="1300" b="0" i="0" u="none" strike="noStrike" dirty="0">
                <a:solidFill>
                  <a:srgbClr val="FFFFFF"/>
                </a:solidFill>
                <a:effectLst/>
                <a:latin typeface="Montserrat" pitchFamily="2" charset="77"/>
              </a:rPr>
              <a:t> au lieu de la DST </a:t>
            </a:r>
            <a:r>
              <a:rPr lang="en-GB" sz="1300" b="0" i="0" u="none" strike="noStrike" dirty="0" err="1">
                <a:solidFill>
                  <a:srgbClr val="FFFFFF"/>
                </a:solidFill>
                <a:effectLst/>
                <a:latin typeface="Montserrat" pitchFamily="2" charset="77"/>
              </a:rPr>
              <a:t>phénotypique</a:t>
            </a:r>
            <a:r>
              <a:rPr lang="en-GB" sz="1300" b="0" i="0" u="none" strike="noStrike" dirty="0">
                <a:solidFill>
                  <a:srgbClr val="FFFFFF"/>
                </a:solidFill>
                <a:effectLst/>
                <a:latin typeface="Montserrat" pitchFamily="2" charset="77"/>
              </a:rPr>
              <a:t> sur culture, chez les </a:t>
            </a:r>
            <a:r>
              <a:rPr lang="en-GB" sz="1300" b="0" i="0" u="none" strike="noStrike" dirty="0" err="1">
                <a:solidFill>
                  <a:srgbClr val="FFFFFF"/>
                </a:solidFill>
                <a:effectLst/>
                <a:latin typeface="Montserrat" pitchFamily="2" charset="77"/>
              </a:rPr>
              <a:t>personnes</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atteintes</a:t>
            </a:r>
            <a:r>
              <a:rPr lang="en-GB" sz="1300" b="0" i="0" u="none" strike="noStrike" dirty="0">
                <a:solidFill>
                  <a:srgbClr val="FFFFFF"/>
                </a:solidFill>
                <a:effectLst/>
                <a:latin typeface="Montserrat" pitchFamily="2" charset="77"/>
              </a:rPr>
              <a:t> de TB </a:t>
            </a:r>
            <a:r>
              <a:rPr lang="en-GB" sz="1300" b="0" i="0" u="none" strike="noStrike" dirty="0" err="1">
                <a:solidFill>
                  <a:srgbClr val="FFFFFF"/>
                </a:solidFill>
                <a:effectLst/>
                <a:latin typeface="Montserrat" pitchFamily="2" charset="77"/>
              </a:rPr>
              <a:t>pulmonaire</a:t>
            </a:r>
            <a:r>
              <a:rPr lang="en-GB" sz="1300" b="0" i="0" u="none" strike="noStrike" dirty="0">
                <a:solidFill>
                  <a:srgbClr val="FFFFFF"/>
                </a:solidFill>
                <a:effectLst/>
                <a:latin typeface="Montserrat" pitchFamily="2" charset="77"/>
              </a:rPr>
              <a:t> et RR </a:t>
            </a:r>
            <a:r>
              <a:rPr lang="en-GB" sz="1300" b="0" i="0" u="none" strike="noStrike" dirty="0" err="1">
                <a:solidFill>
                  <a:srgbClr val="FFFFFF"/>
                </a:solidFill>
                <a:effectLst/>
                <a:latin typeface="Montserrat" pitchFamily="2" charset="77"/>
              </a:rPr>
              <a:t>bactériologiquement</a:t>
            </a:r>
            <a:r>
              <a:rPr lang="en-GB" sz="1300" b="0" i="0" u="none" strike="noStrike" dirty="0">
                <a:solidFill>
                  <a:srgbClr val="FFFFFF"/>
                </a:solidFill>
                <a:effectLst/>
                <a:latin typeface="Montserrat" pitchFamily="2" charset="77"/>
              </a:rPr>
              <a:t> </a:t>
            </a:r>
            <a:r>
              <a:rPr lang="en-GB" sz="1300" b="0" i="0" u="none" strike="noStrike" dirty="0" err="1">
                <a:solidFill>
                  <a:srgbClr val="FFFFFF"/>
                </a:solidFill>
                <a:effectLst/>
                <a:latin typeface="Montserrat" pitchFamily="2" charset="77"/>
              </a:rPr>
              <a:t>confirmées</a:t>
            </a:r>
            <a:endParaRPr lang="en-GB" sz="1300" b="0" i="0" u="none" strike="noStrike" dirty="0">
              <a:solidFill>
                <a:srgbClr val="FFFFFF"/>
              </a:solidFill>
              <a:effectLst/>
              <a:latin typeface="Montserrat" pitchFamily="2" charset="77"/>
            </a:endParaRPr>
          </a:p>
        </p:txBody>
      </p:sp>
      <p:sp>
        <p:nvSpPr>
          <p:cNvPr id="13" name="TextBox 12">
            <a:extLst>
              <a:ext uri="{FF2B5EF4-FFF2-40B4-BE49-F238E27FC236}">
                <a16:creationId xmlns:a16="http://schemas.microsoft.com/office/drawing/2014/main" id="{041F7E0A-A438-4174-7482-DBF5032580D5}"/>
              </a:ext>
            </a:extLst>
          </p:cNvPr>
          <p:cNvSpPr txBox="1"/>
          <p:nvPr/>
        </p:nvSpPr>
        <p:spPr>
          <a:xfrm>
            <a:off x="5190711" y="659192"/>
            <a:ext cx="3953288" cy="923330"/>
          </a:xfrm>
          <a:prstGeom prst="rect">
            <a:avLst/>
          </a:prstGeom>
          <a:noFill/>
        </p:spPr>
        <p:txBody>
          <a:bodyPr wrap="square">
            <a:spAutoFit/>
          </a:bodyPr>
          <a:lstStyle/>
          <a:p>
            <a:pPr marL="114300" algn="ctr" rtl="0">
              <a:spcBef>
                <a:spcPts val="0"/>
              </a:spcBef>
              <a:spcAft>
                <a:spcPts val="0"/>
              </a:spcAft>
            </a:pPr>
            <a:r>
              <a:rPr lang="en-GB" sz="1800" b="1" i="0" u="none" strike="noStrike" dirty="0">
                <a:solidFill>
                  <a:srgbClr val="FFFFFF"/>
                </a:solidFill>
                <a:effectLst/>
                <a:latin typeface="Montserrat" pitchFamily="2" charset="77"/>
              </a:rPr>
              <a:t>WHO RECOMMENDATION</a:t>
            </a:r>
            <a:endParaRPr lang="en-GB" sz="1800" b="0" dirty="0">
              <a:effectLst/>
              <a:latin typeface="Montserrat" pitchFamily="2" charset="77"/>
            </a:endParaRPr>
          </a:p>
          <a:p>
            <a:br>
              <a:rPr lang="en-GB" sz="1800" dirty="0">
                <a:latin typeface="Montserrat" pitchFamily="2" charset="77"/>
              </a:rPr>
            </a:br>
            <a:endParaRPr lang="en-GB" sz="1800" dirty="0">
              <a:latin typeface="Montserrat" pitchFamily="2" charset="77"/>
            </a:endParaRPr>
          </a:p>
        </p:txBody>
      </p:sp>
      <p:pic>
        <p:nvPicPr>
          <p:cNvPr id="14" name="Google Shape;304;p21" descr="GeneXpert MTB/RIF Assay: Principle, Procedure, Results and Interpretations  - Learn Microbiology Online">
            <a:extLst>
              <a:ext uri="{FF2B5EF4-FFF2-40B4-BE49-F238E27FC236}">
                <a16:creationId xmlns:a16="http://schemas.microsoft.com/office/drawing/2014/main" id="{2AB9556B-5E6B-7583-B1BF-0D0C5F664B1F}"/>
              </a:ext>
            </a:extLst>
          </p:cNvPr>
          <p:cNvPicPr preferRelativeResize="0"/>
          <p:nvPr/>
        </p:nvPicPr>
        <p:blipFill>
          <a:blip r:embed="rId3">
            <a:alphaModFix/>
          </a:blip>
          <a:stretch>
            <a:fillRect/>
          </a:stretch>
        </p:blipFill>
        <p:spPr>
          <a:xfrm flipH="1">
            <a:off x="4280499" y="441556"/>
            <a:ext cx="1227714" cy="1180751"/>
          </a:xfrm>
          <a:prstGeom prst="rect">
            <a:avLst/>
          </a:prstGeom>
          <a:noFill/>
          <a:ln>
            <a:noFill/>
          </a:ln>
        </p:spPr>
      </p:pic>
    </p:spTree>
    <p:extLst>
      <p:ext uri="{BB962C8B-B14F-4D97-AF65-F5344CB8AC3E}">
        <p14:creationId xmlns:p14="http://schemas.microsoft.com/office/powerpoint/2010/main" val="25729276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705221" y="1512795"/>
            <a:ext cx="4455430" cy="318067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Utilisations</a:t>
            </a:r>
            <a:endParaRPr sz="900" dirty="0"/>
          </a:p>
          <a:p>
            <a:pPr marL="457200" lvl="0" indent="-342900" algn="l" rtl="0">
              <a:lnSpc>
                <a:spcPct val="100000"/>
              </a:lnSpc>
              <a:spcBef>
                <a:spcPct val="0"/>
              </a:spcBef>
              <a:spcAft>
                <a:spcPts val="600"/>
              </a:spcAft>
              <a:buSzPts val="1400"/>
              <a:buFont typeface="Arial"/>
              <a:buChar char="•"/>
            </a:pPr>
            <a:r>
              <a:rPr lang="fr-FR" sz="900" b="0" i="0" strike="noStrike" cap="none" spc="0" baseline="0" dirty="0">
                <a:solidFill>
                  <a:srgbClr val="000000"/>
                </a:solidFill>
                <a:effectLst/>
              </a:rPr>
              <a:t>Détection de la résistance aux médicaments anti-TB</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Avantages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Capable de détecter rapidement une résistance à la RIF, à l’</a:t>
            </a:r>
            <a:r>
              <a:rPr lang="fr-FR" sz="900" b="0" i="0" strike="noStrike" cap="none" spc="0" baseline="0" dirty="0" err="1">
                <a:solidFill>
                  <a:srgbClr val="000000"/>
                </a:solidFill>
                <a:effectLst/>
              </a:rPr>
              <a:t>INH</a:t>
            </a:r>
            <a:r>
              <a:rPr lang="fr-FR" sz="900" b="0" i="0" strike="noStrike" cap="none" spc="0" baseline="0" dirty="0">
                <a:solidFill>
                  <a:srgbClr val="000000"/>
                </a:solidFill>
                <a:effectLst/>
              </a:rPr>
              <a:t>, aux </a:t>
            </a:r>
            <a:r>
              <a:rPr lang="fr-FR" sz="900" b="0" i="0" strike="noStrike" cap="none" spc="0" baseline="0" dirty="0" err="1">
                <a:solidFill>
                  <a:srgbClr val="000000"/>
                </a:solidFill>
                <a:effectLst/>
              </a:rPr>
              <a:t>FQ</a:t>
            </a:r>
            <a:r>
              <a:rPr lang="fr-FR" sz="900" b="0" i="0" strike="noStrike" cap="none" spc="0" baseline="0" dirty="0">
                <a:solidFill>
                  <a:srgbClr val="000000"/>
                </a:solidFill>
                <a:effectLst/>
              </a:rPr>
              <a:t> et aux médicaments injectables de deuxième intention.</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Détecte le complexe </a:t>
            </a:r>
            <a:r>
              <a:rPr lang="fr-FR" sz="900" b="0" i="0" strike="noStrike" cap="none" spc="0" baseline="0" dirty="0" err="1">
                <a:solidFill>
                  <a:srgbClr val="000000"/>
                </a:solidFill>
                <a:effectLst/>
              </a:rPr>
              <a:t>Mycobacterium</a:t>
            </a:r>
            <a:r>
              <a:rPr lang="fr-FR" sz="900" b="0" i="0" strike="noStrike" cap="none" spc="0" baseline="0" dirty="0">
                <a:solidFill>
                  <a:srgbClr val="000000"/>
                </a:solidFill>
                <a:effectLst/>
              </a:rPr>
              <a:t> </a:t>
            </a:r>
            <a:r>
              <a:rPr lang="fr-FR" sz="900" b="0" i="0" strike="noStrike" cap="none" spc="0" baseline="0" dirty="0" err="1">
                <a:solidFill>
                  <a:srgbClr val="000000"/>
                </a:solidFill>
                <a:effectLst/>
              </a:rPr>
              <a:t>Tuberculosis</a:t>
            </a:r>
            <a:r>
              <a:rPr lang="fr-FR" sz="900" b="0" i="0" strike="noStrike" cap="none" spc="0" baseline="0" dirty="0">
                <a:solidFill>
                  <a:srgbClr val="000000"/>
                </a:solidFill>
                <a:effectLst/>
              </a:rPr>
              <a:t> (</a:t>
            </a:r>
            <a:r>
              <a:rPr lang="fr-FR" sz="900" b="0" i="0" strike="noStrike" cap="none" spc="0" baseline="0" dirty="0" err="1">
                <a:solidFill>
                  <a:srgbClr val="000000"/>
                </a:solidFill>
                <a:effectLst/>
              </a:rPr>
              <a:t>MTBC</a:t>
            </a:r>
            <a:r>
              <a:rPr lang="fr-FR" sz="900" b="0" i="0" strike="noStrike" cap="none" spc="0" baseline="0" dirty="0">
                <a:solidFill>
                  <a:srgbClr val="000000"/>
                </a:solidFill>
                <a:effectLst/>
              </a:rPr>
              <a:t>) et détermine sa sensibilité à la RIF et à l’</a:t>
            </a:r>
            <a:r>
              <a:rPr lang="fr-FR" sz="900" b="0" i="0" strike="noStrike" cap="none" spc="0" baseline="0" dirty="0" err="1">
                <a:solidFill>
                  <a:srgbClr val="000000"/>
                </a:solidFill>
                <a:effectLst/>
              </a:rPr>
              <a:t>INH</a:t>
            </a:r>
            <a:r>
              <a:rPr lang="fr-FR" sz="900" b="0" i="0" strike="noStrike" cap="none" spc="0" baseline="0" dirty="0">
                <a:solidFill>
                  <a:srgbClr val="000000"/>
                </a:solidFill>
                <a:effectLst/>
              </a:rPr>
              <a: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Permet d’effectuer plusieurs tests à la fois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Résultats rapides et précis sous 48 h</a:t>
            </a:r>
            <a:endParaRPr sz="900" dirty="0"/>
          </a:p>
          <a:p>
            <a:pPr marL="457200" lvl="0" indent="-342900" algn="l" rtl="0">
              <a:lnSpc>
                <a:spcPct val="100000"/>
              </a:lnSpc>
              <a:spcBef>
                <a:spcPct val="0"/>
              </a:spcBef>
              <a:spcAft>
                <a:spcPts val="600"/>
              </a:spcAft>
              <a:buSzPts val="1400"/>
              <a:buFont typeface="Arial"/>
              <a:buChar char="•"/>
            </a:pPr>
            <a:r>
              <a:rPr lang="fr-FR" sz="900" b="0" i="0" strike="noStrike" cap="none" spc="0" baseline="0" dirty="0">
                <a:solidFill>
                  <a:srgbClr val="000000"/>
                </a:solidFill>
                <a:effectLst/>
              </a:rPr>
              <a:t>Capable de fournir des conseils sur les décisions relatives au traitement</a:t>
            </a:r>
            <a:endParaRPr sz="900" dirty="0"/>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Limites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au moins 3 pièces séparées pour éviter une contamination croisée et des niveaux modérés à élevés de précautions de biosécurité (niveau de confinement de biosécurité 3)</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être utilisé pour surveiller le traitement</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Ne peut pas remplacer complètement les méthodes de culture conventionnelles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Coûteux</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un personnel bien formé</a:t>
            </a:r>
            <a:endParaRPr sz="900" dirty="0"/>
          </a:p>
          <a:p>
            <a:pPr marL="457200" lvl="0" indent="-254000" algn="l" rtl="0">
              <a:lnSpc>
                <a:spcPct val="100000"/>
              </a:lnSpc>
              <a:spcBef>
                <a:spcPct val="0"/>
              </a:spcBef>
              <a:spcAft>
                <a:spcPct val="0"/>
              </a:spcAft>
              <a:buSzPts val="1400"/>
              <a:buFont typeface="Arial"/>
              <a:buNone/>
            </a:pPr>
            <a:endParaRPr sz="1050" dirty="0"/>
          </a:p>
        </p:txBody>
      </p:sp>
      <p:sp>
        <p:nvSpPr>
          <p:cNvPr id="290" name="Google Shape;290;p20"/>
          <p:cNvSpPr txBox="1">
            <a:spLocks noGrp="1"/>
          </p:cNvSpPr>
          <p:nvPr>
            <p:ph type="title"/>
          </p:nvPr>
        </p:nvSpPr>
        <p:spPr>
          <a:xfrm>
            <a:off x="705221" y="2644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198753" y="898222"/>
            <a:ext cx="4348041" cy="452438"/>
          </a:xfrm>
          <a:prstGeom prst="rect">
            <a:avLst/>
          </a:prstGeom>
          <a:noFill/>
          <a:ln>
            <a:noFill/>
          </a:ln>
        </p:spPr>
        <p:txBody>
          <a:bodyPr spcFirstLastPara="1" wrap="square" lIns="91425" tIns="91425" rIns="91425" bIns="91425" anchor="t" anchorCtr="0">
            <a:noAutofit/>
          </a:bodyPr>
          <a:lstStyle/>
          <a:p>
            <a:pPr marL="114300" rtl="0">
              <a:spcBef>
                <a:spcPts val="0"/>
              </a:spcBef>
              <a:spcAft>
                <a:spcPts val="0"/>
              </a:spcAft>
            </a:pPr>
            <a:r>
              <a:rPr lang="fr-FR" sz="1800" b="1" i="0" strike="noStrike" cap="none" spc="0" baseline="0" dirty="0">
                <a:solidFill>
                  <a:srgbClr val="000000"/>
                </a:solidFill>
                <a:effectLst/>
                <a:latin typeface="Montserrat"/>
                <a:ea typeface="Montserrat"/>
                <a:cs typeface="Montserrat"/>
              </a:rPr>
              <a:t>LPA </a:t>
            </a:r>
            <a:r>
              <a:rPr lang="en-GB" sz="1800" b="1" i="0" u="none" strike="noStrike" dirty="0">
                <a:solidFill>
                  <a:srgbClr val="000000"/>
                </a:solidFill>
                <a:effectLst/>
                <a:latin typeface="Montserrat" pitchFamily="2" charset="77"/>
              </a:rPr>
              <a:t>Genotype </a:t>
            </a:r>
            <a:r>
              <a:rPr lang="en-GB" sz="1800" b="1" i="0" u="none" strike="noStrike" dirty="0" err="1">
                <a:solidFill>
                  <a:srgbClr val="000000"/>
                </a:solidFill>
                <a:effectLst/>
                <a:latin typeface="Montserrat" pitchFamily="2" charset="77"/>
              </a:rPr>
              <a:t>MTBDRplus</a:t>
            </a:r>
            <a:r>
              <a:rPr lang="en-GB" sz="1800" b="1" i="0" u="none" strike="noStrike" dirty="0">
                <a:solidFill>
                  <a:srgbClr val="000000"/>
                </a:solidFill>
                <a:effectLst/>
                <a:latin typeface="Montserrat" pitchFamily="2" charset="77"/>
              </a:rPr>
              <a:t>/</a:t>
            </a:r>
            <a:r>
              <a:rPr lang="en-GB" sz="1800" b="1" i="0" u="none" strike="noStrike" dirty="0" err="1">
                <a:solidFill>
                  <a:srgbClr val="000000"/>
                </a:solidFill>
                <a:effectLst/>
                <a:latin typeface="Montserrat" pitchFamily="2" charset="77"/>
              </a:rPr>
              <a:t>sl</a:t>
            </a:r>
            <a:endParaRPr lang="en-GB" b="0" dirty="0">
              <a:effectLst/>
            </a:endParaRPr>
          </a:p>
          <a:p>
            <a:br>
              <a:rPr lang="en-GB" dirty="0"/>
            </a:br>
            <a:endParaRPr dirty="0"/>
          </a:p>
        </p:txBody>
      </p:sp>
      <p:sp>
        <p:nvSpPr>
          <p:cNvPr id="292" name="Google Shape;292;p20"/>
          <p:cNvSpPr txBox="1">
            <a:spLocks noGrp="1"/>
          </p:cNvSpPr>
          <p:nvPr>
            <p:ph type="body" idx="3"/>
          </p:nvPr>
        </p:nvSpPr>
        <p:spPr>
          <a:xfrm>
            <a:off x="5363005" y="1651000"/>
            <a:ext cx="3559175" cy="1712131"/>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ct val="0"/>
              </a:spcBef>
              <a:spcAft>
                <a:spcPct val="0"/>
              </a:spcAft>
              <a:buClr>
                <a:srgbClr val="FFFFFF"/>
              </a:buClr>
              <a:buSzPts val="1400"/>
              <a:buChar char="●"/>
            </a:pPr>
            <a:r>
              <a:rPr lang="fr-FR" sz="1100" b="0" i="0" strike="noStrike" cap="none" spc="0" baseline="0" dirty="0">
                <a:solidFill>
                  <a:srgbClr val="FFFFFF"/>
                </a:solidFill>
                <a:effectLst/>
              </a:rPr>
              <a:t>L’utilisation du test FL-</a:t>
            </a:r>
            <a:r>
              <a:rPr lang="fr-FR" sz="1100" b="0" i="0" strike="noStrike" cap="none" spc="0" baseline="0" dirty="0" err="1">
                <a:solidFill>
                  <a:srgbClr val="FFFFFF"/>
                </a:solidFill>
                <a:effectLst/>
              </a:rPr>
              <a:t>LPA</a:t>
            </a:r>
            <a:r>
              <a:rPr lang="fr-FR" sz="1100" b="0" i="0" strike="noStrike" cap="none" spc="0" baseline="0" dirty="0">
                <a:solidFill>
                  <a:srgbClr val="FFFFFF"/>
                </a:solidFill>
                <a:effectLst/>
              </a:rPr>
              <a:t> est recommandée pour des échantillons d’expectorations avec frottis positif et des isolats de M. </a:t>
            </a:r>
            <a:r>
              <a:rPr lang="fr-FR" sz="1100" b="0" i="0" strike="noStrike" cap="none" spc="0" baseline="0" dirty="0" err="1">
                <a:solidFill>
                  <a:srgbClr val="FFFFFF"/>
                </a:solidFill>
                <a:effectLst/>
              </a:rPr>
              <a:t>tuberculosis</a:t>
            </a:r>
            <a:r>
              <a:rPr lang="fr-FR" sz="1100" b="0" i="0" strike="noStrike" cap="none" spc="0" baseline="0" dirty="0">
                <a:solidFill>
                  <a:srgbClr val="FFFFFF"/>
                </a:solidFill>
                <a:effectLst/>
              </a:rPr>
              <a:t> comme test initial à la place d’un TDS phénotypique basé sur la culture pour détecter la résistance à la RIF et à l’</a:t>
            </a:r>
            <a:r>
              <a:rPr lang="fr-FR" sz="1100" b="0" i="0" strike="noStrike" cap="none" spc="0" baseline="0" dirty="0" err="1">
                <a:solidFill>
                  <a:srgbClr val="FFFFFF"/>
                </a:solidFill>
                <a:effectLst/>
              </a:rPr>
              <a:t>INH</a:t>
            </a:r>
            <a:r>
              <a:rPr lang="fr-FR" sz="1100" b="0" i="0" strike="noStrike" cap="none" spc="0" baseline="0" dirty="0">
                <a:solidFill>
                  <a:srgbClr val="FFFFFF"/>
                </a:solidFill>
                <a:effectLst/>
              </a:rPr>
              <a:t>.</a:t>
            </a:r>
            <a:endParaRPr sz="1100" dirty="0"/>
          </a:p>
          <a:p>
            <a:pPr marL="457200" lvl="0" indent="-228600" algn="l" rtl="0">
              <a:lnSpc>
                <a:spcPct val="100000"/>
              </a:lnSpc>
              <a:spcBef>
                <a:spcPct val="0"/>
              </a:spcBef>
              <a:spcAft>
                <a:spcPct val="0"/>
              </a:spcAft>
              <a:buClr>
                <a:srgbClr val="FFFFFF"/>
              </a:buClr>
              <a:buSzPts val="1400"/>
              <a:buNone/>
            </a:pPr>
            <a:endParaRPr sz="1100" dirty="0"/>
          </a:p>
          <a:p>
            <a:pPr marL="457200" lvl="0" indent="-317500" algn="l" rtl="0">
              <a:lnSpc>
                <a:spcPct val="100000"/>
              </a:lnSpc>
              <a:spcBef>
                <a:spcPct val="0"/>
              </a:spcBef>
              <a:spcAft>
                <a:spcPct val="0"/>
              </a:spcAft>
              <a:buClr>
                <a:srgbClr val="FFFFFF"/>
              </a:buClr>
              <a:buSzPts val="1400"/>
              <a:buChar char="●"/>
            </a:pPr>
            <a:r>
              <a:rPr lang="fr-FR" sz="1100" b="0" i="0" strike="noStrike" cap="none" spc="0" baseline="0" dirty="0">
                <a:solidFill>
                  <a:srgbClr val="FFFFFF"/>
                </a:solidFill>
                <a:effectLst/>
              </a:rPr>
              <a:t>L’OMS suggère d’utiliser le test d’hybridation inverse en ligne pour les médicaments de deuxième intention (line probe </a:t>
            </a:r>
            <a:r>
              <a:rPr lang="fr-FR" sz="1100" b="0" i="0" strike="noStrike" cap="none" spc="0" baseline="0" dirty="0" err="1">
                <a:solidFill>
                  <a:srgbClr val="FFFFFF"/>
                </a:solidFill>
                <a:effectLst/>
              </a:rPr>
              <a:t>assay</a:t>
            </a:r>
            <a:r>
              <a:rPr lang="fr-FR" sz="1100" b="0" i="0" strike="noStrike" cap="none" spc="0" baseline="0" dirty="0">
                <a:solidFill>
                  <a:srgbClr val="FFFFFF"/>
                </a:solidFill>
                <a:effectLst/>
              </a:rPr>
              <a:t> for second-line </a:t>
            </a:r>
            <a:r>
              <a:rPr lang="fr-FR" sz="1100" b="0" i="0" strike="noStrike" cap="none" spc="0" baseline="0" dirty="0" err="1">
                <a:solidFill>
                  <a:srgbClr val="FFFFFF"/>
                </a:solidFill>
                <a:effectLst/>
              </a:rPr>
              <a:t>drugs</a:t>
            </a:r>
            <a:r>
              <a:rPr lang="fr-FR" sz="1100" b="0" i="0" strike="noStrike" cap="none" spc="0" baseline="0" dirty="0">
                <a:solidFill>
                  <a:srgbClr val="FFFFFF"/>
                </a:solidFill>
                <a:effectLst/>
              </a:rPr>
              <a:t>, </a:t>
            </a:r>
            <a:r>
              <a:rPr lang="fr-FR" sz="1100" b="0" i="0" strike="noStrike" cap="none" spc="0" baseline="0" dirty="0" err="1">
                <a:solidFill>
                  <a:srgbClr val="FFFFFF"/>
                </a:solidFill>
                <a:effectLst/>
              </a:rPr>
              <a:t>SL-LPA</a:t>
            </a:r>
            <a:r>
              <a:rPr lang="fr-FR" sz="1100" b="0" i="0" strike="noStrike" cap="none" spc="0" baseline="0" dirty="0">
                <a:solidFill>
                  <a:srgbClr val="FFFFFF"/>
                </a:solidFill>
                <a:effectLst/>
              </a:rPr>
              <a:t>) comme test initial à la place d’un TDS phénotypique basé sur la culture pour détecter la résistance aux </a:t>
            </a:r>
            <a:r>
              <a:rPr lang="fr-FR" sz="1100" b="0" i="0" strike="noStrike" cap="none" spc="0" baseline="0" dirty="0" err="1">
                <a:solidFill>
                  <a:srgbClr val="FFFFFF"/>
                </a:solidFill>
                <a:effectLst/>
              </a:rPr>
              <a:t>FQ</a:t>
            </a:r>
            <a:r>
              <a:rPr lang="fr-FR" sz="1100" b="0" i="0" strike="noStrike" cap="none" spc="0" baseline="0" dirty="0">
                <a:solidFill>
                  <a:srgbClr val="FFFFFF"/>
                </a:solidFill>
                <a:effectLst/>
              </a:rPr>
              <a:t> et à l’</a:t>
            </a:r>
            <a:r>
              <a:rPr lang="fr-FR" sz="1100" b="0" i="0" strike="noStrike" cap="none" spc="0" baseline="0" dirty="0" err="1">
                <a:solidFill>
                  <a:srgbClr val="FFFFFF"/>
                </a:solidFill>
                <a:effectLst/>
              </a:rPr>
              <a:t>AMK</a:t>
            </a:r>
            <a:r>
              <a:rPr lang="fr-FR" sz="1100" b="0" i="0" strike="noStrike" cap="none" spc="0" baseline="0" dirty="0">
                <a:solidFill>
                  <a:srgbClr val="FFFFFF"/>
                </a:solidFill>
                <a:effectLst/>
              </a:rPr>
              <a:t> directement sur des échantillons ou des cultures de patients.</a:t>
            </a:r>
            <a:endParaRPr sz="1100" dirty="0"/>
          </a:p>
          <a:p>
            <a:pPr marL="457200" lvl="0" indent="-228600" algn="l" rtl="0">
              <a:lnSpc>
                <a:spcPct val="100000"/>
              </a:lnSpc>
              <a:spcBef>
                <a:spcPct val="0"/>
              </a:spcBef>
              <a:spcAft>
                <a:spcPct val="0"/>
              </a:spcAft>
              <a:buClr>
                <a:srgbClr val="FFFFFF"/>
              </a:buClr>
              <a:buSzPts val="1400"/>
              <a:buNone/>
            </a:pPr>
            <a:endParaRPr sz="1100" dirty="0"/>
          </a:p>
        </p:txBody>
      </p:sp>
      <p:sp>
        <p:nvSpPr>
          <p:cNvPr id="293" name="Google Shape;293;p20"/>
          <p:cNvSpPr txBox="1">
            <a:spLocks noGrp="1"/>
          </p:cNvSpPr>
          <p:nvPr>
            <p:ph type="body" idx="4"/>
          </p:nvPr>
        </p:nvSpPr>
        <p:spPr>
          <a:xfrm>
            <a:off x="5363005" y="1049338"/>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294" name="Google Shape;294;p20" descr="Diagram&#10;&#10;Description automatically generated"/>
          <p:cNvPicPr preferRelativeResize="0"/>
          <p:nvPr/>
        </p:nvPicPr>
        <p:blipFill>
          <a:blip r:embed="rId3">
            <a:alphaModFix/>
          </a:blip>
          <a:stretch>
            <a:fillRect/>
          </a:stretch>
        </p:blipFill>
        <p:spPr>
          <a:xfrm>
            <a:off x="3932937" y="551741"/>
            <a:ext cx="1227714" cy="1180749"/>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1" y="1649737"/>
            <a:ext cx="4572000" cy="331173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Utilisations</a:t>
            </a:r>
            <a:endParaRPr sz="900" dirty="0"/>
          </a:p>
          <a:p>
            <a:pPr marL="457200" lvl="0" indent="-342900" algn="l" rtl="0">
              <a:lnSpc>
                <a:spcPct val="100000"/>
              </a:lnSpc>
              <a:spcBef>
                <a:spcPct val="0"/>
              </a:spcBef>
              <a:spcAft>
                <a:spcPts val="600"/>
              </a:spcAft>
              <a:buSzPts val="1400"/>
              <a:buFont typeface="Arial"/>
              <a:buChar char="•"/>
            </a:pPr>
            <a:r>
              <a:rPr lang="fr-FR" sz="900" b="0" i="0" strike="noStrike" cap="none" spc="0" baseline="0" dirty="0">
                <a:solidFill>
                  <a:srgbClr val="000000"/>
                </a:solidFill>
                <a:effectLst/>
              </a:rPr>
              <a:t>Basé sur le même principe que le Génotype LPA mais utilise des sondes d’hybridation pour couvrir  le gène </a:t>
            </a:r>
            <a:r>
              <a:rPr lang="fr-FR" sz="900" b="0" i="0" strike="noStrike" cap="none" spc="0" baseline="0" dirty="0" err="1">
                <a:solidFill>
                  <a:srgbClr val="000000"/>
                </a:solidFill>
                <a:effectLst/>
              </a:rPr>
              <a:t>pnCA</a:t>
            </a:r>
            <a:r>
              <a:rPr lang="fr-FR" sz="900" b="0" i="0" strike="noStrike" cap="none" spc="0" baseline="0" dirty="0">
                <a:solidFill>
                  <a:srgbClr val="000000"/>
                </a:solidFill>
                <a:effectLst/>
              </a:rPr>
              <a:t> et détecter la résistance au PZA</a:t>
            </a:r>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Avantages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Des résultats plus rapides qu’avec la DST phénotypique</a:t>
            </a:r>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Sensibilité (&gt;80 %) et spécificité (&gt;95 %) élevées pour la détection de la résistance au PZA </a:t>
            </a:r>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L’hybridation peut être réalisée sur les instruments </a:t>
            </a:r>
            <a:r>
              <a:rPr lang="fr-FR" sz="900" b="0" i="0" strike="noStrike" cap="none" spc="0" baseline="0" dirty="0" err="1">
                <a:solidFill>
                  <a:srgbClr val="000000"/>
                </a:solidFill>
                <a:effectLst/>
              </a:rPr>
              <a:t>TwinCubator</a:t>
            </a:r>
            <a:r>
              <a:rPr lang="fr-FR" sz="900" b="0" i="0" strike="noStrike" cap="none" spc="0" baseline="0" dirty="0">
                <a:solidFill>
                  <a:srgbClr val="000000"/>
                </a:solidFill>
                <a:effectLst/>
              </a:rPr>
              <a:t> utilisés pour les LPA</a:t>
            </a:r>
          </a:p>
          <a:p>
            <a:pPr marL="457200" lvl="0" indent="-342900" algn="l" rtl="0">
              <a:lnSpc>
                <a:spcPct val="100000"/>
              </a:lnSpc>
              <a:spcBef>
                <a:spcPct val="0"/>
              </a:spcBef>
              <a:spcAft>
                <a:spcPct val="0"/>
              </a:spcAft>
              <a:buSzPts val="1400"/>
              <a:buNone/>
            </a:pPr>
            <a:r>
              <a:rPr lang="fr-FR" sz="900" b="1" i="0" strike="noStrike" cap="none" spc="0" baseline="0" dirty="0">
                <a:solidFill>
                  <a:srgbClr val="000000"/>
                </a:solidFill>
                <a:effectLst/>
              </a:rPr>
              <a:t>Limites</a:t>
            </a:r>
            <a:endParaRPr sz="900" dirty="0"/>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Trop de sondes entraîne un encombrement sur les bandes et nécessite donc une attention particulière pour éviter les erreurs.</a:t>
            </a:r>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Risque élevé de contamination croisée</a:t>
            </a:r>
          </a:p>
          <a:p>
            <a:pPr marL="457200" lvl="0" indent="-342900" algn="l" rtl="0">
              <a:lnSpc>
                <a:spcPct val="100000"/>
              </a:lnSpc>
              <a:spcBef>
                <a:spcPct val="0"/>
              </a:spcBef>
              <a:spcAft>
                <a:spcPct val="0"/>
              </a:spcAft>
              <a:buSzPts val="1400"/>
              <a:buFont typeface="Arial"/>
              <a:buChar char="•"/>
            </a:pPr>
            <a:r>
              <a:rPr lang="fr-FR" sz="900" b="0" i="0" strike="noStrike" cap="none" spc="0" baseline="0" dirty="0">
                <a:solidFill>
                  <a:srgbClr val="000000"/>
                </a:solidFill>
                <a:effectLst/>
              </a:rPr>
              <a:t>Nécessite un personnel hautement qualifié et compétent</a:t>
            </a:r>
          </a:p>
        </p:txBody>
      </p:sp>
      <p:sp>
        <p:nvSpPr>
          <p:cNvPr id="290" name="Google Shape;290;p20"/>
          <p:cNvSpPr txBox="1">
            <a:spLocks noGrp="1"/>
          </p:cNvSpPr>
          <p:nvPr>
            <p:ph type="title"/>
          </p:nvPr>
        </p:nvSpPr>
        <p:spPr>
          <a:xfrm>
            <a:off x="705221" y="2644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198753" y="898222"/>
            <a:ext cx="4348041" cy="452438"/>
          </a:xfrm>
          <a:prstGeom prst="rect">
            <a:avLst/>
          </a:prstGeom>
          <a:noFill/>
          <a:ln>
            <a:noFill/>
          </a:ln>
        </p:spPr>
        <p:txBody>
          <a:bodyPr spcFirstLastPara="1" wrap="square" lIns="91425" tIns="91425" rIns="91425" bIns="91425" anchor="t" anchorCtr="0">
            <a:noAutofit/>
          </a:bodyPr>
          <a:lstStyle/>
          <a:p>
            <a:pPr marL="114300" rtl="0">
              <a:spcBef>
                <a:spcPts val="0"/>
              </a:spcBef>
              <a:spcAft>
                <a:spcPts val="0"/>
              </a:spcAft>
            </a:pPr>
            <a:r>
              <a:rPr lang="fr-FR" sz="1800" b="1" i="0" strike="noStrike" cap="none" spc="0" baseline="0" dirty="0">
                <a:solidFill>
                  <a:srgbClr val="000000"/>
                </a:solidFill>
                <a:effectLst/>
                <a:latin typeface="Montserrat"/>
                <a:ea typeface="Montserrat"/>
                <a:cs typeface="Montserrat"/>
              </a:rPr>
              <a:t>LPA </a:t>
            </a:r>
            <a:r>
              <a:rPr lang="en-GB" sz="1800" b="1" i="0" u="none" strike="noStrike" dirty="0" err="1">
                <a:solidFill>
                  <a:srgbClr val="000000"/>
                </a:solidFill>
                <a:effectLst/>
                <a:latin typeface="Montserrat" pitchFamily="2" charset="77"/>
              </a:rPr>
              <a:t>GenoScholar</a:t>
            </a:r>
            <a:r>
              <a:rPr lang="en-GB" sz="1800" b="1" i="0" u="none" strike="noStrike" dirty="0">
                <a:solidFill>
                  <a:srgbClr val="000000"/>
                </a:solidFill>
                <a:effectLst/>
                <a:latin typeface="Montserrat" pitchFamily="2" charset="77"/>
              </a:rPr>
              <a:t> PZA-TB</a:t>
            </a:r>
            <a:endParaRPr lang="en-GB" b="0" dirty="0">
              <a:effectLst/>
            </a:endParaRPr>
          </a:p>
          <a:p>
            <a:br>
              <a:rPr lang="en-GB" dirty="0"/>
            </a:br>
            <a:endParaRPr dirty="0"/>
          </a:p>
        </p:txBody>
      </p:sp>
      <p:sp>
        <p:nvSpPr>
          <p:cNvPr id="292" name="Google Shape;292;p20"/>
          <p:cNvSpPr txBox="1">
            <a:spLocks noGrp="1"/>
          </p:cNvSpPr>
          <p:nvPr>
            <p:ph type="body" idx="3"/>
          </p:nvPr>
        </p:nvSpPr>
        <p:spPr>
          <a:xfrm>
            <a:off x="5181600" y="2076118"/>
            <a:ext cx="3962399" cy="143086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Clr>
                <a:srgbClr val="FFFFFF"/>
              </a:buClr>
              <a:buSzPts val="1400"/>
              <a:buNone/>
            </a:pPr>
            <a:endParaRPr sz="1100" dirty="0"/>
          </a:p>
          <a:p>
            <a:pPr marL="139700" indent="0">
              <a:buNone/>
            </a:pPr>
            <a:r>
              <a:rPr lang="fr-FR" sz="1100" b="0" i="0" strike="noStrike" cap="none" spc="0" baseline="0" dirty="0">
                <a:solidFill>
                  <a:srgbClr val="FFFFFF"/>
                </a:solidFill>
                <a:effectLst/>
              </a:rPr>
              <a:t>L’OMS recommande l’utilisation de TAAN à hybridation inverse de haute complexité, plutôt que DST phénotypique à base de culture e   , pour détecter la résistance au PZA chez les personnes atteintes de tuberculose bactériologiquement</a:t>
            </a:r>
            <a:endParaRPr lang="fr-FR" sz="1100" dirty="0"/>
          </a:p>
        </p:txBody>
      </p:sp>
      <p:sp>
        <p:nvSpPr>
          <p:cNvPr id="293" name="Google Shape;293;p20"/>
          <p:cNvSpPr txBox="1">
            <a:spLocks noGrp="1"/>
          </p:cNvSpPr>
          <p:nvPr>
            <p:ph type="body" idx="4"/>
          </p:nvPr>
        </p:nvSpPr>
        <p:spPr>
          <a:xfrm>
            <a:off x="5363005" y="1049338"/>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3074" name="Picture 2">
            <a:extLst>
              <a:ext uri="{FF2B5EF4-FFF2-40B4-BE49-F238E27FC236}">
                <a16:creationId xmlns:a16="http://schemas.microsoft.com/office/drawing/2014/main" id="{E065268C-EBCC-84B8-244A-64660614E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456" y="483067"/>
            <a:ext cx="1684675" cy="128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642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231687" y="2076118"/>
            <a:ext cx="4572000" cy="242814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Utilisations</a:t>
            </a:r>
            <a:endParaRPr sz="1000" dirty="0"/>
          </a:p>
          <a:p>
            <a:pPr marL="457200" lvl="0" indent="-342900" algn="l" rtl="0">
              <a:lnSpc>
                <a:spcPct val="100000"/>
              </a:lnSpc>
              <a:spcBef>
                <a:spcPct val="0"/>
              </a:spcBef>
              <a:spcAft>
                <a:spcPts val="600"/>
              </a:spcAft>
              <a:buSzPts val="1400"/>
              <a:buFont typeface="Arial"/>
              <a:buChar char="•"/>
            </a:pPr>
            <a:r>
              <a:rPr lang="fr-FR" sz="1000" b="0" i="0" strike="noStrike" cap="none" spc="0" baseline="0" dirty="0">
                <a:solidFill>
                  <a:srgbClr val="000000"/>
                </a:solidFill>
                <a:effectLst/>
              </a:rPr>
              <a:t>PCR en temps réel pour détecter la TB ainsi que la résistance aux RIF/INH</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Avantages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Extraction, amplification et détection automatisées de l’ADN</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Débit élevé : ~96 tests/exécution</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Possibilités de dépistage de plusieurs maladies  (VIH, VHC, VHB, HPV, CTNG, SARS-Cov-2)</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Limite de détection pour la TB : 17 UFC/ml</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Limites</a:t>
            </a:r>
            <a:endParaRPr lang="en-BW" sz="1000" b="1" i="0" strike="noStrike" cap="none" spc="0" baseline="0" dirty="0">
              <a:solidFill>
                <a:srgbClr val="000000"/>
              </a:solidFill>
              <a:effectLst/>
              <a:latin typeface="Montserrat" pitchFamily="2" charset="77"/>
              <a:cs typeface="Arial" panose="020B0604020202020204" pitchFamily="34" charset="0"/>
            </a:endParaRP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Nécessite un personnel hautement qualifié et compétent</a:t>
            </a:r>
          </a:p>
          <a:p>
            <a:pPr>
              <a:buFont typeface="Arial"/>
              <a:buChar char="•"/>
            </a:pPr>
            <a:r>
              <a:rPr lang="fr-FR" sz="1000" b="0" i="0" strike="noStrike" cap="none" spc="0" baseline="0" dirty="0">
                <a:solidFill>
                  <a:srgbClr val="000000"/>
                </a:solidFill>
                <a:effectLst/>
              </a:rPr>
              <a:t>Certains réactifs nécessitent un stockage au congélateur</a:t>
            </a:r>
          </a:p>
        </p:txBody>
      </p:sp>
      <p:sp>
        <p:nvSpPr>
          <p:cNvPr id="290" name="Google Shape;290;p20"/>
          <p:cNvSpPr txBox="1">
            <a:spLocks noGrp="1"/>
          </p:cNvSpPr>
          <p:nvPr>
            <p:ph type="title"/>
          </p:nvPr>
        </p:nvSpPr>
        <p:spPr>
          <a:xfrm>
            <a:off x="705221" y="2644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195038" y="1049338"/>
            <a:ext cx="4348041" cy="452438"/>
          </a:xfrm>
          <a:prstGeom prst="rect">
            <a:avLst/>
          </a:prstGeom>
          <a:noFill/>
          <a:ln>
            <a:noFill/>
          </a:ln>
        </p:spPr>
        <p:txBody>
          <a:bodyPr spcFirstLastPara="1" wrap="square" lIns="91425" tIns="91425" rIns="91425" bIns="91425" anchor="t" anchorCtr="0">
            <a:noAutofit/>
          </a:bodyPr>
          <a:lstStyle/>
          <a:p>
            <a:pPr marL="114300" rtl="0">
              <a:spcBef>
                <a:spcPts val="0"/>
              </a:spcBef>
              <a:spcAft>
                <a:spcPts val="0"/>
              </a:spcAft>
            </a:pPr>
            <a:r>
              <a:rPr lang="en-GB" sz="1800" b="1" i="0" u="none" strike="noStrike" dirty="0">
                <a:solidFill>
                  <a:srgbClr val="000000"/>
                </a:solidFill>
                <a:effectLst/>
                <a:latin typeface="Montserrat" pitchFamily="2" charset="77"/>
              </a:rPr>
              <a:t>RealTime MTB RIF/INH </a:t>
            </a:r>
            <a:endParaRPr lang="en-GB" b="0" dirty="0">
              <a:effectLst/>
            </a:endParaRPr>
          </a:p>
          <a:p>
            <a:br>
              <a:rPr lang="en-GB" dirty="0"/>
            </a:br>
            <a:br>
              <a:rPr lang="en-GB" dirty="0"/>
            </a:br>
            <a:endParaRPr dirty="0"/>
          </a:p>
        </p:txBody>
      </p:sp>
      <p:sp>
        <p:nvSpPr>
          <p:cNvPr id="292" name="Google Shape;292;p20"/>
          <p:cNvSpPr txBox="1">
            <a:spLocks noGrp="1"/>
          </p:cNvSpPr>
          <p:nvPr>
            <p:ph type="body" idx="3"/>
          </p:nvPr>
        </p:nvSpPr>
        <p:spPr>
          <a:xfrm>
            <a:off x="5181600" y="2076118"/>
            <a:ext cx="3962399" cy="143086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Clr>
                <a:srgbClr val="FFFFFF"/>
              </a:buClr>
              <a:buSzPts val="1400"/>
              <a:buNone/>
            </a:pPr>
            <a:endParaRPr sz="1100" dirty="0"/>
          </a:p>
          <a:p>
            <a:pPr marL="139700" indent="0">
              <a:buNone/>
            </a:pPr>
            <a:r>
              <a:rPr lang="fr-FR" sz="1100" b="0" i="0" strike="noStrike" cap="none" spc="0" baseline="0" dirty="0">
                <a:solidFill>
                  <a:srgbClr val="FFFFFF"/>
                </a:solidFill>
                <a:effectLst/>
              </a:rPr>
              <a:t>Chez les personnes présentant des symptômes de tuberculose pulmonaire, l’OMS recommande d’utiliser des TAAN de complexité modérée sur des échantillons respiratoires afin de détecter la résistance au PTB, au Rif et à l’INH plutôt que la culture et des DST phénotypiques. </a:t>
            </a:r>
            <a:endParaRPr lang="fr-FR" sz="1100" dirty="0"/>
          </a:p>
        </p:txBody>
      </p:sp>
      <p:sp>
        <p:nvSpPr>
          <p:cNvPr id="293" name="Google Shape;293;p20"/>
          <p:cNvSpPr txBox="1">
            <a:spLocks noGrp="1"/>
          </p:cNvSpPr>
          <p:nvPr>
            <p:ph type="body" idx="4"/>
          </p:nvPr>
        </p:nvSpPr>
        <p:spPr>
          <a:xfrm>
            <a:off x="5363005" y="1049338"/>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5122" name="Picture 2">
            <a:extLst>
              <a:ext uri="{FF2B5EF4-FFF2-40B4-BE49-F238E27FC236}">
                <a16:creationId xmlns:a16="http://schemas.microsoft.com/office/drawing/2014/main" id="{EB96F9A2-D03C-AD3E-E94C-B4B51FC6B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79" y="601782"/>
            <a:ext cx="1541584" cy="149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83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305341" y="1865581"/>
            <a:ext cx="4740792" cy="255120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Utilisations</a:t>
            </a:r>
            <a:endParaRPr sz="1000" dirty="0"/>
          </a:p>
          <a:p>
            <a:pPr marL="457200" lvl="0" indent="-342900" algn="l" rtl="0">
              <a:lnSpc>
                <a:spcPct val="100000"/>
              </a:lnSpc>
              <a:spcBef>
                <a:spcPct val="0"/>
              </a:spcBef>
              <a:spcAft>
                <a:spcPts val="600"/>
              </a:spcAft>
              <a:buSzPts val="1400"/>
              <a:buFont typeface="Arial"/>
              <a:buChar char="•"/>
            </a:pPr>
            <a:r>
              <a:rPr lang="fr-FR" sz="1000" b="0" i="0" strike="noStrike" cap="none" spc="0" baseline="0" dirty="0">
                <a:solidFill>
                  <a:srgbClr val="000000"/>
                </a:solidFill>
                <a:effectLst/>
              </a:rPr>
              <a:t>PCR en temps réel pour détecter la TB ainsi que la résistance aux RIF/INH</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Avantages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Préparation automatisée des échantillons et PCR en temps réel</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Les échantillons d’expectorations non traités transportés et entreposés à température ambiante peuvent être analysés jusqu’à 3 jours après le prélèvement.</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Débit moyen ~48 tests / journée de travail de 8 heures</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Les réactifs ne nécessitent pas un stockage au congélateur </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Limite de détection pour la TB : 0,5 UFC/ml</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Limites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Nécessite du personnel hautement qualifié </a:t>
            </a:r>
            <a:endParaRPr sz="1000" dirty="0"/>
          </a:p>
        </p:txBody>
      </p:sp>
      <p:sp>
        <p:nvSpPr>
          <p:cNvPr id="290" name="Google Shape;290;p20"/>
          <p:cNvSpPr txBox="1">
            <a:spLocks noGrp="1"/>
          </p:cNvSpPr>
          <p:nvPr>
            <p:ph type="title"/>
          </p:nvPr>
        </p:nvSpPr>
        <p:spPr>
          <a:xfrm>
            <a:off x="705221" y="2644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198753" y="898222"/>
            <a:ext cx="4348041" cy="452438"/>
          </a:xfrm>
          <a:prstGeom prst="rect">
            <a:avLst/>
          </a:prstGeom>
          <a:noFill/>
          <a:ln>
            <a:noFill/>
          </a:ln>
        </p:spPr>
        <p:txBody>
          <a:bodyPr spcFirstLastPara="1" wrap="square" lIns="91425" tIns="91425" rIns="91425" bIns="91425" anchor="t" anchorCtr="0">
            <a:noAutofit/>
          </a:bodyPr>
          <a:lstStyle/>
          <a:p>
            <a:pPr marL="114300" rtl="0">
              <a:spcBef>
                <a:spcPts val="0"/>
              </a:spcBef>
              <a:spcAft>
                <a:spcPts val="0"/>
              </a:spcAft>
            </a:pPr>
            <a:r>
              <a:rPr lang="en-US" sz="1800" b="1" i="0" strike="noStrike" cap="none" spc="0" baseline="0" dirty="0">
                <a:solidFill>
                  <a:srgbClr val="000000"/>
                </a:solidFill>
                <a:effectLst/>
                <a:latin typeface="Montserrat"/>
                <a:ea typeface="Montserrat"/>
                <a:cs typeface="Montserrat"/>
              </a:rPr>
              <a:t>MAX MDR-TB</a:t>
            </a:r>
            <a:endParaRPr lang="en-GB" b="0" dirty="0">
              <a:effectLst/>
            </a:endParaRPr>
          </a:p>
          <a:p>
            <a:br>
              <a:rPr lang="en-GB" dirty="0"/>
            </a:br>
            <a:endParaRPr dirty="0"/>
          </a:p>
        </p:txBody>
      </p:sp>
      <p:sp>
        <p:nvSpPr>
          <p:cNvPr id="292" name="Google Shape;292;p20"/>
          <p:cNvSpPr txBox="1">
            <a:spLocks noGrp="1"/>
          </p:cNvSpPr>
          <p:nvPr>
            <p:ph type="body" idx="3"/>
          </p:nvPr>
        </p:nvSpPr>
        <p:spPr>
          <a:xfrm>
            <a:off x="5363005" y="1966058"/>
            <a:ext cx="3559175" cy="183991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Clr>
                <a:srgbClr val="FFFFFF"/>
              </a:buClr>
              <a:buSzPts val="1400"/>
              <a:buNone/>
            </a:pPr>
            <a:r>
              <a:rPr lang="fr-FR" sz="1100" b="0" i="0" strike="noStrike" cap="none" spc="0" baseline="0" dirty="0">
                <a:solidFill>
                  <a:srgbClr val="FFFFFF"/>
                </a:solidFill>
                <a:effectLst/>
              </a:rPr>
              <a:t>Chez les personnes présentant des symptômes de tuberculose pulmonaire, l’OMS recommande d’utiliser des TAAN de complexité modérée sur des échantillons respiratoires afin de détecter la résistance au PTB, au Rif et à l’INH plutôt que la culture et des DST phénotypiques. </a:t>
            </a:r>
            <a:endParaRPr lang="fr-FR" sz="1100" dirty="0"/>
          </a:p>
          <a:p>
            <a:pPr marL="457200" lvl="0" indent="-228600" algn="l" rtl="0">
              <a:lnSpc>
                <a:spcPct val="100000"/>
              </a:lnSpc>
              <a:spcBef>
                <a:spcPct val="0"/>
              </a:spcBef>
              <a:spcAft>
                <a:spcPct val="0"/>
              </a:spcAft>
              <a:buClr>
                <a:srgbClr val="FFFFFF"/>
              </a:buClr>
              <a:buSzPts val="1400"/>
              <a:buNone/>
            </a:pPr>
            <a:endParaRPr sz="1100" dirty="0"/>
          </a:p>
        </p:txBody>
      </p:sp>
      <p:sp>
        <p:nvSpPr>
          <p:cNvPr id="293" name="Google Shape;293;p20"/>
          <p:cNvSpPr txBox="1">
            <a:spLocks noGrp="1"/>
          </p:cNvSpPr>
          <p:nvPr>
            <p:ph type="body" idx="4"/>
          </p:nvPr>
        </p:nvSpPr>
        <p:spPr>
          <a:xfrm>
            <a:off x="5363005" y="1049338"/>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pic>
        <p:nvPicPr>
          <p:cNvPr id="6146" name="Picture 2">
            <a:extLst>
              <a:ext uri="{FF2B5EF4-FFF2-40B4-BE49-F238E27FC236}">
                <a16:creationId xmlns:a16="http://schemas.microsoft.com/office/drawing/2014/main" id="{55307F85-20A6-F0EB-4E9F-33B08280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95" y="635375"/>
            <a:ext cx="1766403" cy="10571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131EB3A-B8C8-B1E3-C1B4-7268C687D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698" y="591233"/>
            <a:ext cx="1430562" cy="92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567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305341" y="1865581"/>
            <a:ext cx="4740792" cy="255120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Utilisations</a:t>
            </a:r>
            <a:endParaRPr sz="1000" dirty="0"/>
          </a:p>
          <a:p>
            <a:pPr marL="457200" lvl="0" indent="-342900" algn="l" rtl="0">
              <a:lnSpc>
                <a:spcPct val="100000"/>
              </a:lnSpc>
              <a:spcBef>
                <a:spcPct val="0"/>
              </a:spcBef>
              <a:spcAft>
                <a:spcPts val="600"/>
              </a:spcAft>
              <a:buSzPts val="1400"/>
              <a:buFont typeface="Arial"/>
              <a:buChar char="•"/>
            </a:pPr>
            <a:r>
              <a:rPr lang="fr-FR" sz="1000" b="0" i="0" strike="noStrike" cap="none" spc="0" baseline="0" dirty="0">
                <a:solidFill>
                  <a:srgbClr val="000000"/>
                </a:solidFill>
                <a:effectLst/>
              </a:rPr>
              <a:t>PCR en temps réel pour détecter la TB ainsi que la résistance aux RIF/INH</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Avantages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Amplification et détection automatisées sous 3 heures</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Options manuelles et automatisées pour l’extraction d’ADN</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Débit moyen ~ 12 échantillons/analyse</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Limite de détection pour la TB : 15 CFU /ml</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Limites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Nécessite du personnel hautement qualifié </a:t>
            </a:r>
          </a:p>
          <a:p>
            <a:pPr marL="457200" lvl="0" indent="-342900" algn="l" rtl="0">
              <a:lnSpc>
                <a:spcPct val="100000"/>
              </a:lnSpc>
              <a:spcBef>
                <a:spcPct val="0"/>
              </a:spcBef>
              <a:spcAft>
                <a:spcPct val="0"/>
              </a:spcAft>
              <a:buSzPts val="1400"/>
              <a:buFont typeface="Arial"/>
              <a:buChar char="•"/>
            </a:pPr>
            <a:r>
              <a:rPr lang="en-GB" sz="1000" dirty="0"/>
              <a:t>Exigences relatives au </a:t>
            </a:r>
            <a:r>
              <a:rPr lang="en-GB" sz="1000" dirty="0" err="1"/>
              <a:t>niveau</a:t>
            </a:r>
            <a:r>
              <a:rPr lang="en-GB" sz="1000" dirty="0"/>
              <a:t> de </a:t>
            </a:r>
            <a:r>
              <a:rPr lang="en-GB" sz="1000" dirty="0" err="1"/>
              <a:t>biosécurité</a:t>
            </a:r>
            <a:r>
              <a:rPr lang="en-GB" sz="1000" dirty="0"/>
              <a:t>, car les tests ne </a:t>
            </a:r>
            <a:r>
              <a:rPr lang="en-GB" sz="1000" dirty="0" err="1"/>
              <a:t>peuvent</a:t>
            </a:r>
            <a:r>
              <a:rPr lang="en-GB" sz="1000" dirty="0"/>
              <a:t> </a:t>
            </a:r>
            <a:r>
              <a:rPr lang="en-GB" sz="1000" dirty="0" err="1"/>
              <a:t>être</a:t>
            </a:r>
            <a:r>
              <a:rPr lang="en-GB" sz="1000" dirty="0"/>
              <a:t> </a:t>
            </a:r>
            <a:r>
              <a:rPr lang="en-GB" sz="1000" dirty="0" err="1"/>
              <a:t>effectués</a:t>
            </a:r>
            <a:r>
              <a:rPr lang="en-GB" sz="1000" dirty="0"/>
              <a:t> que sur des expectorations </a:t>
            </a:r>
            <a:r>
              <a:rPr lang="en-GB" sz="1000" dirty="0" err="1"/>
              <a:t>décontaminées</a:t>
            </a:r>
            <a:endParaRPr lang="en-GB" sz="1000" dirty="0"/>
          </a:p>
        </p:txBody>
      </p:sp>
      <p:sp>
        <p:nvSpPr>
          <p:cNvPr id="290" name="Google Shape;290;p20"/>
          <p:cNvSpPr txBox="1">
            <a:spLocks noGrp="1"/>
          </p:cNvSpPr>
          <p:nvPr>
            <p:ph type="title"/>
          </p:nvPr>
        </p:nvSpPr>
        <p:spPr>
          <a:xfrm>
            <a:off x="0" y="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125077" y="905570"/>
            <a:ext cx="4348041" cy="452438"/>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1" i="0" u="none" strike="noStrike" dirty="0">
                <a:solidFill>
                  <a:srgbClr val="000000"/>
                </a:solidFill>
                <a:effectLst/>
                <a:latin typeface="Montserrat" pitchFamily="2" charset="77"/>
              </a:rPr>
              <a:t>FluoroType MTB and MTDR v2.0</a:t>
            </a:r>
            <a:endParaRPr lang="en-GB" b="0" dirty="0">
              <a:effectLst/>
            </a:endParaRPr>
          </a:p>
          <a:p>
            <a:br>
              <a:rPr lang="en-GB" dirty="0"/>
            </a:br>
            <a:br>
              <a:rPr lang="en-GB" dirty="0"/>
            </a:br>
            <a:endParaRPr dirty="0"/>
          </a:p>
        </p:txBody>
      </p:sp>
      <p:sp>
        <p:nvSpPr>
          <p:cNvPr id="292" name="Google Shape;292;p20"/>
          <p:cNvSpPr txBox="1">
            <a:spLocks noGrp="1"/>
          </p:cNvSpPr>
          <p:nvPr>
            <p:ph type="body" idx="3"/>
          </p:nvPr>
        </p:nvSpPr>
        <p:spPr>
          <a:xfrm>
            <a:off x="5363005" y="1966058"/>
            <a:ext cx="3559175" cy="183991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Clr>
                <a:srgbClr val="FFFFFF"/>
              </a:buClr>
              <a:buSzPts val="1400"/>
              <a:buNone/>
            </a:pPr>
            <a:r>
              <a:rPr lang="fr-FR" sz="1100" b="0" i="0" strike="noStrike" cap="none" spc="0" baseline="0" dirty="0">
                <a:solidFill>
                  <a:srgbClr val="FFFFFF"/>
                </a:solidFill>
                <a:effectLst/>
              </a:rPr>
              <a:t>Chez les personnes présentant des symptômes de tuberculose pulmonaire, l’OMS recommande d’utiliser des TAAN de complexité modérée sur des échantillons respiratoires afin de détecter la résistance au PTB, au Rif et à l’INH plutôt que la culture et des DST phénotypiques. </a:t>
            </a:r>
            <a:endParaRPr sz="1100" dirty="0"/>
          </a:p>
        </p:txBody>
      </p:sp>
      <p:sp>
        <p:nvSpPr>
          <p:cNvPr id="293" name="Google Shape;293;p20"/>
          <p:cNvSpPr txBox="1">
            <a:spLocks noGrp="1"/>
          </p:cNvSpPr>
          <p:nvPr>
            <p:ph type="body" idx="4"/>
          </p:nvPr>
        </p:nvSpPr>
        <p:spPr>
          <a:xfrm>
            <a:off x="5363005" y="1262331"/>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8194" name="Picture 2">
            <a:extLst>
              <a:ext uri="{FF2B5EF4-FFF2-40B4-BE49-F238E27FC236}">
                <a16:creationId xmlns:a16="http://schemas.microsoft.com/office/drawing/2014/main" id="{2D1A0B81-92FD-E552-A891-3A62D83A4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964" y="442398"/>
            <a:ext cx="1784987" cy="93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831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305341" y="1865581"/>
            <a:ext cx="4740792" cy="292655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Utilisations</a:t>
            </a:r>
            <a:endParaRPr sz="1000" dirty="0"/>
          </a:p>
          <a:p>
            <a:pPr marL="457200" lvl="0" indent="-342900" algn="l" rtl="0">
              <a:lnSpc>
                <a:spcPct val="100000"/>
              </a:lnSpc>
              <a:spcBef>
                <a:spcPct val="0"/>
              </a:spcBef>
              <a:spcAft>
                <a:spcPts val="600"/>
              </a:spcAft>
              <a:buSzPts val="1400"/>
              <a:buFont typeface="Arial"/>
              <a:buChar char="•"/>
            </a:pPr>
            <a:r>
              <a:rPr lang="fr-FR" sz="1000" b="0" i="0" strike="noStrike" cap="none" spc="0" baseline="0" dirty="0">
                <a:solidFill>
                  <a:srgbClr val="000000"/>
                </a:solidFill>
                <a:effectLst/>
              </a:rPr>
              <a:t>PCR en temps réel pour détecter la TB ainsi que la résistance aux RIF/INH</a:t>
            </a: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Avantages</a:t>
            </a:r>
            <a:endParaRPr lang="fr-F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Extraction, amplification et détection  automatisées de l’ADN</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Débit élevé ~1056 tests / journée de travail de 8 heures</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Tarification mondiale disponible dans le cadre du Programme d’accès mondial de Roche</a:t>
            </a:r>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Capacité de dépistage de maladies multiple  (VIH, hépatite [A_C], CMV, HSV, syphilis, essais immunologiques)</a:t>
            </a:r>
          </a:p>
          <a:p>
            <a:pPr>
              <a:buFont typeface="Arial"/>
              <a:buChar char="•"/>
            </a:pPr>
            <a:r>
              <a:rPr lang="fr-FR" sz="1000" b="0" i="0" strike="noStrike" cap="none" spc="0" baseline="0" dirty="0">
                <a:solidFill>
                  <a:srgbClr val="000000"/>
                </a:solidFill>
                <a:effectLst/>
              </a:rPr>
              <a:t>Limite de détection pour la TB : 7,6 CFU /ml</a:t>
            </a:r>
          </a:p>
          <a:p>
            <a:pPr marL="457200" lvl="0" indent="-342900" algn="l" rtl="0">
              <a:lnSpc>
                <a:spcPct val="100000"/>
              </a:lnSpc>
              <a:spcBef>
                <a:spcPct val="0"/>
              </a:spcBef>
              <a:spcAft>
                <a:spcPct val="0"/>
              </a:spcAft>
              <a:buSzPts val="1400"/>
              <a:buNone/>
            </a:pPr>
            <a:endParaRPr lang="fr-FR" sz="1000" b="1" i="0" strike="noStrike" cap="none" spc="0" baseline="0" dirty="0">
              <a:solidFill>
                <a:srgbClr val="000000"/>
              </a:solidFill>
              <a:effectLst/>
            </a:endParaRPr>
          </a:p>
          <a:p>
            <a:pPr marL="457200" lvl="0" indent="-342900" algn="l" rtl="0">
              <a:lnSpc>
                <a:spcPct val="100000"/>
              </a:lnSpc>
              <a:spcBef>
                <a:spcPct val="0"/>
              </a:spcBef>
              <a:spcAft>
                <a:spcPct val="0"/>
              </a:spcAft>
              <a:buSzPts val="1400"/>
              <a:buNone/>
            </a:pPr>
            <a:r>
              <a:rPr lang="fr-FR" sz="1000" b="1" i="0" strike="noStrike" cap="none" spc="0" baseline="0" dirty="0">
                <a:solidFill>
                  <a:srgbClr val="000000"/>
                </a:solidFill>
                <a:effectLst/>
              </a:rPr>
              <a:t>Limites</a:t>
            </a:r>
            <a:endParaRPr sz="1000" dirty="0"/>
          </a:p>
          <a:p>
            <a:pPr marL="457200" lvl="0" indent="-342900" algn="l" rtl="0">
              <a:lnSpc>
                <a:spcPct val="100000"/>
              </a:lnSpc>
              <a:spcBef>
                <a:spcPct val="0"/>
              </a:spcBef>
              <a:spcAft>
                <a:spcPct val="0"/>
              </a:spcAft>
              <a:buSzPts val="1400"/>
              <a:buFont typeface="Arial"/>
              <a:buChar char="•"/>
            </a:pPr>
            <a:r>
              <a:rPr lang="fr-FR" sz="1000" b="0" i="0" strike="noStrike" cap="none" spc="0" baseline="0" dirty="0">
                <a:solidFill>
                  <a:srgbClr val="000000"/>
                </a:solidFill>
                <a:effectLst/>
              </a:rPr>
              <a:t>Nécessite du personnel hautement qualifié </a:t>
            </a:r>
          </a:p>
        </p:txBody>
      </p:sp>
      <p:sp>
        <p:nvSpPr>
          <p:cNvPr id="290" name="Google Shape;290;p20"/>
          <p:cNvSpPr txBox="1">
            <a:spLocks noGrp="1"/>
          </p:cNvSpPr>
          <p:nvPr>
            <p:ph type="title"/>
          </p:nvPr>
        </p:nvSpPr>
        <p:spPr>
          <a:xfrm>
            <a:off x="0" y="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Tests de laboratoire pour la TB</a:t>
            </a:r>
            <a:endParaRPr dirty="0"/>
          </a:p>
        </p:txBody>
      </p:sp>
      <p:sp>
        <p:nvSpPr>
          <p:cNvPr id="291" name="Google Shape;291;p20"/>
          <p:cNvSpPr txBox="1">
            <a:spLocks noGrp="1"/>
          </p:cNvSpPr>
          <p:nvPr>
            <p:ph type="body" idx="2"/>
          </p:nvPr>
        </p:nvSpPr>
        <p:spPr>
          <a:xfrm>
            <a:off x="0" y="920271"/>
            <a:ext cx="4348041" cy="452438"/>
          </a:xfrm>
          <a:prstGeom prst="rect">
            <a:avLst/>
          </a:prstGeom>
          <a:noFill/>
          <a:ln>
            <a:noFill/>
          </a:ln>
        </p:spPr>
        <p:txBody>
          <a:bodyPr spcFirstLastPara="1" wrap="square" lIns="91425" tIns="91425" rIns="91425" bIns="91425" anchor="t" anchorCtr="0">
            <a:noAutofit/>
          </a:bodyPr>
          <a:lstStyle/>
          <a:p>
            <a:pPr marL="114300" rtl="0">
              <a:spcBef>
                <a:spcPts val="0"/>
              </a:spcBef>
              <a:spcAft>
                <a:spcPts val="0"/>
              </a:spcAft>
            </a:pPr>
            <a:r>
              <a:rPr lang="en-GB" sz="1800" b="1" i="0" u="none" strike="noStrike" dirty="0">
                <a:solidFill>
                  <a:srgbClr val="000000"/>
                </a:solidFill>
                <a:effectLst/>
                <a:latin typeface="Montserrat" pitchFamily="2" charset="77"/>
              </a:rPr>
              <a:t>cobas MTB and MTB-RIF/INH</a:t>
            </a:r>
            <a:endParaRPr lang="en-GB" b="0" dirty="0">
              <a:effectLst/>
            </a:endParaRPr>
          </a:p>
          <a:p>
            <a:br>
              <a:rPr lang="en-GB" dirty="0"/>
            </a:br>
            <a:br>
              <a:rPr lang="en-GB" dirty="0"/>
            </a:br>
            <a:br>
              <a:rPr lang="en-GB" dirty="0"/>
            </a:br>
            <a:endParaRPr dirty="0"/>
          </a:p>
        </p:txBody>
      </p:sp>
      <p:sp>
        <p:nvSpPr>
          <p:cNvPr id="292" name="Google Shape;292;p20"/>
          <p:cNvSpPr txBox="1">
            <a:spLocks noGrp="1"/>
          </p:cNvSpPr>
          <p:nvPr>
            <p:ph type="body" idx="3"/>
          </p:nvPr>
        </p:nvSpPr>
        <p:spPr>
          <a:xfrm>
            <a:off x="5363005" y="1966058"/>
            <a:ext cx="3559175" cy="183991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Clr>
                <a:srgbClr val="FFFFFF"/>
              </a:buClr>
              <a:buSzPts val="1400"/>
              <a:buNone/>
            </a:pPr>
            <a:r>
              <a:rPr lang="fr-FR" sz="1100" b="0" i="0" strike="noStrike" cap="none" spc="0" baseline="0" dirty="0">
                <a:solidFill>
                  <a:srgbClr val="FFFFFF"/>
                </a:solidFill>
                <a:effectLst/>
              </a:rPr>
              <a:t>Chez les personnes présentant des symptômes de tuberculose pulmonaire, l’OMS recommande d’utiliser des TAAN de complexité modérée sur des échantillons respiratoires afin de détecter la résistance au PTB, au Rif et à l’INH plutôt que la culture et des DST phénotypiques. </a:t>
            </a:r>
            <a:endParaRPr sz="1100" dirty="0"/>
          </a:p>
        </p:txBody>
      </p:sp>
      <p:sp>
        <p:nvSpPr>
          <p:cNvPr id="293" name="Google Shape;293;p20"/>
          <p:cNvSpPr txBox="1">
            <a:spLocks noGrp="1"/>
          </p:cNvSpPr>
          <p:nvPr>
            <p:ph type="body" idx="4"/>
          </p:nvPr>
        </p:nvSpPr>
        <p:spPr>
          <a:xfrm>
            <a:off x="5363005" y="1262331"/>
            <a:ext cx="3559175" cy="60325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FFFFFF"/>
                </a:solidFill>
                <a:effectLst/>
                <a:latin typeface="Montserrat"/>
                <a:ea typeface="Montserrat"/>
                <a:cs typeface="Montserrat"/>
              </a:rPr>
              <a:t>RECOMMANDATIONS DE L’OMS</a:t>
            </a:r>
            <a:endParaRPr dirty="0"/>
          </a:p>
        </p:txBody>
      </p:sp>
      <p:pic>
        <p:nvPicPr>
          <p:cNvPr id="10242" name="Picture 2">
            <a:extLst>
              <a:ext uri="{FF2B5EF4-FFF2-40B4-BE49-F238E27FC236}">
                <a16:creationId xmlns:a16="http://schemas.microsoft.com/office/drawing/2014/main" id="{343AADFA-880C-AD2C-8E28-350A1AD81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996" y="532677"/>
            <a:ext cx="2101568" cy="84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379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Introduction</a:t>
            </a:r>
            <a:endParaRPr/>
          </a:p>
        </p:txBody>
      </p:sp>
      <p:sp>
        <p:nvSpPr>
          <p:cNvPr id="133" name="Google Shape;133;p2"/>
          <p:cNvSpPr txBox="1">
            <a:spLocks noGrp="1"/>
          </p:cNvSpPr>
          <p:nvPr>
            <p:ph type="body" idx="1"/>
          </p:nvPr>
        </p:nvSpPr>
        <p:spPr>
          <a:xfrm>
            <a:off x="598141" y="1209675"/>
            <a:ext cx="7823547" cy="30638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Ce module traite des défis du diagnostic de la TB et des recommandations de l’Organisation mondiale de la Santé pour le dépistage de la TB.</a:t>
            </a:r>
            <a:endParaRPr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705221" y="1478777"/>
            <a:ext cx="6395234" cy="3085049"/>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Utilisations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Premier test moléculaire recommandé par l’OMS pour la TB et la résistance à la RIF pouvant être utilisé dans des environnements périphériques avec des infrastructures limitées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Utilisé comme test diagnostique initial pour la TB</a:t>
            </a:r>
            <a:endParaRPr sz="1200" dirty="0"/>
          </a:p>
          <a:p>
            <a:pPr marL="457200" lvl="0" indent="-342900" algn="l" rtl="0">
              <a:lnSpc>
                <a:spcPct val="100000"/>
              </a:lnSpc>
              <a:spcBef>
                <a:spcPct val="0"/>
              </a:spcBef>
              <a:spcAft>
                <a:spcPct val="0"/>
              </a:spcAft>
              <a:buSzPts val="1400"/>
              <a:buNone/>
            </a:pPr>
            <a:endParaRPr sz="500" dirty="0"/>
          </a:p>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Avantages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Conçu pour être utilisé dans des laboratoires périphériques avec des infrastructures minimales et des techniciens de laboratoire peu formés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Est alimenté par batterie et utilise des réactifs stables à température ambiante</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Peut générer des résultats pour la TB en une heure et pour la résistance à la RIF en une heure supplémentaire</a:t>
            </a:r>
            <a:endParaRPr sz="1200" dirty="0"/>
          </a:p>
          <a:p>
            <a:pPr marL="457200" lvl="0" indent="-342900" algn="l" rtl="0">
              <a:lnSpc>
                <a:spcPct val="100000"/>
              </a:lnSpc>
              <a:spcBef>
                <a:spcPct val="0"/>
              </a:spcBef>
              <a:spcAft>
                <a:spcPct val="0"/>
              </a:spcAft>
              <a:buSzPts val="1400"/>
              <a:buNone/>
            </a:pPr>
            <a:endParaRPr sz="500" dirty="0"/>
          </a:p>
          <a:p>
            <a:pPr marL="457200" lvl="0" indent="-342900" algn="l" rtl="0">
              <a:lnSpc>
                <a:spcPct val="100000"/>
              </a:lnSpc>
              <a:spcBef>
                <a:spcPct val="0"/>
              </a:spcBef>
              <a:spcAft>
                <a:spcPct val="0"/>
              </a:spcAft>
              <a:buSzPts val="1400"/>
              <a:buNone/>
            </a:pPr>
            <a:r>
              <a:rPr lang="fr-FR" sz="1200" b="1" i="0" strike="noStrike" cap="none" spc="0" baseline="0" dirty="0">
                <a:solidFill>
                  <a:srgbClr val="000000"/>
                </a:solidFill>
                <a:effectLst/>
                <a:latin typeface="Montserrat"/>
                <a:ea typeface="Montserrat"/>
                <a:cs typeface="Montserrat"/>
              </a:rPr>
              <a:t>Limites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Le test de résistance à la RIF est un test réflexe</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L’électricité est toujours nécessaire pour recharger les batteries</a:t>
            </a:r>
            <a:endParaRPr sz="1200" dirty="0"/>
          </a:p>
          <a:p>
            <a:pPr marL="457200" lvl="0" indent="-342900" algn="l" rtl="0">
              <a:lnSpc>
                <a:spcPct val="100000"/>
              </a:lnSpc>
              <a:spcBef>
                <a:spcPct val="0"/>
              </a:spcBef>
              <a:spcAft>
                <a:spcPct val="0"/>
              </a:spcAft>
              <a:buSzPts val="1400"/>
              <a:buFont typeface="Arial"/>
              <a:buChar char="•"/>
            </a:pPr>
            <a:r>
              <a:rPr lang="fr-FR" sz="1200" b="0" i="0" strike="noStrike" cap="none" spc="0" baseline="0" dirty="0">
                <a:solidFill>
                  <a:srgbClr val="000000"/>
                </a:solidFill>
                <a:effectLst/>
                <a:latin typeface="Montserrat"/>
                <a:ea typeface="Montserrat"/>
                <a:cs typeface="Montserrat"/>
              </a:rPr>
              <a:t>Plus d’étapes manuelles que le test </a:t>
            </a:r>
            <a:r>
              <a:rPr lang="fr-FR" sz="1200" b="0" i="0" strike="noStrike" cap="none" spc="0" baseline="0" dirty="0" err="1">
                <a:solidFill>
                  <a:srgbClr val="000000"/>
                </a:solidFill>
                <a:effectLst/>
                <a:latin typeface="Montserrat"/>
                <a:ea typeface="Montserrat"/>
                <a:cs typeface="Montserrat"/>
              </a:rPr>
              <a:t>Xpert</a:t>
            </a:r>
            <a:r>
              <a:rPr lang="fr-FR" sz="1200" b="0" i="0" strike="noStrike" cap="none" spc="0" baseline="0" dirty="0">
                <a:solidFill>
                  <a:srgbClr val="000000"/>
                </a:solidFill>
                <a:effectLst/>
                <a:latin typeface="Montserrat"/>
                <a:ea typeface="Montserrat"/>
                <a:cs typeface="Montserrat"/>
              </a:rPr>
              <a:t> </a:t>
            </a:r>
            <a:r>
              <a:rPr lang="fr-FR" sz="1200" b="0" i="0" strike="noStrike" cap="none" spc="0" baseline="0" dirty="0" err="1">
                <a:solidFill>
                  <a:srgbClr val="000000"/>
                </a:solidFill>
                <a:effectLst/>
                <a:latin typeface="Montserrat"/>
                <a:ea typeface="Montserrat"/>
                <a:cs typeface="Montserrat"/>
              </a:rPr>
              <a:t>MTB</a:t>
            </a:r>
            <a:r>
              <a:rPr lang="fr-FR" sz="1200" b="0" i="0" strike="noStrike" cap="none" spc="0" baseline="0" dirty="0">
                <a:solidFill>
                  <a:srgbClr val="000000"/>
                </a:solidFill>
                <a:effectLst/>
                <a:latin typeface="Montserrat"/>
                <a:ea typeface="Montserrat"/>
                <a:cs typeface="Montserrat"/>
              </a:rPr>
              <a:t>/RIF</a:t>
            </a:r>
            <a:endParaRPr sz="1200" dirty="0"/>
          </a:p>
        </p:txBody>
      </p:sp>
      <p:sp>
        <p:nvSpPr>
          <p:cNvPr id="310" name="Google Shape;310;p22"/>
          <p:cNvSpPr txBox="1">
            <a:spLocks noGrp="1"/>
          </p:cNvSpPr>
          <p:nvPr>
            <p:ph type="title"/>
          </p:nvPr>
        </p:nvSpPr>
        <p:spPr>
          <a:xfrm>
            <a:off x="705221" y="71154"/>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Tests de laboratoire pour la TB</a:t>
            </a:r>
            <a:endParaRPr sz="1800" dirty="0"/>
          </a:p>
        </p:txBody>
      </p:sp>
      <p:sp>
        <p:nvSpPr>
          <p:cNvPr id="311" name="Google Shape;311;p22"/>
          <p:cNvSpPr txBox="1">
            <a:spLocks noGrp="1"/>
          </p:cNvSpPr>
          <p:nvPr>
            <p:ph type="body" idx="2"/>
          </p:nvPr>
        </p:nvSpPr>
        <p:spPr>
          <a:xfrm>
            <a:off x="629174" y="962249"/>
            <a:ext cx="4348041" cy="452438"/>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Truenat</a:t>
            </a:r>
            <a:endParaRPr b="1"/>
          </a:p>
        </p:txBody>
      </p:sp>
      <p:pic>
        <p:nvPicPr>
          <p:cNvPr id="6" name="Picture 5" descr="A picture containing text, black&#10;&#10;Description automatically generated">
            <a:extLst>
              <a:ext uri="{FF2B5EF4-FFF2-40B4-BE49-F238E27FC236}">
                <a16:creationId xmlns:a16="http://schemas.microsoft.com/office/drawing/2014/main" id="{89923586-BA0C-42D4-A1AB-CA5390F4F924}"/>
              </a:ext>
            </a:extLst>
          </p:cNvPr>
          <p:cNvPicPr/>
          <p:nvPr/>
        </p:nvPicPr>
        <p:blipFill>
          <a:blip r:embed="rId3">
            <a:extLst>
              <a:ext uri="{28A0092B-C50C-407E-A947-70E740481C1C}">
                <a14:useLocalDpi xmlns:a14="http://schemas.microsoft.com/office/drawing/2010/main"/>
              </a:ext>
            </a:extLst>
          </a:blip>
          <a:stretch>
            <a:fillRect/>
          </a:stretch>
        </p:blipFill>
        <p:spPr>
          <a:xfrm>
            <a:off x="5977879" y="237573"/>
            <a:ext cx="1831253" cy="1449351"/>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p:nvPr/>
        </p:nvSpPr>
        <p:spPr>
          <a:xfrm>
            <a:off x="5392489" y="1081849"/>
            <a:ext cx="3559175" cy="603250"/>
          </a:xfrm>
          <a:prstGeom prst="rect">
            <a:avLst/>
          </a:prstGeom>
          <a:noFill/>
          <a:ln>
            <a:noFill/>
          </a:ln>
        </p:spPr>
        <p:txBody>
          <a:bodyPr spcFirstLastPara="1" wrap="square" lIns="91425" tIns="91425" rIns="91425" bIns="91425" anchor="t" anchorCtr="0">
            <a:noAutofit/>
          </a:bodyPr>
          <a:lstStyle/>
          <a:p>
            <a:pPr marL="114300" marR="0" lvl="0" indent="0" algn="ctr" rtl="0">
              <a:lnSpc>
                <a:spcPct val="100000"/>
              </a:lnSpc>
              <a:spcBef>
                <a:spcPct val="0"/>
              </a:spcBef>
              <a:spcAft>
                <a:spcPct val="0"/>
              </a:spcAft>
              <a:buClr>
                <a:schemeClr val="dk1"/>
              </a:buClr>
              <a:buSzPts val="1800"/>
              <a:buFont typeface="Montserrat"/>
              <a:buNone/>
            </a:pPr>
            <a:endParaRPr sz="1800" b="1" i="0" u="none" strike="noStrike" cap="none">
              <a:solidFill>
                <a:schemeClr val="lt1"/>
              </a:solidFill>
              <a:latin typeface="Montserrat"/>
              <a:ea typeface="Montserrat"/>
              <a:cs typeface="Montserrat"/>
              <a:sym typeface="Montserrat"/>
            </a:endParaRPr>
          </a:p>
        </p:txBody>
      </p:sp>
      <p:sp>
        <p:nvSpPr>
          <p:cNvPr id="318" name="Google Shape;318;p23"/>
          <p:cNvSpPr txBox="1">
            <a:spLocks noGrp="1"/>
          </p:cNvSpPr>
          <p:nvPr>
            <p:ph type="subTitle" idx="1"/>
          </p:nvPr>
        </p:nvSpPr>
        <p:spPr>
          <a:xfrm>
            <a:off x="2313709" y="2386855"/>
            <a:ext cx="6503266" cy="21228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Chez les adultes et les enfants présentant des signes et des symptômes de TB pulmonaire, le test Truenat MTB ou MTB Plus peut être utilisé comme test diagnostique initial pour la TB plutôt que l’examen microscopique d’un frottis/la culture.</a:t>
            </a:r>
            <a:endParaRPr/>
          </a:p>
          <a:p>
            <a:pPr marL="457200" lvl="0" indent="-342900" algn="ctr" rtl="0">
              <a:lnSpc>
                <a:spcPct val="100000"/>
              </a:lnSpc>
              <a:spcBef>
                <a:spcPct val="0"/>
              </a:spcBef>
              <a:spcAft>
                <a:spcPct val="0"/>
              </a:spcAft>
              <a:buSzPts val="1400"/>
              <a:buNone/>
            </a:pPr>
            <a:endParaRPr>
              <a:solidFill>
                <a:schemeClr val="lt1"/>
              </a:solidFill>
            </a:endParaRPr>
          </a:p>
          <a:p>
            <a:pPr marL="457200" lvl="0" indent="-342900" algn="ctr"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Chez les adultes et les enfants présentant des signes et symptômes de TB pulmonaire et un résultat positif au test Truenat MTB ou MTB Plus, le test Truenat MTB-RIF Dx peut être utilisé comme test initial de détection de la résistance à la RIF plutôt que la culture et un TDS phénotypique.</a:t>
            </a:r>
            <a:endParaRPr/>
          </a:p>
          <a:p>
            <a:pPr marL="457200" lvl="0" indent="-342900" algn="ctr" rtl="0">
              <a:lnSpc>
                <a:spcPct val="100000"/>
              </a:lnSpc>
              <a:spcBef>
                <a:spcPct val="0"/>
              </a:spcBef>
              <a:spcAft>
                <a:spcPct val="0"/>
              </a:spcAft>
              <a:buSzPts val="1400"/>
              <a:buNone/>
            </a:pPr>
            <a:endParaRPr>
              <a:solidFill>
                <a:schemeClr val="lt1"/>
              </a:solidFill>
            </a:endParaRPr>
          </a:p>
          <a:p>
            <a:pPr marL="457200" lvl="0" indent="-342900" algn="ctr" rtl="0">
              <a:lnSpc>
                <a:spcPct val="100000"/>
              </a:lnSpc>
              <a:spcBef>
                <a:spcPct val="0"/>
              </a:spcBef>
              <a:spcAft>
                <a:spcPct val="0"/>
              </a:spcAft>
              <a:buSzPts val="1400"/>
              <a:buNone/>
            </a:pPr>
            <a:endParaRPr>
              <a:solidFill>
                <a:schemeClr val="lt1"/>
              </a:solidFill>
            </a:endParaRPr>
          </a:p>
        </p:txBody>
      </p:sp>
      <p:sp>
        <p:nvSpPr>
          <p:cNvPr id="319" name="Google Shape;319;p2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Tests de laboratoire pour la TB</a:t>
            </a:r>
            <a:endParaRPr/>
          </a:p>
        </p:txBody>
      </p:sp>
      <p:sp>
        <p:nvSpPr>
          <p:cNvPr id="320" name="Google Shape;320;p23"/>
          <p:cNvSpPr txBox="1">
            <a:spLocks noGrp="1"/>
          </p:cNvSpPr>
          <p:nvPr>
            <p:ph type="body" idx="2"/>
          </p:nvPr>
        </p:nvSpPr>
        <p:spPr>
          <a:xfrm>
            <a:off x="3441123" y="1719343"/>
            <a:ext cx="4348163" cy="452437"/>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ct val="0"/>
              </a:spcBef>
              <a:spcAft>
                <a:spcPct val="0"/>
              </a:spcAft>
              <a:buSzPts val="1800"/>
              <a:buNone/>
            </a:pPr>
            <a:r>
              <a:rPr lang="fr-FR" sz="1800" b="1" i="0" strike="noStrike" cap="none" spc="0" baseline="0">
                <a:solidFill>
                  <a:srgbClr val="FFFFFF"/>
                </a:solidFill>
                <a:effectLst/>
                <a:latin typeface="Montserrat"/>
                <a:ea typeface="Montserrat"/>
                <a:cs typeface="Montserrat"/>
              </a:rPr>
              <a:t>RECOMMANDATIONS DE L’OMS</a:t>
            </a:r>
            <a:endParaRPr/>
          </a:p>
        </p:txBody>
      </p:sp>
      <p:sp>
        <p:nvSpPr>
          <p:cNvPr id="321" name="Google Shape;321;p23"/>
          <p:cNvSpPr txBox="1"/>
          <p:nvPr/>
        </p:nvSpPr>
        <p:spPr>
          <a:xfrm>
            <a:off x="614600" y="898907"/>
            <a:ext cx="4348041" cy="452438"/>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ct val="0"/>
              </a:spcBef>
              <a:spcAft>
                <a:spcPct val="0"/>
              </a:spcAft>
              <a:buClr>
                <a:schemeClr val="dk1"/>
              </a:buClr>
              <a:buSzPts val="1800"/>
              <a:buFont typeface="Montserrat"/>
              <a:buNone/>
            </a:pPr>
            <a:r>
              <a:rPr lang="fr-FR" sz="1800" b="1" i="0" strike="noStrike" cap="none" spc="0" baseline="0">
                <a:solidFill>
                  <a:srgbClr val="000000"/>
                </a:solidFill>
                <a:effectLst/>
                <a:latin typeface="Montserrat"/>
                <a:ea typeface="Montserrat"/>
                <a:cs typeface="Montserrat"/>
              </a:rPr>
              <a:t>Truenat</a:t>
            </a:r>
            <a:endParaRPr sz="1800" b="1" i="0" u="none" strike="noStrike" cap="none">
              <a:solidFill>
                <a:schemeClr val="dk1"/>
              </a:solidFill>
              <a:latin typeface="Montserrat"/>
              <a:ea typeface="Montserrat"/>
              <a:cs typeface="Montserrat"/>
              <a:sym typeface="Montserrat"/>
            </a:endParaRPr>
          </a:p>
        </p:txBody>
      </p:sp>
      <p:pic>
        <p:nvPicPr>
          <p:cNvPr id="8" name="Picture 7" descr="A picture containing text, black&#10;&#10;Description automatically generated">
            <a:extLst>
              <a:ext uri="{FF2B5EF4-FFF2-40B4-BE49-F238E27FC236}">
                <a16:creationId xmlns:a16="http://schemas.microsoft.com/office/drawing/2014/main" id="{C9510666-4AEF-46B2-9221-F35FAE13D6DF}"/>
              </a:ext>
            </a:extLst>
          </p:cNvPr>
          <p:cNvPicPr/>
          <p:nvPr/>
        </p:nvPicPr>
        <p:blipFill>
          <a:blip r:embed="rId3">
            <a:extLst>
              <a:ext uri="{28A0092B-C50C-407E-A947-70E740481C1C}">
                <a14:useLocalDpi xmlns:a14="http://schemas.microsoft.com/office/drawing/2010/main"/>
              </a:ext>
            </a:extLst>
          </a:blip>
          <a:stretch>
            <a:fillRect/>
          </a:stretch>
        </p:blipFill>
        <p:spPr>
          <a:xfrm>
            <a:off x="85901" y="1383474"/>
            <a:ext cx="1831253" cy="1449351"/>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
          <p:cNvSpPr txBox="1">
            <a:spLocks noGrp="1"/>
          </p:cNvSpPr>
          <p:nvPr>
            <p:ph type="title"/>
          </p:nvPr>
        </p:nvSpPr>
        <p:spPr>
          <a:xfrm>
            <a:off x="705222" y="282296"/>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Puces Truenat</a:t>
            </a:r>
            <a:endParaRPr/>
          </a:p>
        </p:txBody>
      </p:sp>
      <p:sp>
        <p:nvSpPr>
          <p:cNvPr id="328" name="Google Shape;328;p24"/>
          <p:cNvSpPr txBox="1">
            <a:spLocks noGrp="1"/>
          </p:cNvSpPr>
          <p:nvPr>
            <p:ph type="subTitle" idx="1"/>
          </p:nvPr>
        </p:nvSpPr>
        <p:spPr>
          <a:xfrm>
            <a:off x="785213" y="3145290"/>
            <a:ext cx="1938000" cy="1037244"/>
          </a:xfrm>
          <a:prstGeom prst="rect">
            <a:avLst/>
          </a:prstGeom>
          <a:noFill/>
          <a:ln>
            <a:noFill/>
          </a:ln>
        </p:spPr>
        <p:txBody>
          <a:bodyPr spcFirstLastPara="1" wrap="square" lIns="91425" tIns="91425" rIns="91425" bIns="91425" anchor="t" anchorCtr="0">
            <a:noAutofit/>
          </a:bodyPr>
          <a:lstStyle/>
          <a:p>
            <a:pPr marL="0" lvl="0" indent="0"/>
            <a:r>
              <a:rPr lang="fr-FR" sz="1400" dirty="0">
                <a:solidFill>
                  <a:srgbClr val="000000"/>
                </a:solidFill>
              </a:rPr>
              <a:t>Cible un gène à copie unique (</a:t>
            </a:r>
            <a:r>
              <a:rPr lang="fr-FR" sz="1400" dirty="0" err="1">
                <a:solidFill>
                  <a:srgbClr val="000000"/>
                </a:solidFill>
              </a:rPr>
              <a:t>nrdB</a:t>
            </a:r>
            <a:r>
              <a:rPr lang="fr-FR" sz="1400" dirty="0">
                <a:solidFill>
                  <a:srgbClr val="000000"/>
                </a:solidFill>
              </a:rPr>
              <a:t>) pour la détection de </a:t>
            </a:r>
            <a:r>
              <a:rPr lang="fr-FR" sz="1400" dirty="0" err="1">
                <a:solidFill>
                  <a:srgbClr val="000000"/>
                </a:solidFill>
              </a:rPr>
              <a:t>M.tb</a:t>
            </a:r>
            <a:endParaRPr lang="fr-FR" sz="1400" dirty="0">
              <a:solidFill>
                <a:srgbClr val="000000"/>
              </a:solidFill>
            </a:endParaRPr>
          </a:p>
        </p:txBody>
      </p:sp>
      <p:sp>
        <p:nvSpPr>
          <p:cNvPr id="329" name="Google Shape;329;p24"/>
          <p:cNvSpPr txBox="1">
            <a:spLocks noGrp="1"/>
          </p:cNvSpPr>
          <p:nvPr>
            <p:ph type="subTitle" idx="4"/>
          </p:nvPr>
        </p:nvSpPr>
        <p:spPr>
          <a:xfrm>
            <a:off x="3132667" y="3104368"/>
            <a:ext cx="2294920" cy="1488433"/>
          </a:xfrm>
          <a:prstGeom prst="rect">
            <a:avLst/>
          </a:prstGeom>
          <a:noFill/>
          <a:ln>
            <a:noFill/>
          </a:ln>
        </p:spPr>
        <p:txBody>
          <a:bodyPr spcFirstLastPara="1" wrap="square" lIns="91425" tIns="91425" rIns="91425" bIns="91425" anchor="t" anchorCtr="0">
            <a:noAutofit/>
          </a:bodyPr>
          <a:lstStyle/>
          <a:p>
            <a:pPr marL="0" lvl="0" indent="0"/>
            <a:r>
              <a:rPr lang="fr-FR" sz="1400" dirty="0">
                <a:solidFill>
                  <a:srgbClr val="000000"/>
                </a:solidFill>
              </a:rPr>
              <a:t>Cible un gène à copie unique (</a:t>
            </a:r>
            <a:r>
              <a:rPr lang="fr-FR" sz="1400" dirty="0" err="1">
                <a:solidFill>
                  <a:srgbClr val="000000"/>
                </a:solidFill>
              </a:rPr>
              <a:t>nrdZ</a:t>
            </a:r>
            <a:r>
              <a:rPr lang="fr-FR" sz="1400" dirty="0">
                <a:solidFill>
                  <a:srgbClr val="000000"/>
                </a:solidFill>
              </a:rPr>
              <a:t>) et un gène multicopies (IS6110). Un test plus sensible pour détecter la </a:t>
            </a:r>
            <a:r>
              <a:rPr lang="fr-FR" sz="1400" dirty="0" err="1">
                <a:solidFill>
                  <a:srgbClr val="000000"/>
                </a:solidFill>
              </a:rPr>
              <a:t>M.tb</a:t>
            </a:r>
            <a:endParaRPr lang="fr-FR" sz="1400" dirty="0">
              <a:solidFill>
                <a:srgbClr val="000000"/>
              </a:solidFill>
            </a:endParaRPr>
          </a:p>
        </p:txBody>
      </p:sp>
      <p:sp>
        <p:nvSpPr>
          <p:cNvPr id="330" name="Google Shape;330;p24"/>
          <p:cNvSpPr txBox="1">
            <a:spLocks noGrp="1"/>
          </p:cNvSpPr>
          <p:nvPr>
            <p:ph type="subTitle" idx="6"/>
          </p:nvPr>
        </p:nvSpPr>
        <p:spPr>
          <a:xfrm>
            <a:off x="6199550" y="3104368"/>
            <a:ext cx="1938000" cy="1078166"/>
          </a:xfrm>
          <a:prstGeom prst="rect">
            <a:avLst/>
          </a:prstGeom>
          <a:noFill/>
          <a:ln>
            <a:noFill/>
          </a:ln>
        </p:spPr>
        <p:txBody>
          <a:bodyPr spcFirstLastPara="1" wrap="square" lIns="91425" tIns="91425" rIns="91425" bIns="91425" anchor="t" anchorCtr="0">
            <a:noAutofit/>
          </a:bodyPr>
          <a:lstStyle/>
          <a:p>
            <a:pPr marL="0" lvl="0" indent="0"/>
            <a:r>
              <a:rPr lang="fr-FR" sz="1400" dirty="0">
                <a:solidFill>
                  <a:srgbClr val="000000"/>
                </a:solidFill>
              </a:rPr>
              <a:t>Cible le gène </a:t>
            </a:r>
            <a:r>
              <a:rPr lang="fr-FR" sz="1400" dirty="0" err="1">
                <a:solidFill>
                  <a:srgbClr val="000000"/>
                </a:solidFill>
              </a:rPr>
              <a:t>rpoB</a:t>
            </a:r>
            <a:r>
              <a:rPr lang="fr-FR" sz="1400" dirty="0">
                <a:solidFill>
                  <a:srgbClr val="000000"/>
                </a:solidFill>
              </a:rPr>
              <a:t> pour détecter la résistance au RIF </a:t>
            </a:r>
            <a:endParaRPr sz="1400" dirty="0"/>
          </a:p>
        </p:txBody>
      </p:sp>
      <p:grpSp>
        <p:nvGrpSpPr>
          <p:cNvPr id="331" name="Google Shape;331;p24"/>
          <p:cNvGrpSpPr/>
          <p:nvPr/>
        </p:nvGrpSpPr>
        <p:grpSpPr>
          <a:xfrm>
            <a:off x="1754213" y="1910243"/>
            <a:ext cx="442485" cy="441088"/>
            <a:chOff x="6664394" y="3346974"/>
            <a:chExt cx="353113" cy="351998"/>
          </a:xfrm>
        </p:grpSpPr>
        <p:sp>
          <p:nvSpPr>
            <p:cNvPr id="332" name="Google Shape;332;p24"/>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4"/>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4"/>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4"/>
            <p:cNvSpPr/>
            <p:nvPr/>
          </p:nvSpPr>
          <p:spPr>
            <a:xfrm>
              <a:off x="6664394" y="3346974"/>
              <a:ext cx="353113" cy="351998"/>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4"/>
            <p:cNvSpPr/>
            <p:nvPr/>
          </p:nvSpPr>
          <p:spPr>
            <a:xfrm>
              <a:off x="6938984" y="3622042"/>
              <a:ext cx="53899" cy="51605"/>
            </a:xfrm>
            <a:custGeom>
              <a:avLst/>
              <a:gdLst/>
              <a:ahLst/>
              <a:cxnLst/>
              <a:rect l="l" t="t" r="r" b="b"/>
              <a:pathLst>
                <a:path w="1691"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7" name="Google Shape;337;p24"/>
          <p:cNvGrpSpPr/>
          <p:nvPr/>
        </p:nvGrpSpPr>
        <p:grpSpPr>
          <a:xfrm>
            <a:off x="6928779" y="1910250"/>
            <a:ext cx="479536" cy="441081"/>
            <a:chOff x="6195998" y="1983102"/>
            <a:chExt cx="368308" cy="338746"/>
          </a:xfrm>
        </p:grpSpPr>
        <p:sp>
          <p:nvSpPr>
            <p:cNvPr id="338" name="Google Shape;338;p24"/>
            <p:cNvSpPr/>
            <p:nvPr/>
          </p:nvSpPr>
          <p:spPr>
            <a:xfrm>
              <a:off x="6267289" y="2161012"/>
              <a:ext cx="67533" cy="67150"/>
            </a:xfrm>
            <a:custGeom>
              <a:avLst/>
              <a:gdLst/>
              <a:ahLst/>
              <a:cxnLst/>
              <a:rect l="l" t="t" r="r" b="b"/>
              <a:pathLst>
                <a:path w="2120" h="2108" extrusionOk="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4"/>
            <p:cNvSpPr/>
            <p:nvPr/>
          </p:nvSpPr>
          <p:spPr>
            <a:xfrm>
              <a:off x="6235052" y="2128393"/>
              <a:ext cx="132007" cy="131625"/>
            </a:xfrm>
            <a:custGeom>
              <a:avLst/>
              <a:gdLst/>
              <a:ahLst/>
              <a:cxnLst/>
              <a:rect l="l" t="t" r="r" b="b"/>
              <a:pathLst>
                <a:path w="4144" h="4132" extrusionOk="0">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4"/>
            <p:cNvSpPr/>
            <p:nvPr/>
          </p:nvSpPr>
          <p:spPr>
            <a:xfrm>
              <a:off x="6195998" y="1983102"/>
              <a:ext cx="368308" cy="338746"/>
            </a:xfrm>
            <a:custGeom>
              <a:avLst/>
              <a:gdLst/>
              <a:ahLst/>
              <a:cxnLst/>
              <a:rect l="l" t="t" r="r" b="b"/>
              <a:pathLst>
                <a:path w="11562" h="10634" extrusionOk="0">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1" name="Google Shape;341;p24"/>
          <p:cNvSpPr txBox="1"/>
          <p:nvPr/>
        </p:nvSpPr>
        <p:spPr>
          <a:xfrm>
            <a:off x="705222" y="822412"/>
            <a:ext cx="8111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chemeClr val="accent1"/>
              </a:buClr>
              <a:buSzPts val="2000"/>
              <a:buFont typeface="Montserrat ExtraBold"/>
              <a:buNone/>
            </a:pPr>
            <a:r>
              <a:rPr lang="fr-FR" b="0" i="0" strike="noStrike" cap="none" spc="0" baseline="0" dirty="0" err="1">
                <a:solidFill>
                  <a:srgbClr val="595959"/>
                </a:solidFill>
                <a:effectLst/>
                <a:latin typeface="Montserrat ExtraBold"/>
                <a:ea typeface="Montserrat ExtraBold"/>
                <a:cs typeface="Montserrat ExtraBold"/>
              </a:rPr>
              <a:t>Truenat</a:t>
            </a:r>
            <a:r>
              <a:rPr lang="fr-FR" b="0" i="0" strike="noStrike" cap="none" spc="0" baseline="0" dirty="0">
                <a:solidFill>
                  <a:srgbClr val="595959"/>
                </a:solidFill>
                <a:effectLst/>
                <a:latin typeface="Montserrat ExtraBold"/>
                <a:ea typeface="Montserrat ExtraBold"/>
                <a:cs typeface="Montserrat ExtraBold"/>
              </a:rPr>
              <a:t> comprend trois types de puces pour trois tests différents.</a:t>
            </a:r>
            <a:endParaRPr sz="1200" b="0" i="0" u="none" strike="noStrike" cap="none" dirty="0">
              <a:solidFill>
                <a:srgbClr val="000000"/>
              </a:solidFill>
              <a:latin typeface="Arial"/>
              <a:ea typeface="Arial"/>
              <a:cs typeface="Arial"/>
              <a:sym typeface="Arial"/>
            </a:endParaRPr>
          </a:p>
        </p:txBody>
      </p:sp>
      <p:sp>
        <p:nvSpPr>
          <p:cNvPr id="342" name="Google Shape;342;p24"/>
          <p:cNvSpPr/>
          <p:nvPr/>
        </p:nvSpPr>
        <p:spPr>
          <a:xfrm>
            <a:off x="1090279" y="1607115"/>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a:t>
            </a:r>
            <a:endParaRPr sz="1400" b="0" i="0" u="none" strike="noStrike" cap="none">
              <a:solidFill>
                <a:schemeClr val="lt1"/>
              </a:solidFill>
              <a:latin typeface="Arial"/>
              <a:ea typeface="Arial"/>
              <a:cs typeface="Arial"/>
              <a:sym typeface="Arial"/>
            </a:endParaRPr>
          </a:p>
        </p:txBody>
      </p:sp>
      <p:sp>
        <p:nvSpPr>
          <p:cNvPr id="343" name="Google Shape;343;p24"/>
          <p:cNvSpPr/>
          <p:nvPr/>
        </p:nvSpPr>
        <p:spPr>
          <a:xfrm>
            <a:off x="3714371" y="1615936"/>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 Plus</a:t>
            </a:r>
            <a:endParaRPr sz="1400" b="0" i="0" u="none" strike="noStrike" cap="none">
              <a:solidFill>
                <a:schemeClr val="lt1"/>
              </a:solidFill>
              <a:latin typeface="Arial"/>
              <a:ea typeface="Arial"/>
              <a:cs typeface="Arial"/>
              <a:sym typeface="Arial"/>
            </a:endParaRPr>
          </a:p>
        </p:txBody>
      </p:sp>
      <p:sp>
        <p:nvSpPr>
          <p:cNvPr id="344" name="Google Shape;344;p24"/>
          <p:cNvSpPr/>
          <p:nvPr/>
        </p:nvSpPr>
        <p:spPr>
          <a:xfrm>
            <a:off x="6407284" y="1607115"/>
            <a:ext cx="1488432" cy="1488432"/>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800"/>
              <a:buFont typeface="Arial"/>
              <a:buNone/>
            </a:pPr>
            <a:r>
              <a:rPr lang="fr-FR" sz="2800" b="0" i="0" strike="noStrike" cap="none" spc="0" baseline="0">
                <a:solidFill>
                  <a:srgbClr val="FFFFFF"/>
                </a:solidFill>
                <a:effectLst/>
                <a:latin typeface="Arial"/>
                <a:ea typeface="Arial"/>
                <a:cs typeface="Arial"/>
              </a:rPr>
              <a:t>MTB-RIF Dx</a:t>
            </a:r>
            <a:endParaRPr sz="1400" b="0" i="0" u="none" strike="noStrike" cap="none">
              <a:solidFill>
                <a:schemeClr val="lt1"/>
              </a:solidFill>
              <a:latin typeface="Arial"/>
              <a:ea typeface="Arial"/>
              <a:cs typeface="Arial"/>
              <a:sym typeface="Arial"/>
            </a:endParaRPr>
          </a:p>
        </p:txBody>
      </p:sp>
      <p:pic>
        <p:nvPicPr>
          <p:cNvPr id="21" name="Picture 20" descr="A picture containing text, black&#10;&#10;Description automatically generated">
            <a:extLst>
              <a:ext uri="{FF2B5EF4-FFF2-40B4-BE49-F238E27FC236}">
                <a16:creationId xmlns:a16="http://schemas.microsoft.com/office/drawing/2014/main" id="{9328DA34-3FF3-4DB9-A2C3-4A8EC16E4473}"/>
              </a:ext>
            </a:extLst>
          </p:cNvPr>
          <p:cNvPicPr/>
          <p:nvPr/>
        </p:nvPicPr>
        <p:blipFill>
          <a:blip r:embed="rId3">
            <a:extLst>
              <a:ext uri="{28A0092B-C50C-407E-A947-70E740481C1C}">
                <a14:useLocalDpi xmlns:a14="http://schemas.microsoft.com/office/drawing/2010/main"/>
              </a:ext>
            </a:extLst>
          </a:blip>
          <a:stretch>
            <a:fillRect/>
          </a:stretch>
        </p:blipFill>
        <p:spPr>
          <a:xfrm>
            <a:off x="7305121" y="163583"/>
            <a:ext cx="1664858" cy="13176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PLACE DE TRUENAT DANS LES RÉSEAUX DIAGNOSTIQUES</a:t>
            </a:r>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idx="4294967295"/>
          </p:nvPr>
        </p:nvSpPr>
        <p:spPr>
          <a:xfrm>
            <a:off x="183001" y="172630"/>
            <a:ext cx="1988892" cy="1755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accent1"/>
              </a:buClr>
              <a:buSzPts val="2800"/>
              <a:buFont typeface="Montserrat ExtraBold"/>
              <a:buNone/>
            </a:pPr>
            <a:r>
              <a:rPr lang="fr-FR" sz="2400" b="1" i="0" strike="noStrike" cap="none" spc="0" baseline="0" dirty="0">
                <a:solidFill>
                  <a:srgbClr val="FF6E68"/>
                </a:solidFill>
                <a:effectLst/>
                <a:latin typeface="Montserrat"/>
                <a:ea typeface="Montserrat"/>
                <a:cs typeface="Montserrat"/>
              </a:rPr>
              <a:t>Tests de laboratoire pour la TB : place dans le réseau*</a:t>
            </a:r>
            <a:endParaRPr dirty="0"/>
          </a:p>
        </p:txBody>
      </p:sp>
      <p:sp>
        <p:nvSpPr>
          <p:cNvPr id="356" name="Google Shape;356;p26"/>
          <p:cNvSpPr/>
          <p:nvPr/>
        </p:nvSpPr>
        <p:spPr>
          <a:xfrm>
            <a:off x="1757917" y="0"/>
            <a:ext cx="7350600" cy="5143500"/>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7" name="Google Shape;357;p26"/>
          <p:cNvSpPr/>
          <p:nvPr/>
        </p:nvSpPr>
        <p:spPr>
          <a:xfrm>
            <a:off x="3366703" y="177126"/>
            <a:ext cx="5767076" cy="4511752"/>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8" name="Google Shape;358;p26"/>
          <p:cNvSpPr/>
          <p:nvPr/>
        </p:nvSpPr>
        <p:spPr>
          <a:xfrm>
            <a:off x="5184010" y="617904"/>
            <a:ext cx="3959990" cy="3474793"/>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59" name="Google Shape;359;p26"/>
          <p:cNvSpPr/>
          <p:nvPr/>
        </p:nvSpPr>
        <p:spPr>
          <a:xfrm>
            <a:off x="6877675" y="1457303"/>
            <a:ext cx="2266326" cy="1896690"/>
          </a:xfrm>
          <a:prstGeom prst="ellipse">
            <a:avLst/>
          </a:prstGeom>
          <a:solidFill>
            <a:schemeClr val="lt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360" name="Google Shape;360;p26"/>
          <p:cNvSpPr txBox="1"/>
          <p:nvPr/>
        </p:nvSpPr>
        <p:spPr>
          <a:xfrm>
            <a:off x="5340260" y="4126955"/>
            <a:ext cx="2873484"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dirty="0">
                <a:solidFill>
                  <a:srgbClr val="000000"/>
                </a:solidFill>
                <a:effectLst/>
                <a:latin typeface="Montserrat"/>
                <a:ea typeface="Montserrat"/>
                <a:cs typeface="Montserrat"/>
              </a:rPr>
              <a:t>Laboratoires intermédiaires (régionaux/de district) </a:t>
            </a:r>
            <a:endParaRPr sz="1400" b="0" i="0" u="none" strike="noStrike" cap="none" dirty="0">
              <a:solidFill>
                <a:srgbClr val="000000"/>
              </a:solidFill>
              <a:latin typeface="Arial"/>
              <a:ea typeface="Arial"/>
              <a:cs typeface="Arial"/>
              <a:sym typeface="Arial"/>
            </a:endParaRPr>
          </a:p>
        </p:txBody>
      </p:sp>
      <p:sp>
        <p:nvSpPr>
          <p:cNvPr id="361" name="Google Shape;361;p26"/>
          <p:cNvSpPr txBox="1"/>
          <p:nvPr/>
        </p:nvSpPr>
        <p:spPr>
          <a:xfrm>
            <a:off x="6069897" y="3537750"/>
            <a:ext cx="2264565"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Laboratoires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périphériques </a:t>
            </a:r>
            <a:endParaRPr sz="1400" b="0" i="0" u="none" strike="noStrike" cap="none">
              <a:solidFill>
                <a:srgbClr val="000000"/>
              </a:solidFill>
              <a:latin typeface="Arial"/>
              <a:ea typeface="Arial"/>
              <a:cs typeface="Arial"/>
              <a:sym typeface="Arial"/>
            </a:endParaRPr>
          </a:p>
        </p:txBody>
      </p:sp>
      <p:sp>
        <p:nvSpPr>
          <p:cNvPr id="362" name="Google Shape;362;p26"/>
          <p:cNvSpPr txBox="1"/>
          <p:nvPr/>
        </p:nvSpPr>
        <p:spPr>
          <a:xfrm>
            <a:off x="6880273" y="2870263"/>
            <a:ext cx="2264565" cy="2895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a:solidFill>
                  <a:srgbClr val="000000"/>
                </a:solidFill>
                <a:effectLst/>
                <a:latin typeface="Montserrat"/>
                <a:ea typeface="Montserrat"/>
                <a:cs typeface="Montserrat"/>
              </a:rPr>
              <a:t>Lieu d’intervention</a:t>
            </a:r>
            <a:endParaRPr sz="1400" b="0" i="0" u="none" strike="noStrike" cap="none">
              <a:solidFill>
                <a:srgbClr val="000000"/>
              </a:solidFill>
              <a:latin typeface="Arial"/>
              <a:ea typeface="Arial"/>
              <a:cs typeface="Arial"/>
              <a:sym typeface="Arial"/>
            </a:endParaRPr>
          </a:p>
        </p:txBody>
      </p:sp>
      <p:sp>
        <p:nvSpPr>
          <p:cNvPr id="363" name="Google Shape;363;p26"/>
          <p:cNvSpPr txBox="1"/>
          <p:nvPr/>
        </p:nvSpPr>
        <p:spPr>
          <a:xfrm>
            <a:off x="6168698" y="1244017"/>
            <a:ext cx="1357877" cy="304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Microscopie</a:t>
            </a:r>
            <a:endParaRPr sz="1400" b="0" i="0" u="none" strike="noStrike" cap="none">
              <a:solidFill>
                <a:srgbClr val="000000"/>
              </a:solidFill>
              <a:latin typeface="Arial"/>
              <a:ea typeface="Arial"/>
              <a:cs typeface="Arial"/>
              <a:sym typeface="Arial"/>
            </a:endParaRPr>
          </a:p>
        </p:txBody>
      </p:sp>
      <p:sp>
        <p:nvSpPr>
          <p:cNvPr id="364" name="Google Shape;364;p26"/>
          <p:cNvSpPr txBox="1"/>
          <p:nvPr/>
        </p:nvSpPr>
        <p:spPr>
          <a:xfrm>
            <a:off x="5393069" y="323743"/>
            <a:ext cx="1325729" cy="304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Microscopie</a:t>
            </a:r>
            <a:endParaRPr sz="1400" b="0" i="0" u="none" strike="noStrike" cap="none" dirty="0">
              <a:solidFill>
                <a:srgbClr val="000000"/>
              </a:solidFill>
              <a:latin typeface="Arial"/>
              <a:ea typeface="Arial"/>
              <a:cs typeface="Arial"/>
              <a:sym typeface="Arial"/>
            </a:endParaRPr>
          </a:p>
        </p:txBody>
      </p:sp>
      <p:sp>
        <p:nvSpPr>
          <p:cNvPr id="365" name="Google Shape;365;p26"/>
          <p:cNvSpPr txBox="1"/>
          <p:nvPr/>
        </p:nvSpPr>
        <p:spPr>
          <a:xfrm>
            <a:off x="4341756" y="666222"/>
            <a:ext cx="1357877" cy="51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Culture solide</a:t>
            </a:r>
            <a:endParaRPr sz="1400" b="0" i="0" u="none" strike="noStrike" cap="none" dirty="0">
              <a:solidFill>
                <a:srgbClr val="000000"/>
              </a:solidFill>
              <a:latin typeface="Arial"/>
              <a:ea typeface="Arial"/>
              <a:cs typeface="Arial"/>
              <a:sym typeface="Arial"/>
            </a:endParaRPr>
          </a:p>
        </p:txBody>
      </p:sp>
      <p:sp>
        <p:nvSpPr>
          <p:cNvPr id="367" name="Google Shape;367;p26"/>
          <p:cNvSpPr txBox="1"/>
          <p:nvPr/>
        </p:nvSpPr>
        <p:spPr>
          <a:xfrm>
            <a:off x="5634237" y="2805060"/>
            <a:ext cx="1435837" cy="7314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Test Xpert MTB/RIF ou Xpert Ultra</a:t>
            </a:r>
            <a:endParaRPr sz="1400" b="0" i="0" u="none" strike="noStrike" cap="none">
              <a:solidFill>
                <a:srgbClr val="000000"/>
              </a:solidFill>
              <a:latin typeface="Arial"/>
              <a:ea typeface="Arial"/>
              <a:cs typeface="Arial"/>
              <a:sym typeface="Arial"/>
            </a:endParaRPr>
          </a:p>
        </p:txBody>
      </p:sp>
      <p:sp>
        <p:nvSpPr>
          <p:cNvPr id="368" name="Google Shape;368;p26"/>
          <p:cNvSpPr txBox="1"/>
          <p:nvPr/>
        </p:nvSpPr>
        <p:spPr>
          <a:xfrm>
            <a:off x="5364700" y="1872403"/>
            <a:ext cx="1460835" cy="3047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TB-LAMP</a:t>
            </a:r>
            <a:endParaRPr sz="1400" b="0" i="0" u="none" strike="noStrike" cap="none">
              <a:solidFill>
                <a:srgbClr val="000000"/>
              </a:solidFill>
              <a:latin typeface="Arial"/>
              <a:ea typeface="Arial"/>
              <a:cs typeface="Arial"/>
              <a:sym typeface="Arial"/>
            </a:endParaRPr>
          </a:p>
        </p:txBody>
      </p:sp>
      <p:sp>
        <p:nvSpPr>
          <p:cNvPr id="369" name="Google Shape;369;p26"/>
          <p:cNvSpPr txBox="1"/>
          <p:nvPr/>
        </p:nvSpPr>
        <p:spPr>
          <a:xfrm>
            <a:off x="7436203" y="1928405"/>
            <a:ext cx="1010001"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200" b="0" i="0" strike="noStrike" cap="none" spc="0" baseline="0" dirty="0">
                <a:solidFill>
                  <a:srgbClr val="000000"/>
                </a:solidFill>
                <a:effectLst/>
                <a:latin typeface="Montserrat"/>
                <a:ea typeface="Montserrat"/>
                <a:cs typeface="Montserrat"/>
              </a:rPr>
              <a:t>Dosage de l’antigène par </a:t>
            </a:r>
            <a:r>
              <a:rPr lang="fr-FR" sz="1200" b="0" i="0" strike="noStrike" cap="none" spc="0" baseline="0" dirty="0" err="1">
                <a:solidFill>
                  <a:srgbClr val="000000"/>
                </a:solidFill>
                <a:effectLst/>
                <a:latin typeface="Montserrat"/>
                <a:ea typeface="Montserrat"/>
                <a:cs typeface="Montserrat"/>
              </a:rPr>
              <a:t>LF</a:t>
            </a:r>
            <a:r>
              <a:rPr lang="fr-FR" sz="1200" b="0" i="0" strike="noStrike" cap="none" spc="0" baseline="0" dirty="0">
                <a:solidFill>
                  <a:srgbClr val="000000"/>
                </a:solidFill>
                <a:effectLst/>
                <a:latin typeface="Montserrat"/>
                <a:ea typeface="Montserrat"/>
                <a:cs typeface="Montserrat"/>
              </a:rPr>
              <a:t>-LAM</a:t>
            </a:r>
            <a:endParaRPr sz="1200" b="0" i="0" u="none" strike="noStrike" cap="none" dirty="0">
              <a:solidFill>
                <a:srgbClr val="000000"/>
              </a:solidFill>
              <a:sym typeface="Arial"/>
            </a:endParaRPr>
          </a:p>
        </p:txBody>
      </p:sp>
      <p:sp>
        <p:nvSpPr>
          <p:cNvPr id="370" name="Google Shape;370;p26"/>
          <p:cNvSpPr txBox="1"/>
          <p:nvPr/>
        </p:nvSpPr>
        <p:spPr>
          <a:xfrm>
            <a:off x="5982341" y="2283737"/>
            <a:ext cx="1460835" cy="396200"/>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2000"/>
              <a:buFont typeface="Arial"/>
              <a:buNone/>
            </a:pPr>
            <a:r>
              <a:rPr lang="fr-FR" sz="2000" b="1" i="0" strike="noStrike" cap="none" spc="0" baseline="0" dirty="0">
                <a:solidFill>
                  <a:srgbClr val="7F7F7F"/>
                </a:solidFill>
                <a:effectLst/>
                <a:latin typeface="Montserrat"/>
                <a:ea typeface="Montserrat"/>
                <a:cs typeface="Montserrat"/>
              </a:rPr>
              <a:t>Truenat</a:t>
            </a:r>
            <a:endParaRPr sz="2400" b="1" i="0" u="none" strike="noStrike" cap="none" dirty="0">
              <a:solidFill>
                <a:srgbClr val="7F7F7F"/>
              </a:solidFill>
              <a:latin typeface="Montserrat"/>
              <a:ea typeface="Montserrat"/>
              <a:cs typeface="Montserrat"/>
              <a:sym typeface="Montserrat"/>
            </a:endParaRPr>
          </a:p>
        </p:txBody>
      </p:sp>
      <p:sp>
        <p:nvSpPr>
          <p:cNvPr id="371" name="Google Shape;371;p26"/>
          <p:cNvSpPr txBox="1"/>
          <p:nvPr/>
        </p:nvSpPr>
        <p:spPr>
          <a:xfrm>
            <a:off x="1891203" y="1533935"/>
            <a:ext cx="1460835" cy="51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DST phénotypique</a:t>
            </a:r>
            <a:endParaRPr sz="1400" b="0" i="0" u="none" strike="noStrike" cap="none" dirty="0">
              <a:solidFill>
                <a:srgbClr val="000000"/>
              </a:solidFill>
              <a:latin typeface="Arial"/>
              <a:ea typeface="Arial"/>
              <a:cs typeface="Arial"/>
              <a:sym typeface="Arial"/>
            </a:endParaRPr>
          </a:p>
        </p:txBody>
      </p:sp>
      <p:sp>
        <p:nvSpPr>
          <p:cNvPr id="372" name="Google Shape;372;p26"/>
          <p:cNvSpPr txBox="1"/>
          <p:nvPr/>
        </p:nvSpPr>
        <p:spPr>
          <a:xfrm>
            <a:off x="3706527" y="1252331"/>
            <a:ext cx="1460835" cy="944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LPA sur expectorations positives au frottis</a:t>
            </a:r>
            <a:endParaRPr sz="1400" b="0" i="0" u="none" strike="noStrike" cap="none" dirty="0">
              <a:solidFill>
                <a:srgbClr val="000000"/>
              </a:solidFill>
              <a:latin typeface="Arial"/>
              <a:ea typeface="Arial"/>
              <a:cs typeface="Arial"/>
              <a:sym typeface="Arial"/>
            </a:endParaRPr>
          </a:p>
        </p:txBody>
      </p:sp>
      <p:sp>
        <p:nvSpPr>
          <p:cNvPr id="373" name="Google Shape;373;p26"/>
          <p:cNvSpPr txBox="1"/>
          <p:nvPr/>
        </p:nvSpPr>
        <p:spPr>
          <a:xfrm>
            <a:off x="3932000" y="4653504"/>
            <a:ext cx="2873484" cy="487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300"/>
              <a:buFont typeface="Arial"/>
              <a:buNone/>
            </a:pPr>
            <a:r>
              <a:rPr lang="fr-FR" sz="1300" b="1" i="0" strike="noStrike" cap="none" spc="0" baseline="0" dirty="0">
                <a:solidFill>
                  <a:srgbClr val="000000"/>
                </a:solidFill>
                <a:effectLst/>
                <a:latin typeface="Montserrat"/>
                <a:ea typeface="Montserrat"/>
                <a:cs typeface="Montserrat"/>
              </a:rPr>
              <a:t>Laboratoire central (Référence)</a:t>
            </a:r>
            <a:endParaRPr sz="1400" b="0" i="0" u="none" strike="noStrike" cap="none" dirty="0">
              <a:solidFill>
                <a:srgbClr val="000000"/>
              </a:solidFill>
              <a:latin typeface="Arial"/>
              <a:ea typeface="Arial"/>
              <a:cs typeface="Arial"/>
              <a:sym typeface="Arial"/>
            </a:endParaRPr>
          </a:p>
        </p:txBody>
      </p:sp>
      <p:sp>
        <p:nvSpPr>
          <p:cNvPr id="374" name="Google Shape;374;p26"/>
          <p:cNvSpPr txBox="1"/>
          <p:nvPr/>
        </p:nvSpPr>
        <p:spPr>
          <a:xfrm>
            <a:off x="2038881" y="3147857"/>
            <a:ext cx="1460835" cy="9448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Tests d’identification rapide de l’espèce</a:t>
            </a:r>
            <a:endParaRPr sz="1400" b="0" i="0" u="none" strike="noStrike" cap="none" dirty="0">
              <a:solidFill>
                <a:srgbClr val="000000"/>
              </a:solidFill>
              <a:latin typeface="Arial"/>
              <a:ea typeface="Arial"/>
              <a:cs typeface="Arial"/>
              <a:sym typeface="Arial"/>
            </a:endParaRPr>
          </a:p>
        </p:txBody>
      </p:sp>
      <p:sp>
        <p:nvSpPr>
          <p:cNvPr id="375" name="Google Shape;375;p26"/>
          <p:cNvSpPr txBox="1"/>
          <p:nvPr/>
        </p:nvSpPr>
        <p:spPr>
          <a:xfrm>
            <a:off x="2426163" y="661795"/>
            <a:ext cx="1460835" cy="7314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LPA sur cultures positives</a:t>
            </a:r>
            <a:endParaRPr sz="1400" b="0" i="0" u="none" strike="noStrike" cap="none" dirty="0">
              <a:solidFill>
                <a:srgbClr val="000000"/>
              </a:solidFill>
              <a:latin typeface="Arial"/>
              <a:ea typeface="Arial"/>
              <a:cs typeface="Arial"/>
              <a:sym typeface="Arial"/>
            </a:endParaRPr>
          </a:p>
        </p:txBody>
      </p:sp>
      <p:sp>
        <p:nvSpPr>
          <p:cNvPr id="376" name="Google Shape;376;p26"/>
          <p:cNvSpPr txBox="1"/>
          <p:nvPr/>
        </p:nvSpPr>
        <p:spPr>
          <a:xfrm>
            <a:off x="3394222" y="164622"/>
            <a:ext cx="1357877" cy="51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dirty="0">
                <a:solidFill>
                  <a:srgbClr val="000000"/>
                </a:solidFill>
                <a:effectLst/>
                <a:latin typeface="Montserrat"/>
                <a:ea typeface="Montserrat"/>
                <a:cs typeface="Montserrat"/>
              </a:rPr>
              <a:t>Culture liquide</a:t>
            </a:r>
            <a:endParaRPr sz="1400" b="0" i="0" u="none" strike="noStrike" cap="none" dirty="0">
              <a:solidFill>
                <a:srgbClr val="000000"/>
              </a:solidFill>
              <a:latin typeface="Arial"/>
              <a:ea typeface="Arial"/>
              <a:cs typeface="Arial"/>
              <a:sym typeface="Arial"/>
            </a:endParaRPr>
          </a:p>
        </p:txBody>
      </p:sp>
      <p:pic>
        <p:nvPicPr>
          <p:cNvPr id="377" name="Google Shape;377;p26" descr="Hospital with solid fill"/>
          <p:cNvPicPr preferRelativeResize="0"/>
          <p:nvPr/>
        </p:nvPicPr>
        <p:blipFill>
          <a:blip r:embed="rId3">
            <a:alphaModFix/>
          </a:blip>
          <a:stretch>
            <a:fillRect/>
          </a:stretch>
        </p:blipFill>
        <p:spPr>
          <a:xfrm>
            <a:off x="8477478" y="2206639"/>
            <a:ext cx="639500" cy="557246"/>
          </a:xfrm>
          <a:prstGeom prst="rect">
            <a:avLst/>
          </a:prstGeom>
          <a:noFill/>
          <a:ln>
            <a:noFill/>
          </a:ln>
        </p:spPr>
      </p:pic>
      <p:sp>
        <p:nvSpPr>
          <p:cNvPr id="378" name="Google Shape;378;p26"/>
          <p:cNvSpPr/>
          <p:nvPr/>
        </p:nvSpPr>
        <p:spPr>
          <a:xfrm>
            <a:off x="17049" y="2973678"/>
            <a:ext cx="2093240" cy="209324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sz="1600" b="0" i="0" strike="noStrike" cap="none" spc="0" baseline="0">
                <a:solidFill>
                  <a:srgbClr val="FFFFFF"/>
                </a:solidFill>
                <a:effectLst/>
                <a:latin typeface="Montserrat"/>
                <a:ea typeface="Montserrat"/>
                <a:cs typeface="Montserrat"/>
              </a:rPr>
              <a:t>Où devons-nous placer Truenat dans ce diagramme ?</a:t>
            </a:r>
            <a:endParaRPr sz="1400" b="0" i="0" u="none" strike="noStrike" cap="none">
              <a:solidFill>
                <a:srgbClr val="000000"/>
              </a:solidFill>
              <a:latin typeface="Arial"/>
              <a:ea typeface="Arial"/>
              <a:cs typeface="Arial"/>
              <a:sym typeface="Arial"/>
            </a:endParaRPr>
          </a:p>
        </p:txBody>
      </p:sp>
      <p:sp>
        <p:nvSpPr>
          <p:cNvPr id="2" name="Google Shape;370;p26">
            <a:extLst>
              <a:ext uri="{FF2B5EF4-FFF2-40B4-BE49-F238E27FC236}">
                <a16:creationId xmlns:a16="http://schemas.microsoft.com/office/drawing/2014/main" id="{234186BB-E1BF-6124-C3ED-4F7D4BF9B41D}"/>
              </a:ext>
            </a:extLst>
          </p:cNvPr>
          <p:cNvSpPr txBox="1"/>
          <p:nvPr/>
        </p:nvSpPr>
        <p:spPr>
          <a:xfrm>
            <a:off x="2355029" y="2179231"/>
            <a:ext cx="2081915" cy="923289"/>
          </a:xfrm>
          <a:prstGeom prst="rect">
            <a:avLst/>
          </a:prstGeom>
          <a:solidFill>
            <a:schemeClr val="accent3"/>
          </a:solidFill>
          <a:ln>
            <a:noFill/>
          </a:ln>
        </p:spPr>
        <p:txBody>
          <a:bodyPr spcFirstLastPara="1" wrap="square" lIns="91425" tIns="45700" rIns="91425" bIns="45700" anchor="t" anchorCtr="0">
            <a:spAutoFit/>
          </a:bodyPr>
          <a:lstStyle/>
          <a:p>
            <a:pPr algn="ctr">
              <a:buSzPts val="2000"/>
            </a:pPr>
            <a:r>
              <a:rPr lang="fr-FR" sz="1800" b="1" i="0" strike="noStrike" cap="none" spc="0" baseline="0" dirty="0">
                <a:solidFill>
                  <a:srgbClr val="7F7F7F"/>
                </a:solidFill>
                <a:effectLst/>
                <a:latin typeface="Montserrat"/>
                <a:ea typeface="Montserrat"/>
                <a:cs typeface="Montserrat"/>
              </a:rPr>
              <a:t>TAAN de complexité moyenne </a:t>
            </a:r>
            <a:r>
              <a:rPr lang="fr-FR" sz="1800" b="1" i="0" strike="noStrike" cap="none" spc="0" baseline="30000" dirty="0">
                <a:solidFill>
                  <a:srgbClr val="7F7F7F"/>
                </a:solidFill>
                <a:effectLst/>
                <a:latin typeface="Montserrat"/>
                <a:ea typeface="Montserrat"/>
                <a:cs typeface="Montserrat"/>
              </a:rPr>
              <a:t>#</a:t>
            </a:r>
          </a:p>
        </p:txBody>
      </p:sp>
      <p:sp>
        <p:nvSpPr>
          <p:cNvPr id="3" name="Google Shape;370;p26">
            <a:extLst>
              <a:ext uri="{FF2B5EF4-FFF2-40B4-BE49-F238E27FC236}">
                <a16:creationId xmlns:a16="http://schemas.microsoft.com/office/drawing/2014/main" id="{AB1F7F69-E853-6906-A0B8-52E37B8B304C}"/>
              </a:ext>
            </a:extLst>
          </p:cNvPr>
          <p:cNvSpPr txBox="1"/>
          <p:nvPr/>
        </p:nvSpPr>
        <p:spPr>
          <a:xfrm>
            <a:off x="3352038" y="3500942"/>
            <a:ext cx="2081915" cy="923289"/>
          </a:xfrm>
          <a:prstGeom prst="rect">
            <a:avLst/>
          </a:prstGeom>
          <a:solidFill>
            <a:schemeClr val="accent3"/>
          </a:solidFill>
          <a:ln>
            <a:noFill/>
          </a:ln>
        </p:spPr>
        <p:txBody>
          <a:bodyPr spcFirstLastPara="1" wrap="square" lIns="91425" tIns="45700" rIns="91425" bIns="45700" anchor="t" anchorCtr="0">
            <a:spAutoFit/>
          </a:bodyPr>
          <a:lstStyle/>
          <a:p>
            <a:pPr algn="ctr">
              <a:buSzPts val="2000"/>
            </a:pPr>
            <a:r>
              <a:rPr lang="fr-FR" sz="1800" b="1" i="0" strike="noStrike" cap="none" spc="0" baseline="0" dirty="0">
                <a:solidFill>
                  <a:srgbClr val="7F7F7F"/>
                </a:solidFill>
                <a:effectLst/>
                <a:latin typeface="Montserrat"/>
                <a:ea typeface="Montserrat"/>
                <a:cs typeface="Montserrat"/>
              </a:rPr>
              <a:t>Xpert MTB/RIF</a:t>
            </a:r>
          </a:p>
          <a:p>
            <a:pPr algn="ctr">
              <a:buSzPts val="2000"/>
            </a:pPr>
            <a:r>
              <a:rPr lang="fr-FR" sz="1800" b="1" dirty="0">
                <a:solidFill>
                  <a:srgbClr val="7F7F7F"/>
                </a:solidFill>
                <a:latin typeface="Montserrat"/>
                <a:ea typeface="Montserrat"/>
                <a:cs typeface="Montserrat"/>
              </a:rPr>
              <a:t>Xpert Ultra</a:t>
            </a:r>
          </a:p>
          <a:p>
            <a:pPr algn="ctr">
              <a:buSzPts val="2000"/>
            </a:pPr>
            <a:r>
              <a:rPr lang="fr-FR" sz="1800" b="1" i="0" strike="noStrike" cap="none" spc="0" baseline="0" dirty="0">
                <a:solidFill>
                  <a:srgbClr val="7F7F7F"/>
                </a:solidFill>
                <a:effectLst/>
                <a:latin typeface="Montserrat"/>
                <a:ea typeface="Montserrat"/>
                <a:cs typeface="Montserrat"/>
              </a:rPr>
              <a:t>Xpert MTB/XDR</a:t>
            </a:r>
          </a:p>
        </p:txBody>
      </p:sp>
      <p:sp>
        <p:nvSpPr>
          <p:cNvPr id="5" name="TextBox 4">
            <a:extLst>
              <a:ext uri="{FF2B5EF4-FFF2-40B4-BE49-F238E27FC236}">
                <a16:creationId xmlns:a16="http://schemas.microsoft.com/office/drawing/2014/main" id="{561B0876-E6A5-FB99-35B9-EBEADC05201F}"/>
              </a:ext>
            </a:extLst>
          </p:cNvPr>
          <p:cNvSpPr txBox="1"/>
          <p:nvPr/>
        </p:nvSpPr>
        <p:spPr>
          <a:xfrm>
            <a:off x="1936760" y="4409896"/>
            <a:ext cx="1732738" cy="707886"/>
          </a:xfrm>
          <a:prstGeom prst="rect">
            <a:avLst/>
          </a:prstGeom>
          <a:noFill/>
        </p:spPr>
        <p:txBody>
          <a:bodyPr wrap="square">
            <a:spAutoFit/>
          </a:bodyPr>
          <a:lstStyle/>
          <a:p>
            <a:pPr>
              <a:spcBef>
                <a:spcPts val="0"/>
              </a:spcBef>
              <a:spcAft>
                <a:spcPts val="0"/>
              </a:spcAft>
            </a:pPr>
            <a:r>
              <a:rPr lang="en-GB" sz="800" b="0" i="0" u="none" strike="noStrike" dirty="0">
                <a:solidFill>
                  <a:srgbClr val="000000"/>
                </a:solidFill>
                <a:effectLst/>
                <a:latin typeface="Montserrat" pitchFamily="2" charset="77"/>
              </a:rPr>
              <a:t>* Les tests qui </a:t>
            </a:r>
            <a:r>
              <a:rPr lang="en-GB" sz="800" b="0" i="0" u="none" strike="noStrike" dirty="0" err="1">
                <a:solidFill>
                  <a:srgbClr val="000000"/>
                </a:solidFill>
                <a:effectLst/>
                <a:latin typeface="Montserrat" pitchFamily="2" charset="77"/>
              </a:rPr>
              <a:t>peuvent</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être</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utilisés</a:t>
            </a:r>
            <a:r>
              <a:rPr lang="en-GB" sz="800" b="0" i="0" u="none" strike="noStrike" dirty="0">
                <a:solidFill>
                  <a:srgbClr val="000000"/>
                </a:solidFill>
                <a:effectLst/>
                <a:latin typeface="Montserrat" pitchFamily="2" charset="77"/>
              </a:rPr>
              <a:t> dans les </a:t>
            </a:r>
            <a:r>
              <a:rPr lang="en-GB" sz="800" b="0" i="0" u="none" strike="noStrike" dirty="0" err="1">
                <a:solidFill>
                  <a:srgbClr val="000000"/>
                </a:solidFill>
                <a:effectLst/>
                <a:latin typeface="Montserrat" pitchFamily="2" charset="77"/>
              </a:rPr>
              <a:t>paramètres</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peuvent</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également</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être</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décentralisés</a:t>
            </a:r>
            <a:r>
              <a:rPr lang="en-GB" sz="800" b="0" i="0" u="none" strike="noStrike" dirty="0">
                <a:solidFill>
                  <a:srgbClr val="000000"/>
                </a:solidFill>
                <a:effectLst/>
                <a:latin typeface="Montserrat" pitchFamily="2" charset="77"/>
              </a:rPr>
              <a:t> dans les </a:t>
            </a:r>
            <a:r>
              <a:rPr lang="en-GB" sz="800" b="0" i="0" u="none" strike="noStrike" dirty="0" err="1">
                <a:solidFill>
                  <a:srgbClr val="000000"/>
                </a:solidFill>
                <a:effectLst/>
                <a:latin typeface="Montserrat" pitchFamily="2" charset="77"/>
              </a:rPr>
              <a:t>paramètres</a:t>
            </a:r>
            <a:r>
              <a:rPr lang="en-GB" sz="800" b="0" i="0" u="none" strike="noStrike" dirty="0">
                <a:solidFill>
                  <a:srgbClr val="000000"/>
                </a:solidFill>
                <a:effectLst/>
                <a:latin typeface="Montserrat" pitchFamily="2" charset="77"/>
              </a:rPr>
              <a:t> </a:t>
            </a:r>
            <a:r>
              <a:rPr lang="en-GB" sz="800" b="0" i="0" u="none" strike="noStrike" dirty="0" err="1">
                <a:solidFill>
                  <a:srgbClr val="000000"/>
                </a:solidFill>
                <a:effectLst/>
                <a:latin typeface="Montserrat" pitchFamily="2" charset="77"/>
              </a:rPr>
              <a:t>centralisés</a:t>
            </a:r>
            <a:endParaRPr lang="en-GB" sz="800" b="0" dirty="0">
              <a:effectLst/>
            </a:endParaRPr>
          </a:p>
        </p:txBody>
      </p:sp>
      <p:sp>
        <p:nvSpPr>
          <p:cNvPr id="6" name="TextBox 5">
            <a:extLst>
              <a:ext uri="{FF2B5EF4-FFF2-40B4-BE49-F238E27FC236}">
                <a16:creationId xmlns:a16="http://schemas.microsoft.com/office/drawing/2014/main" id="{FACCD65C-8AC4-2ADF-79BB-7B1AE2879035}"/>
              </a:ext>
            </a:extLst>
          </p:cNvPr>
          <p:cNvSpPr txBox="1"/>
          <p:nvPr/>
        </p:nvSpPr>
        <p:spPr>
          <a:xfrm>
            <a:off x="7388410" y="4716652"/>
            <a:ext cx="1732738" cy="461665"/>
          </a:xfrm>
          <a:prstGeom prst="rect">
            <a:avLst/>
          </a:prstGeom>
          <a:noFill/>
        </p:spPr>
        <p:txBody>
          <a:bodyPr wrap="square">
            <a:spAutoFit/>
          </a:bodyPr>
          <a:lstStyle/>
          <a:p>
            <a:pPr>
              <a:spcBef>
                <a:spcPts val="0"/>
              </a:spcBef>
              <a:spcAft>
                <a:spcPts val="0"/>
              </a:spcAft>
            </a:pPr>
            <a:r>
              <a:rPr lang="en-GB" sz="800" b="0" dirty="0">
                <a:effectLst/>
              </a:rPr>
              <a:t># MAX MDR-TB; FluoroType MTBDR; cobas MTB RIF/INH;</a:t>
            </a:r>
          </a:p>
          <a:p>
            <a:pPr>
              <a:spcBef>
                <a:spcPts val="0"/>
              </a:spcBef>
              <a:spcAft>
                <a:spcPts val="0"/>
              </a:spcAft>
            </a:pPr>
            <a:r>
              <a:rPr lang="en-GB" sz="800" b="0" dirty="0">
                <a:effectLst/>
              </a:rPr>
              <a:t>Real</a:t>
            </a:r>
            <a:r>
              <a:rPr lang="en-GB" sz="800" dirty="0"/>
              <a:t>Time MTB RIF/INH</a:t>
            </a:r>
            <a:endParaRPr lang="en-GB" sz="800" b="0" dirty="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700" b="1" i="0" strike="noStrike" cap="none" spc="0" baseline="0">
                <a:solidFill>
                  <a:srgbClr val="FF6E68"/>
                </a:solidFill>
                <a:effectLst/>
                <a:latin typeface="Montserrat ExtraBold"/>
                <a:ea typeface="Montserrat ExtraBold"/>
                <a:cs typeface="Montserrat ExtraBold"/>
              </a:rPr>
              <a:t>Place de Truenat dans les réseaux diagnostiques</a:t>
            </a:r>
            <a:endParaRPr/>
          </a:p>
        </p:txBody>
      </p:sp>
      <p:sp>
        <p:nvSpPr>
          <p:cNvPr id="384" name="Google Shape;384;p27"/>
          <p:cNvSpPr txBox="1">
            <a:spLocks noGrp="1"/>
          </p:cNvSpPr>
          <p:nvPr>
            <p:ph type="body" idx="1"/>
          </p:nvPr>
        </p:nvSpPr>
        <p:spPr>
          <a:xfrm>
            <a:off x="752100" y="1318882"/>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Truenat peut être placé dans des centres de soins périphériques pour remplacer la microscopie comme test diagnostique initial de la TB</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La radiographie peut être utilisée comme outil de dépistage pour les tests de confirmation avec Truenat</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Des réseaux de transfert d’échantillons peuvent être nécessaires pour permettre la réalisation d’un autre TDS</a:t>
            </a:r>
            <a:endParaRPr/>
          </a:p>
          <a:p>
            <a:pPr marL="457200" lvl="0" indent="-228600" algn="l" rtl="0">
              <a:lnSpc>
                <a:spcPct val="100000"/>
              </a:lnSpc>
              <a:spcBef>
                <a:spcPct val="0"/>
              </a:spcBef>
              <a:spcAft>
                <a:spcPct val="0"/>
              </a:spcAft>
              <a:buSzPts val="1800"/>
              <a:buNone/>
            </a:pP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Positionnement par rapport au test Xpert ou TB-LAMP</a:t>
            </a:r>
            <a:endParaRPr/>
          </a:p>
        </p:txBody>
      </p:sp>
      <p:sp>
        <p:nvSpPr>
          <p:cNvPr id="390" name="Google Shape;390;p28"/>
          <p:cNvSpPr txBox="1">
            <a:spLocks noGrp="1"/>
          </p:cNvSpPr>
          <p:nvPr>
            <p:ph type="body" idx="1"/>
          </p:nvPr>
        </p:nvSpPr>
        <p:spPr>
          <a:xfrm>
            <a:off x="781050" y="1364673"/>
            <a:ext cx="4677641" cy="290252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Font typeface="Arial"/>
              <a:buChar char="•"/>
            </a:pPr>
            <a:r>
              <a:rPr lang="fr-FR" sz="1800" b="0" i="0" strike="noStrike" cap="none" spc="0" baseline="0">
                <a:solidFill>
                  <a:srgbClr val="000000"/>
                </a:solidFill>
                <a:effectLst/>
                <a:latin typeface="Montserrat"/>
                <a:ea typeface="Montserrat"/>
                <a:cs typeface="Montserrat"/>
              </a:rPr>
              <a:t>Le test Truenat et le TB-LAMP peuvent être placés à des niveaux inférieurs au test Xpert</a:t>
            </a:r>
            <a:endParaRPr/>
          </a:p>
          <a:p>
            <a:pPr marL="457200" lvl="0" indent="-228600" algn="l" rtl="0">
              <a:lnSpc>
                <a:spcPct val="100000"/>
              </a:lnSpc>
              <a:spcBef>
                <a:spcPct val="0"/>
              </a:spcBef>
              <a:spcAft>
                <a:spcPct val="0"/>
              </a:spcAft>
              <a:buSzPts val="1800"/>
              <a:buFont typeface="Arial"/>
              <a:buNone/>
            </a:pPr>
            <a:endParaRPr/>
          </a:p>
          <a:p>
            <a:pPr marL="457200" lvl="0" indent="-342900" algn="l" rtl="0">
              <a:lnSpc>
                <a:spcPct val="100000"/>
              </a:lnSpc>
              <a:spcBef>
                <a:spcPct val="0"/>
              </a:spcBef>
              <a:spcAft>
                <a:spcPct val="0"/>
              </a:spcAft>
              <a:buSzPts val="1800"/>
              <a:buFont typeface="Arial"/>
              <a:buChar char="•"/>
            </a:pPr>
            <a:r>
              <a:rPr lang="fr-FR" sz="1800" b="0" i="0" strike="noStrike" cap="none" spc="0" baseline="0">
                <a:solidFill>
                  <a:srgbClr val="000000"/>
                </a:solidFill>
                <a:effectLst/>
                <a:latin typeface="Montserrat"/>
                <a:ea typeface="Montserrat"/>
                <a:cs typeface="Montserrat"/>
              </a:rPr>
              <a:t>Le positionnement à des niveaux inférieurs peut améliorer l’accès des patients à des tests moléculaires rapides pour la TB, décentraliser les tests pour la résistance à la RIF et réduire la nécessité de se déplacer pour les patients</a:t>
            </a:r>
            <a:endParaRPr/>
          </a:p>
          <a:p>
            <a:pPr marL="457200" lvl="0" indent="-228600" algn="l" rtl="0">
              <a:lnSpc>
                <a:spcPct val="100000"/>
              </a:lnSpc>
              <a:spcBef>
                <a:spcPct val="0"/>
              </a:spcBef>
              <a:spcAft>
                <a:spcPct val="0"/>
              </a:spcAft>
              <a:buSzPts val="1800"/>
              <a:buNone/>
            </a:pPr>
            <a:endParaRPr/>
          </a:p>
        </p:txBody>
      </p:sp>
      <p:sp>
        <p:nvSpPr>
          <p:cNvPr id="391" name="Google Shape;391;p28"/>
          <p:cNvSpPr/>
          <p:nvPr/>
        </p:nvSpPr>
        <p:spPr>
          <a:xfrm>
            <a:off x="5923190" y="1607128"/>
            <a:ext cx="2439760" cy="2230582"/>
          </a:xfrm>
          <a:prstGeom prst="rect">
            <a:avLst/>
          </a:prstGeom>
          <a:solidFill>
            <a:schemeClr val="accent1"/>
          </a:solidFill>
          <a:ln w="25400" cap="flat" cmpd="sng">
            <a:solidFill>
              <a:srgbClr val="BA50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FFFFFF"/>
                </a:solidFill>
                <a:effectLst/>
                <a:latin typeface="Montserrat"/>
                <a:ea typeface="Montserrat"/>
                <a:cs typeface="Montserrat"/>
              </a:rPr>
              <a:t>**Truenat ne remplace pas les réseaux Xpert existants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400"/>
              <a:buFont typeface="Arial"/>
              <a:buNone/>
            </a:pPr>
            <a:endParaRPr sz="14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Un pays peut utiliser plus d’un test pour les tests rapides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a:solidFill>
                  <a:srgbClr val="000000"/>
                </a:solidFill>
                <a:effectLst/>
                <a:latin typeface="Montserrat ExtraBold"/>
                <a:ea typeface="Montserrat ExtraBold"/>
                <a:cs typeface="Montserrat ExtraBold"/>
              </a:rPr>
              <a:t>PRÉCISION DIAGNOSTIQUE DU TEST TRUENAT</a:t>
            </a:r>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alpha val="93333"/>
          </a:schemeClr>
        </a:solidFill>
        <a:effectLst/>
      </p:bgPr>
    </p:bg>
    <p:spTree>
      <p:nvGrpSpPr>
        <p:cNvPr id="1" name="Shape 400"/>
        <p:cNvGrpSpPr/>
        <p:nvPr/>
      </p:nvGrpSpPr>
      <p:grpSpPr>
        <a:xfrm>
          <a:off x="0" y="0"/>
          <a:ext cx="0" cy="0"/>
          <a:chOff x="0" y="0"/>
          <a:chExt cx="0" cy="0"/>
        </a:xfrm>
      </p:grpSpPr>
      <p:sp>
        <p:nvSpPr>
          <p:cNvPr id="401" name="Google Shape;401;p30"/>
          <p:cNvSpPr txBox="1">
            <a:spLocks noGrp="1"/>
          </p:cNvSpPr>
          <p:nvPr>
            <p:ph type="title"/>
          </p:nvPr>
        </p:nvSpPr>
        <p:spPr>
          <a:xfrm>
            <a:off x="315426" y="129783"/>
            <a:ext cx="8111100" cy="115991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Précision diagnostique par rapport à la culture, dans le cadre des centres effectuant des examens microscopiques</a:t>
            </a:r>
            <a:endParaRPr sz="1800" dirty="0"/>
          </a:p>
        </p:txBody>
      </p:sp>
      <p:graphicFrame>
        <p:nvGraphicFramePr>
          <p:cNvPr id="402" name="Google Shape;402;p30"/>
          <p:cNvGraphicFramePr>
            <a:graphicFrameLocks noGrp="1"/>
          </p:cNvGraphicFramePr>
          <p:nvPr>
            <p:extLst>
              <p:ext uri="{D42A27DB-BD31-4B8C-83A1-F6EECF244321}">
                <p14:modId xmlns:p14="http://schemas.microsoft.com/office/powerpoint/2010/main" val="1487430579"/>
              </p:ext>
            </p:extLst>
          </p:nvPr>
        </p:nvGraphicFramePr>
        <p:xfrm>
          <a:off x="315426" y="1289694"/>
          <a:ext cx="8245125" cy="3332160"/>
        </p:xfrm>
        <a:graphic>
          <a:graphicData uri="http://schemas.openxmlformats.org/drawingml/2006/table">
            <a:tbl>
              <a:tblPr firstRow="1" bandRow="1">
                <a:noFill/>
                <a:tableStyleId>{E5C7D1C5-4275-4E31-9BD7-9E34666E15F0}</a:tableStyleId>
              </a:tblPr>
              <a:tblGrid>
                <a:gridCol w="1649025">
                  <a:extLst>
                    <a:ext uri="{9D8B030D-6E8A-4147-A177-3AD203B41FA5}">
                      <a16:colId xmlns:a16="http://schemas.microsoft.com/office/drawing/2014/main" val="20000"/>
                    </a:ext>
                  </a:extLst>
                </a:gridCol>
                <a:gridCol w="1649025">
                  <a:extLst>
                    <a:ext uri="{9D8B030D-6E8A-4147-A177-3AD203B41FA5}">
                      <a16:colId xmlns:a16="http://schemas.microsoft.com/office/drawing/2014/main" val="20001"/>
                    </a:ext>
                  </a:extLst>
                </a:gridCol>
                <a:gridCol w="1649025">
                  <a:extLst>
                    <a:ext uri="{9D8B030D-6E8A-4147-A177-3AD203B41FA5}">
                      <a16:colId xmlns:a16="http://schemas.microsoft.com/office/drawing/2014/main" val="20002"/>
                    </a:ext>
                  </a:extLst>
                </a:gridCol>
                <a:gridCol w="1649025">
                  <a:extLst>
                    <a:ext uri="{9D8B030D-6E8A-4147-A177-3AD203B41FA5}">
                      <a16:colId xmlns:a16="http://schemas.microsoft.com/office/drawing/2014/main" val="20003"/>
                    </a:ext>
                  </a:extLst>
                </a:gridCol>
                <a:gridCol w="1649025">
                  <a:extLst>
                    <a:ext uri="{9D8B030D-6E8A-4147-A177-3AD203B41FA5}">
                      <a16:colId xmlns:a16="http://schemas.microsoft.com/office/drawing/2014/main" val="20004"/>
                    </a:ext>
                  </a:extLst>
                </a:gridCol>
              </a:tblGrid>
              <a:tr h="601875">
                <a:tc>
                  <a:txBody>
                    <a:bodyPr/>
                    <a:lstStyle/>
                    <a:p>
                      <a:pPr marL="0" marR="0" lvl="0" indent="0" algn="ctr" rtl="0">
                        <a:lnSpc>
                          <a:spcPct val="100000"/>
                        </a:lnSpc>
                        <a:spcBef>
                          <a:spcPct val="0"/>
                        </a:spcBef>
                        <a:spcAft>
                          <a:spcPct val="0"/>
                        </a:spcAft>
                        <a:buClr>
                          <a:srgbClr val="000000"/>
                        </a:buClr>
                        <a:buSzPts val="1400"/>
                        <a:buFont typeface="Arial"/>
                        <a:buNone/>
                      </a:pPr>
                      <a:endParaRPr sz="1100" u="none" strike="noStrike" cap="none" dirty="0">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Spécificité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nchor="ctr"/>
                </a:tc>
                <a:extLst>
                  <a:ext uri="{0D108BD9-81ED-4DB2-BD59-A6C34878D82A}">
                    <a16:rowId xmlns:a16="http://schemas.microsoft.com/office/drawing/2014/main" val="10000"/>
                  </a:ext>
                </a:extLst>
              </a:tr>
              <a:tr h="6018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0,73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0,91</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6018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 Plus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0,80</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76452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MTB-RIF Dx</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0,67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0,95</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601875">
                <a:tc gridSpan="5">
                  <a:txBody>
                    <a:bodyPr/>
                    <a:lstStyle/>
                    <a:p>
                      <a:pPr marL="0" marR="0" lvl="0" indent="0" algn="l" defTabSz="914400" rtl="0" eaLnBrk="1" fontAlgn="auto" latinLnBrk="0" hangingPunct="1">
                        <a:lnSpc>
                          <a:spcPct val="100000"/>
                        </a:lnSpc>
                        <a:spcBef>
                          <a:spcPct val="0"/>
                        </a:spcBef>
                        <a:spcAft>
                          <a:spcPct val="0"/>
                        </a:spcAft>
                        <a:buClr>
                          <a:srgbClr val="000000"/>
                        </a:buClr>
                        <a:buSzPts val="1200"/>
                        <a:buFont typeface="Arial"/>
                        <a:buNone/>
                        <a:tabLst/>
                        <a:defRPr/>
                      </a:pPr>
                      <a:r>
                        <a:rPr lang="fr-FR" sz="1050" b="0" i="0" strike="noStrike" cap="none" spc="0" baseline="0" dirty="0" err="1">
                          <a:solidFill>
                            <a:srgbClr val="000000"/>
                          </a:solidFill>
                          <a:effectLst/>
                          <a:latin typeface="Arial"/>
                          <a:ea typeface="Arial"/>
                          <a:cs typeface="Arial"/>
                        </a:rPr>
                        <a:t>Foundation</a:t>
                      </a:r>
                      <a:r>
                        <a:rPr lang="fr-FR" sz="1050" b="0" i="0" strike="noStrike" cap="none" spc="0" baseline="0" dirty="0">
                          <a:solidFill>
                            <a:srgbClr val="000000"/>
                          </a:solidFill>
                          <a:effectLst/>
                          <a:latin typeface="Arial"/>
                          <a:ea typeface="Arial"/>
                          <a:cs typeface="Arial"/>
                        </a:rPr>
                        <a:t> for Innovative New Diagnostics (Fondation pour les nouveaux diagnostics innovants), étude d’évaluation clinique prospective, multicentrique, menée dans 19 centres cliniques et 7 laboratoires de référence dans 4 pays. (</a:t>
                      </a:r>
                      <a:r>
                        <a:rPr lang="fr-FR" sz="1050" b="0" i="0" strike="noStrike" cap="none" spc="0" baseline="0" dirty="0">
                          <a:solidFill>
                            <a:srgbClr val="000000"/>
                          </a:solidFill>
                          <a:effectLst/>
                          <a:latin typeface="Arial"/>
                          <a:ea typeface="Arial"/>
                          <a:cs typeface="Arial"/>
                          <a:hlinkClick r:id="rId3"/>
                        </a:rPr>
                        <a:t>https://</a:t>
                      </a:r>
                      <a:r>
                        <a:rPr lang="fr-FR" sz="1050" b="0" i="0" strike="noStrike" cap="none" spc="0" baseline="0" dirty="0" err="1">
                          <a:solidFill>
                            <a:srgbClr val="000000"/>
                          </a:solidFill>
                          <a:effectLst/>
                          <a:latin typeface="Arial"/>
                          <a:ea typeface="Arial"/>
                          <a:cs typeface="Arial"/>
                          <a:hlinkClick r:id="rId3"/>
                        </a:rPr>
                        <a:t>erj.ersjournals.com</a:t>
                      </a:r>
                      <a:r>
                        <a:rPr lang="fr-FR" sz="1050" b="0" i="0" strike="noStrike" cap="none" spc="0" baseline="0" dirty="0">
                          <a:solidFill>
                            <a:srgbClr val="000000"/>
                          </a:solidFill>
                          <a:effectLst/>
                          <a:latin typeface="Arial"/>
                          <a:ea typeface="Arial"/>
                          <a:cs typeface="Arial"/>
                          <a:hlinkClick r:id="rId3"/>
                        </a:rPr>
                        <a:t>/content/58/5/2100526</a:t>
                      </a:r>
                      <a:r>
                        <a:rPr lang="fr-FR" sz="1050" b="0" i="0" strike="noStrike" cap="none" spc="0" baseline="0" dirty="0">
                          <a:solidFill>
                            <a:srgbClr val="000000"/>
                          </a:solidFill>
                          <a:effectLst/>
                          <a:latin typeface="Arial"/>
                          <a:ea typeface="Arial"/>
                          <a:cs typeface="Arial"/>
                        </a:rPr>
                        <a:t>) </a:t>
                      </a:r>
                      <a:endParaRPr sz="1100" u="none" strike="noStrike" cap="none" dirty="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a:spLocks noGrp="1"/>
          </p:cNvSpPr>
          <p:nvPr>
            <p:ph type="title"/>
          </p:nvPr>
        </p:nvSpPr>
        <p:spPr>
          <a:xfrm>
            <a:off x="216973" y="27212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1600" b="1" i="0" strike="noStrike" cap="none" spc="0" baseline="0" dirty="0">
                <a:solidFill>
                  <a:srgbClr val="FF6E68"/>
                </a:solidFill>
                <a:effectLst/>
              </a:rPr>
              <a:t>Précision diagnostique par rapport à la culture chez des personnes évaluées pour la TB, dans le cadre de laboratoires de référence</a:t>
            </a:r>
            <a:endParaRPr sz="1600" dirty="0"/>
          </a:p>
        </p:txBody>
      </p:sp>
      <p:graphicFrame>
        <p:nvGraphicFramePr>
          <p:cNvPr id="408" name="Google Shape;408;p31"/>
          <p:cNvGraphicFramePr>
            <a:graphicFrameLocks noGrp="1"/>
          </p:cNvGraphicFramePr>
          <p:nvPr>
            <p:extLst>
              <p:ext uri="{D42A27DB-BD31-4B8C-83A1-F6EECF244321}">
                <p14:modId xmlns:p14="http://schemas.microsoft.com/office/powerpoint/2010/main" val="4245039512"/>
              </p:ext>
            </p:extLst>
          </p:nvPr>
        </p:nvGraphicFramePr>
        <p:xfrm>
          <a:off x="327675" y="1104934"/>
          <a:ext cx="8488625" cy="3755860"/>
        </p:xfrm>
        <a:graphic>
          <a:graphicData uri="http://schemas.openxmlformats.org/drawingml/2006/table">
            <a:tbl>
              <a:tblPr firstRow="1" bandRow="1">
                <a:noFill/>
                <a:tableStyleId>{E5C7D1C5-4275-4E31-9BD7-9E34666E15F0}</a:tableStyleId>
              </a:tblPr>
              <a:tblGrid>
                <a:gridCol w="1697725">
                  <a:extLst>
                    <a:ext uri="{9D8B030D-6E8A-4147-A177-3AD203B41FA5}">
                      <a16:colId xmlns:a16="http://schemas.microsoft.com/office/drawing/2014/main" val="20000"/>
                    </a:ext>
                  </a:extLst>
                </a:gridCol>
                <a:gridCol w="1697725">
                  <a:extLst>
                    <a:ext uri="{9D8B030D-6E8A-4147-A177-3AD203B41FA5}">
                      <a16:colId xmlns:a16="http://schemas.microsoft.com/office/drawing/2014/main" val="20001"/>
                    </a:ext>
                  </a:extLst>
                </a:gridCol>
                <a:gridCol w="1697725">
                  <a:extLst>
                    <a:ext uri="{9D8B030D-6E8A-4147-A177-3AD203B41FA5}">
                      <a16:colId xmlns:a16="http://schemas.microsoft.com/office/drawing/2014/main" val="20002"/>
                    </a:ext>
                  </a:extLst>
                </a:gridCol>
                <a:gridCol w="1697725">
                  <a:extLst>
                    <a:ext uri="{9D8B030D-6E8A-4147-A177-3AD203B41FA5}">
                      <a16:colId xmlns:a16="http://schemas.microsoft.com/office/drawing/2014/main" val="20003"/>
                    </a:ext>
                  </a:extLst>
                </a:gridCol>
                <a:gridCol w="1697725">
                  <a:extLst>
                    <a:ext uri="{9D8B030D-6E8A-4147-A177-3AD203B41FA5}">
                      <a16:colId xmlns:a16="http://schemas.microsoft.com/office/drawing/2014/main" val="20004"/>
                    </a:ext>
                  </a:extLst>
                </a:gridCol>
              </a:tblGrid>
              <a:tr h="338050">
                <a:tc>
                  <a:txBody>
                    <a:bodyPr/>
                    <a:lstStyle/>
                    <a:p>
                      <a:pPr marL="0" marR="0" lvl="0" indent="0" algn="l" rtl="0">
                        <a:lnSpc>
                          <a:spcPct val="100000"/>
                        </a:lnSpc>
                        <a:spcBef>
                          <a:spcPct val="0"/>
                        </a:spcBef>
                        <a:spcAft>
                          <a:spcPct val="0"/>
                        </a:spcAft>
                        <a:buClr>
                          <a:srgbClr val="000000"/>
                        </a:buClr>
                        <a:buSzPts val="1400"/>
                        <a:buFont typeface="Arial"/>
                        <a:buNone/>
                      </a:pPr>
                      <a:endParaRPr sz="1100" u="none" strike="noStrike" cap="none" dirty="0">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dirty="0">
                          <a:solidFill>
                            <a:srgbClr val="000000"/>
                          </a:solidFill>
                          <a:effectLst/>
                          <a:latin typeface="Montserrat"/>
                          <a:ea typeface="Montserrat"/>
                          <a:cs typeface="Montserrat"/>
                        </a:rPr>
                        <a:t>Sensibilité</a:t>
                      </a:r>
                      <a:endParaRPr sz="1100" u="none" strike="noStrike" cap="none" dirty="0"/>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dirty="0">
                          <a:solidFill>
                            <a:srgbClr val="000000"/>
                          </a:solidFill>
                          <a:effectLst/>
                          <a:latin typeface="Montserrat"/>
                          <a:ea typeface="Montserrat"/>
                          <a:cs typeface="Montserrat"/>
                        </a:rPr>
                        <a:t>(patients avec frottis d’expectorations +)</a:t>
                      </a:r>
                      <a:endParaRPr sz="1100" u="none" strike="noStrike" cap="none" dirty="0"/>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Sensibilité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(patients avec frottis d’expectorations -)</a:t>
                      </a:r>
                      <a:endParaRPr sz="11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Spécificité </a:t>
                      </a:r>
                      <a:endParaRPr sz="1100" u="none" strike="noStrike" cap="none"/>
                    </a:p>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(tous les patients)</a:t>
                      </a:r>
                      <a:endParaRPr sz="1100" u="none" strike="noStrike" cap="none"/>
                    </a:p>
                  </a:txBody>
                  <a:tcPr marL="91450" marR="91450" marT="45725" marB="45725"/>
                </a:tc>
                <a:extLst>
                  <a:ext uri="{0D108BD9-81ED-4DB2-BD59-A6C34878D82A}">
                    <a16:rowId xmlns:a16="http://schemas.microsoft.com/office/drawing/2014/main" val="10000"/>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 Plus</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0,87</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0,55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0,95</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XPERT MTB/RIF</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0,85</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0,48</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0,97</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Truenat MTB-RIF Dx</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0,82</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0,86</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4"/>
                  </a:ext>
                </a:extLst>
              </a:tr>
              <a:tr h="498975">
                <a:tc>
                  <a:txBody>
                    <a:bodyPr/>
                    <a:lstStyle/>
                    <a:p>
                      <a:pPr marL="0" marR="0" lvl="0" indent="0" algn="ctr" rtl="0">
                        <a:lnSpc>
                          <a:spcPct val="100000"/>
                        </a:lnSpc>
                        <a:spcBef>
                          <a:spcPct val="0"/>
                        </a:spcBef>
                        <a:spcAft>
                          <a:spcPct val="0"/>
                        </a:spcAft>
                        <a:buClr>
                          <a:srgbClr val="000000"/>
                        </a:buClr>
                        <a:buSzPts val="1400"/>
                        <a:buFont typeface="Arial"/>
                        <a:buNone/>
                      </a:pPr>
                      <a:r>
                        <a:rPr lang="fr-FR" sz="1100" b="1" i="0" strike="noStrike" cap="none" spc="0" baseline="0">
                          <a:solidFill>
                            <a:srgbClr val="000000"/>
                          </a:solidFill>
                          <a:effectLst/>
                          <a:latin typeface="Montserrat"/>
                          <a:ea typeface="Montserrat"/>
                          <a:cs typeface="Montserrat"/>
                        </a:rPr>
                        <a:t>XPERT MTB/RIF</a:t>
                      </a:r>
                      <a:endParaRPr sz="11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0,84</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0,89</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0,33</a:t>
                      </a:r>
                      <a:endParaRPr sz="11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0,98</a:t>
                      </a:r>
                      <a:endParaRPr sz="11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5"/>
                  </a:ext>
                </a:extLst>
              </a:tr>
              <a:tr h="498975">
                <a:tc gridSpan="5">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err="1">
                          <a:solidFill>
                            <a:srgbClr val="000000"/>
                          </a:solidFill>
                          <a:effectLst/>
                          <a:latin typeface="Arial"/>
                          <a:ea typeface="Arial"/>
                          <a:cs typeface="Arial"/>
                        </a:rPr>
                        <a:t>Foundation</a:t>
                      </a:r>
                      <a:r>
                        <a:rPr lang="fr-FR" sz="1050" b="0" i="0" strike="noStrike" cap="none" spc="0" baseline="0" dirty="0">
                          <a:solidFill>
                            <a:srgbClr val="000000"/>
                          </a:solidFill>
                          <a:effectLst/>
                          <a:latin typeface="Arial"/>
                          <a:ea typeface="Arial"/>
                          <a:cs typeface="Arial"/>
                        </a:rPr>
                        <a:t> for </a:t>
                      </a:r>
                      <a:r>
                        <a:rPr lang="fr-FR" sz="1050" b="0" i="0" strike="noStrike" cap="none" spc="0" baseline="0" dirty="0" err="1">
                          <a:solidFill>
                            <a:srgbClr val="000000"/>
                          </a:solidFill>
                          <a:effectLst/>
                          <a:latin typeface="Arial"/>
                          <a:ea typeface="Arial"/>
                          <a:cs typeface="Arial"/>
                        </a:rPr>
                        <a:t>Innovative</a:t>
                      </a:r>
                      <a:r>
                        <a:rPr lang="fr-FR" sz="1050" b="0" i="0" strike="noStrike" cap="none" spc="0" baseline="0" dirty="0">
                          <a:solidFill>
                            <a:srgbClr val="000000"/>
                          </a:solidFill>
                          <a:effectLst/>
                          <a:latin typeface="Arial"/>
                          <a:ea typeface="Arial"/>
                          <a:cs typeface="Arial"/>
                        </a:rPr>
                        <a:t> New Diagnostics (Fondation pour les nouveaux diagnostics innovants), étude d’évaluation clinique prospective, multicentrique, menée dans 19 centres cliniques et 7 laboratoires de référence dans 4 pays.</a:t>
                      </a:r>
                      <a:endParaRPr sz="1100" u="none" strike="noStrike" cap="none" dirty="0"/>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cxnSp>
        <p:nvCxnSpPr>
          <p:cNvPr id="409" name="Google Shape;409;p31"/>
          <p:cNvCxnSpPr/>
          <p:nvPr/>
        </p:nvCxnSpPr>
        <p:spPr>
          <a:xfrm>
            <a:off x="327675" y="3138254"/>
            <a:ext cx="8488645" cy="0"/>
          </a:xfrm>
          <a:prstGeom prst="straightConnector1">
            <a:avLst/>
          </a:prstGeom>
          <a:noFill/>
          <a:ln w="47625" cap="flat" cmpd="sng">
            <a:solidFill>
              <a:srgbClr val="FC6761"/>
            </a:solidFill>
            <a:prstDash val="solid"/>
            <a:round/>
            <a:headEnd type="none" w="sm" len="sm"/>
            <a:tailEnd type="none" w="sm" len="sm"/>
          </a:ln>
        </p:spPr>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1410637" y="1724895"/>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Contexte de la TB</a:t>
            </a:r>
            <a:endParaRPr/>
          </a:p>
        </p:txBody>
      </p:sp>
      <p:sp>
        <p:nvSpPr>
          <p:cNvPr id="139" name="Google Shape;139;p3"/>
          <p:cNvSpPr txBox="1">
            <a:spLocks noGrp="1"/>
          </p:cNvSpPr>
          <p:nvPr>
            <p:ph type="title" idx="2"/>
          </p:nvPr>
        </p:nvSpPr>
        <p:spPr>
          <a:xfrm>
            <a:off x="584921" y="163204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01.</a:t>
            </a:r>
            <a:endParaRPr/>
          </a:p>
        </p:txBody>
      </p:sp>
      <p:sp>
        <p:nvSpPr>
          <p:cNvPr id="140" name="Google Shape;140;p3"/>
          <p:cNvSpPr txBox="1">
            <a:spLocks noGrp="1"/>
          </p:cNvSpPr>
          <p:nvPr>
            <p:ph type="title" idx="3"/>
          </p:nvPr>
        </p:nvSpPr>
        <p:spPr>
          <a:xfrm>
            <a:off x="1410637" y="238180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Séance plénière</a:t>
            </a:r>
            <a:endParaRPr/>
          </a:p>
        </p:txBody>
      </p:sp>
      <p:sp>
        <p:nvSpPr>
          <p:cNvPr id="141" name="Google Shape;141;p3"/>
          <p:cNvSpPr txBox="1">
            <a:spLocks noGrp="1"/>
          </p:cNvSpPr>
          <p:nvPr>
            <p:ph type="subTitle" idx="4"/>
          </p:nvPr>
        </p:nvSpPr>
        <p:spPr>
          <a:xfrm>
            <a:off x="1410637" y="2496572"/>
            <a:ext cx="4265544" cy="38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Principaux défis du diagnostic de la TB</a:t>
            </a:r>
            <a:endParaRPr dirty="0"/>
          </a:p>
        </p:txBody>
      </p:sp>
      <p:sp>
        <p:nvSpPr>
          <p:cNvPr id="142" name="Google Shape;142;p3"/>
          <p:cNvSpPr txBox="1">
            <a:spLocks noGrp="1"/>
          </p:cNvSpPr>
          <p:nvPr>
            <p:ph type="title" idx="5"/>
          </p:nvPr>
        </p:nvSpPr>
        <p:spPr>
          <a:xfrm>
            <a:off x="584921" y="2272284"/>
            <a:ext cx="868415" cy="57394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02.</a:t>
            </a:r>
            <a:endParaRPr/>
          </a:p>
        </p:txBody>
      </p:sp>
      <p:sp>
        <p:nvSpPr>
          <p:cNvPr id="143" name="Google Shape;143;p3"/>
          <p:cNvSpPr txBox="1">
            <a:spLocks noGrp="1"/>
          </p:cNvSpPr>
          <p:nvPr>
            <p:ph type="title" idx="6"/>
          </p:nvPr>
        </p:nvSpPr>
        <p:spPr>
          <a:xfrm>
            <a:off x="1410637" y="320054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dirty="0">
                <a:solidFill>
                  <a:srgbClr val="FF6E68"/>
                </a:solidFill>
                <a:effectLst/>
                <a:latin typeface="Montserrat ExtraBold"/>
                <a:ea typeface="Montserrat ExtraBold"/>
                <a:cs typeface="Montserrat ExtraBold"/>
              </a:rPr>
              <a:t>Analyses de laboratoire pour la TB</a:t>
            </a:r>
            <a:endParaRPr dirty="0"/>
          </a:p>
        </p:txBody>
      </p:sp>
      <p:sp>
        <p:nvSpPr>
          <p:cNvPr id="144" name="Google Shape;144;p3"/>
          <p:cNvSpPr txBox="1">
            <a:spLocks noGrp="1"/>
          </p:cNvSpPr>
          <p:nvPr>
            <p:ph type="subTitle" idx="7"/>
          </p:nvPr>
        </p:nvSpPr>
        <p:spPr>
          <a:xfrm>
            <a:off x="1410637" y="3331445"/>
            <a:ext cx="3957900" cy="3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a:solidFill>
                  <a:srgbClr val="000000"/>
                </a:solidFill>
                <a:effectLst/>
                <a:latin typeface="Montserrat"/>
                <a:ea typeface="Montserrat"/>
                <a:cs typeface="Montserrat"/>
              </a:rPr>
              <a:t>Recommandations de l’Organisation mondiale de la Santé (OMS)</a:t>
            </a:r>
            <a:endParaRPr/>
          </a:p>
        </p:txBody>
      </p:sp>
      <p:sp>
        <p:nvSpPr>
          <p:cNvPr id="145" name="Google Shape;145;p3"/>
          <p:cNvSpPr txBox="1">
            <a:spLocks noGrp="1"/>
          </p:cNvSpPr>
          <p:nvPr>
            <p:ph type="title" idx="8"/>
          </p:nvPr>
        </p:nvSpPr>
        <p:spPr>
          <a:xfrm>
            <a:off x="584921" y="3107691"/>
            <a:ext cx="878269"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03.</a:t>
            </a:r>
            <a:endParaRPr/>
          </a:p>
        </p:txBody>
      </p:sp>
      <p:sp>
        <p:nvSpPr>
          <p:cNvPr id="146" name="Google Shape;146;p3"/>
          <p:cNvSpPr txBox="1">
            <a:spLocks noGrp="1"/>
          </p:cNvSpPr>
          <p:nvPr>
            <p:ph type="title" idx="9"/>
          </p:nvPr>
        </p:nvSpPr>
        <p:spPr>
          <a:xfrm>
            <a:off x="1410637" y="4125410"/>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Truenat</a:t>
            </a:r>
            <a:endParaRPr sz="1800"/>
          </a:p>
        </p:txBody>
      </p:sp>
      <p:sp>
        <p:nvSpPr>
          <p:cNvPr id="147" name="Google Shape;147;p3"/>
          <p:cNvSpPr txBox="1">
            <a:spLocks noGrp="1"/>
          </p:cNvSpPr>
          <p:nvPr>
            <p:ph type="subTitle" idx="13"/>
          </p:nvPr>
        </p:nvSpPr>
        <p:spPr>
          <a:xfrm>
            <a:off x="1410636" y="4273376"/>
            <a:ext cx="4455325" cy="3926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Place dans les réseaux diagnostiques</a:t>
            </a:r>
            <a:endParaRPr dirty="0"/>
          </a:p>
          <a:p>
            <a:pPr marL="0" lvl="0" indent="0" algn="l" rtl="0">
              <a:lnSpc>
                <a:spcPct val="100000"/>
              </a:lnSpc>
              <a:spcBef>
                <a:spcPct val="0"/>
              </a:spcBef>
              <a:spcAft>
                <a:spcPct val="0"/>
              </a:spcAft>
              <a:buClr>
                <a:schemeClr val="dk1"/>
              </a:buClr>
              <a:buSzPts val="1100"/>
              <a:buFont typeface="Arial"/>
              <a:buNone/>
            </a:pPr>
            <a:r>
              <a:rPr lang="fr-FR" sz="1600" b="0" i="0" strike="noStrike" cap="none" spc="0" baseline="0" dirty="0">
                <a:solidFill>
                  <a:srgbClr val="000000"/>
                </a:solidFill>
                <a:effectLst/>
                <a:latin typeface="Montserrat"/>
                <a:ea typeface="Montserrat"/>
                <a:cs typeface="Montserrat"/>
              </a:rPr>
              <a:t>Précision</a:t>
            </a:r>
            <a:endParaRPr dirty="0"/>
          </a:p>
        </p:txBody>
      </p:sp>
      <p:sp>
        <p:nvSpPr>
          <p:cNvPr id="148" name="Google Shape;148;p3"/>
          <p:cNvSpPr txBox="1">
            <a:spLocks noGrp="1"/>
          </p:cNvSpPr>
          <p:nvPr>
            <p:ph type="title" idx="14"/>
          </p:nvPr>
        </p:nvSpPr>
        <p:spPr>
          <a:xfrm>
            <a:off x="584921" y="4003076"/>
            <a:ext cx="963667"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04.</a:t>
            </a:r>
            <a:endParaRPr/>
          </a:p>
        </p:txBody>
      </p:sp>
      <p:sp>
        <p:nvSpPr>
          <p:cNvPr id="149" name="Google Shape;149;p3"/>
          <p:cNvSpPr txBox="1"/>
          <p:nvPr/>
        </p:nvSpPr>
        <p:spPr>
          <a:xfrm>
            <a:off x="584921" y="819827"/>
            <a:ext cx="6034406" cy="755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FF6E68"/>
                </a:solidFill>
                <a:effectLst/>
                <a:latin typeface="Montserrat ExtraBold"/>
                <a:ea typeface="Montserrat ExtraBold"/>
                <a:cs typeface="Montserrat ExtraBold"/>
              </a:rPr>
              <a:t>Module 1 : Présentation du test Truenat</a:t>
            </a:r>
            <a:endParaRPr sz="2800" b="1" i="0" u="none" strike="noStrike" cap="none">
              <a:solidFill>
                <a:schemeClr val="accent1"/>
              </a:solidFill>
              <a:latin typeface="Montserrat ExtraBold"/>
              <a:ea typeface="Montserrat ExtraBold"/>
              <a:cs typeface="Montserrat ExtraBold"/>
              <a:sym typeface="Montserrat ExtraBold"/>
            </a:endParaRPr>
          </a:p>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00B050"/>
                </a:solidFill>
                <a:effectLst/>
                <a:latin typeface="Montserrat ExtraBold"/>
                <a:ea typeface="Montserrat ExtraBold"/>
                <a:cs typeface="Montserrat ExtraBold"/>
              </a:rPr>
              <a:t>            </a:t>
            </a:r>
            <a:r>
              <a:rPr lang="fr-FR" sz="2800" b="0" i="0" strike="noStrike" cap="none" spc="0" baseline="0">
                <a:solidFill>
                  <a:srgbClr val="00B050"/>
                </a:solidFill>
                <a:effectLst/>
                <a:latin typeface="Montserrat ExtraBold"/>
                <a:ea typeface="Montserrat ExtraBold"/>
                <a:cs typeface="Montserrat ExtraBold"/>
              </a:rPr>
              <a:t>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a:spLocks noGrp="1"/>
          </p:cNvSpPr>
          <p:nvPr>
            <p:ph type="title"/>
          </p:nvPr>
        </p:nvSpPr>
        <p:spPr>
          <a:xfrm>
            <a:off x="704850" y="444500"/>
            <a:ext cx="8112125" cy="641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400" b="1" i="0" strike="noStrike" cap="none" spc="0" baseline="0" dirty="0">
                <a:solidFill>
                  <a:srgbClr val="FF6E68"/>
                </a:solidFill>
                <a:effectLst/>
                <a:latin typeface="Montserrat ExtraBold"/>
                <a:ea typeface="Montserrat ExtraBold"/>
                <a:cs typeface="Montserrat ExtraBold"/>
              </a:rPr>
              <a:t>Effet du traitement antérieur sur la spécificité</a:t>
            </a:r>
            <a:endParaRPr sz="1800" dirty="0"/>
          </a:p>
        </p:txBody>
      </p:sp>
      <p:graphicFrame>
        <p:nvGraphicFramePr>
          <p:cNvPr id="415" name="Google Shape;415;p32"/>
          <p:cNvGraphicFramePr>
            <a:graphicFrameLocks noGrp="1"/>
          </p:cNvGraphicFramePr>
          <p:nvPr/>
        </p:nvGraphicFramePr>
        <p:xfrm>
          <a:off x="824593" y="1240726"/>
          <a:ext cx="7592775" cy="3435720"/>
        </p:xfrm>
        <a:graphic>
          <a:graphicData uri="http://schemas.openxmlformats.org/drawingml/2006/table">
            <a:tbl>
              <a:tblPr firstRow="1" bandRow="1">
                <a:noFill/>
                <a:tableStyleId>{E5C7D1C5-4275-4E31-9BD7-9E34666E15F0}</a:tableStyleId>
              </a:tblPr>
              <a:tblGrid>
                <a:gridCol w="2026175">
                  <a:extLst>
                    <a:ext uri="{9D8B030D-6E8A-4147-A177-3AD203B41FA5}">
                      <a16:colId xmlns:a16="http://schemas.microsoft.com/office/drawing/2014/main" val="20000"/>
                    </a:ext>
                  </a:extLst>
                </a:gridCol>
                <a:gridCol w="2709575">
                  <a:extLst>
                    <a:ext uri="{9D8B030D-6E8A-4147-A177-3AD203B41FA5}">
                      <a16:colId xmlns:a16="http://schemas.microsoft.com/office/drawing/2014/main" val="20001"/>
                    </a:ext>
                  </a:extLst>
                </a:gridCol>
                <a:gridCol w="2857025">
                  <a:extLst>
                    <a:ext uri="{9D8B030D-6E8A-4147-A177-3AD203B41FA5}">
                      <a16:colId xmlns:a16="http://schemas.microsoft.com/office/drawing/2014/main" val="20002"/>
                    </a:ext>
                  </a:extLst>
                </a:gridCol>
              </a:tblGrid>
              <a:tr h="534150">
                <a:tc>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Spécificité – Aucun antécédent de traitement anti-TB</a:t>
                      </a:r>
                      <a:endParaRPr sz="1400" u="none" strike="noStrike" cap="none"/>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Spécificité – Antécédent de traitement anti-TB</a:t>
                      </a:r>
                      <a:endParaRPr sz="1400" u="none" strike="noStrike" cap="none"/>
                    </a:p>
                  </a:txBody>
                  <a:tcPr marL="91450" marR="91450" marT="45725" marB="45725"/>
                </a:tc>
                <a:extLst>
                  <a:ext uri="{0D108BD9-81ED-4DB2-BD59-A6C34878D82A}">
                    <a16:rowId xmlns:a16="http://schemas.microsoft.com/office/drawing/2014/main" val="10000"/>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Truenat MTB</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0,92 (0,83 - 0,96)</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1"/>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XPERT MTB/RIF</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0,90 (0,81 - 0,95)</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2"/>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Truenat MTB Plus</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0,95 (0,94 - 0,97)</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0,88 (0,78 - 0,94)</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3"/>
                  </a:ext>
                </a:extLst>
              </a:tr>
              <a:tr h="516025">
                <a:tc>
                  <a:txBody>
                    <a:bodyPr/>
                    <a:lstStyle/>
                    <a:p>
                      <a:pPr marL="0" marR="0" lvl="0" indent="0" algn="l" rtl="0">
                        <a:lnSpc>
                          <a:spcPct val="100000"/>
                        </a:lnSpc>
                        <a:spcBef>
                          <a:spcPct val="0"/>
                        </a:spcBef>
                        <a:spcAft>
                          <a:spcPct val="0"/>
                        </a:spcAft>
                        <a:buClr>
                          <a:srgbClr val="000000"/>
                        </a:buClr>
                        <a:buSzPts val="1400"/>
                        <a:buFont typeface="Arial"/>
                        <a:buNone/>
                      </a:pPr>
                      <a:r>
                        <a:rPr lang="fr-FR" sz="1400" b="1" i="0" strike="noStrike" cap="none" spc="0" baseline="0">
                          <a:solidFill>
                            <a:srgbClr val="000000"/>
                          </a:solidFill>
                          <a:effectLst/>
                          <a:latin typeface="Montserrat"/>
                          <a:ea typeface="Montserrat"/>
                          <a:cs typeface="Montserrat"/>
                        </a:rPr>
                        <a:t>XPERT MTB/RIF</a:t>
                      </a:r>
                      <a:endParaRPr sz="1400" u="none" strike="noStrike" cap="none"/>
                    </a:p>
                  </a:txBody>
                  <a:tcPr marL="91450" marR="91450" marT="45725" marB="45725" anchor="ct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0,97 (0,96 - 0,98)</a:t>
                      </a:r>
                      <a:endParaRPr sz="1400" u="none" strike="noStrike" cap="none"/>
                    </a:p>
                  </a:txBody>
                  <a:tcPr marL="91450" marR="91450" marT="45725" marB="45725" anchor="ctr">
                    <a:solidFill>
                      <a:schemeClr val="accent1">
                        <a:alpha val="24313"/>
                      </a:schemeClr>
                    </a:solidFill>
                  </a:tcPr>
                </a:tc>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0,90 (0,80 - 0,95)</a:t>
                      </a:r>
                      <a:endParaRPr sz="1400" u="none" strike="noStrike" cap="none"/>
                    </a:p>
                  </a:txBody>
                  <a:tcPr marL="91450" marR="91450" marT="45725" marB="45725" anchor="ctr">
                    <a:solidFill>
                      <a:schemeClr val="accent1">
                        <a:alpha val="24313"/>
                      </a:schemeClr>
                    </a:solidFill>
                  </a:tcPr>
                </a:tc>
                <a:extLst>
                  <a:ext uri="{0D108BD9-81ED-4DB2-BD59-A6C34878D82A}">
                    <a16:rowId xmlns:a16="http://schemas.microsoft.com/office/drawing/2014/main" val="10004"/>
                  </a:ext>
                </a:extLst>
              </a:tr>
              <a:tr h="534150">
                <a:tc gridSpan="3">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Arial"/>
                          <a:ea typeface="Arial"/>
                          <a:cs typeface="Arial"/>
                        </a:rPr>
                        <a:t>Foundation for Innovative New Diagnostics (Fondation pour les nouveaux diagnostics innovants), étude d’évaluation clinique prospective, multicentrique, menée dans 19 centres cliniques et 7 laboratoires de référence dans 4 pays.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cxnSp>
        <p:nvCxnSpPr>
          <p:cNvPr id="416" name="Google Shape;416;p32"/>
          <p:cNvCxnSpPr/>
          <p:nvPr/>
        </p:nvCxnSpPr>
        <p:spPr>
          <a:xfrm>
            <a:off x="824581" y="2979475"/>
            <a:ext cx="7592787" cy="0"/>
          </a:xfrm>
          <a:prstGeom prst="straightConnector1">
            <a:avLst/>
          </a:prstGeom>
          <a:noFill/>
          <a:ln w="47625" cap="flat" cmpd="sng">
            <a:solidFill>
              <a:srgbClr val="FC6761"/>
            </a:solidFill>
            <a:prstDash val="solid"/>
            <a:round/>
            <a:headEnd type="none" w="sm" len="sm"/>
            <a:tailEnd type="none" w="sm" len="sm"/>
          </a:ln>
        </p:spPr>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Compromis entre sensibilité et spécificité</a:t>
            </a:r>
            <a:endParaRPr/>
          </a:p>
        </p:txBody>
      </p:sp>
      <p:sp>
        <p:nvSpPr>
          <p:cNvPr id="422" name="Google Shape;422;p33"/>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Pour faire le choix entre Truenat MTB ou MTB Plus, les pays devront tenir compte des compromis possibles entre une sensibilité plus ou moins élevée et une spécificité plus ou moins élevée en fonction de la prévalence de :</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TB-DR</a:t>
            </a:r>
            <a:endParaRPr/>
          </a:p>
          <a:p>
            <a:pPr marL="914400" lvl="1" indent="-317500" algn="l" rtl="0">
              <a:lnSpc>
                <a:spcPct val="100000"/>
              </a:lnSpc>
              <a:spcBef>
                <a:spcPts val="1600"/>
              </a:spcBef>
              <a:spcAft>
                <a:spcPct val="0"/>
              </a:spcAft>
              <a:buSzPts val="1400"/>
              <a:buChar char="○"/>
            </a:pPr>
            <a:r>
              <a:rPr lang="fr-FR" sz="1400" b="0" i="0" strike="noStrike" cap="none" spc="0" baseline="0">
                <a:solidFill>
                  <a:srgbClr val="000000"/>
                </a:solidFill>
                <a:effectLst/>
                <a:latin typeface="Montserrat"/>
                <a:ea typeface="Montserrat"/>
                <a:cs typeface="Montserrat"/>
              </a:rPr>
              <a:t>TB/VIH</a:t>
            </a:r>
            <a:endParaRPr/>
          </a:p>
        </p:txBody>
      </p:sp>
      <p:sp>
        <p:nvSpPr>
          <p:cNvPr id="423" name="Google Shape;423;p33"/>
          <p:cNvSpPr/>
          <p:nvPr/>
        </p:nvSpPr>
        <p:spPr>
          <a:xfrm>
            <a:off x="6770914" y="2412475"/>
            <a:ext cx="2286000" cy="228600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Pourquoi un pays avec un fardeau élevé de la TB-DR peut-il ne pas choisir d’utiliser MTB Plus ? </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Environnements avec charge élevée du VIH</a:t>
            </a:r>
            <a:endParaRPr/>
          </a:p>
        </p:txBody>
      </p:sp>
      <p:sp>
        <p:nvSpPr>
          <p:cNvPr id="429" name="Google Shape;429;p34"/>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Dans une population avec une prévalence élevée du VIH, un test plus sensible (c.-à-d., Truenat MTB Plus) peut être le test le plus approprié en raison de sa sensibilité accrue pour la détection du MTBC dans les échantillons avec frottis négatif.</a:t>
            </a: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Avantages de Truenat</a:t>
            </a:r>
            <a:endParaRPr sz="2800" b="1"/>
          </a:p>
        </p:txBody>
      </p:sp>
      <p:sp>
        <p:nvSpPr>
          <p:cNvPr id="435" name="Google Shape;435;p35"/>
          <p:cNvSpPr txBox="1">
            <a:spLocks noGrp="1"/>
          </p:cNvSpPr>
          <p:nvPr>
            <p:ph type="body" idx="1"/>
          </p:nvPr>
        </p:nvSpPr>
        <p:spPr>
          <a:xfrm>
            <a:off x="781049" y="1210025"/>
            <a:ext cx="7731579" cy="306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Rapport coût-efficacité</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Faibles coûts des équipements et des tests</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Accès des patients</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L’utilisation du test </a:t>
            </a:r>
            <a:r>
              <a:rPr lang="fr-FR" sz="1100" b="0" i="0" strike="noStrike" cap="none" spc="0" baseline="0" dirty="0" err="1">
                <a:solidFill>
                  <a:srgbClr val="000000"/>
                </a:solidFill>
                <a:effectLst/>
              </a:rPr>
              <a:t>Truenat</a:t>
            </a:r>
            <a:r>
              <a:rPr lang="fr-FR" sz="1100" b="0" i="0" strike="noStrike" cap="none" spc="0" baseline="0" dirty="0">
                <a:solidFill>
                  <a:srgbClr val="000000"/>
                </a:solidFill>
                <a:effectLst/>
              </a:rPr>
              <a:t> au niveau des soins de santé primaires peut réduire la nécessité du transport des échantillons pour la détection de la résistance à la RIF</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Temps d’exécution du test</a:t>
            </a:r>
            <a:endParaRPr sz="1400" dirty="0"/>
          </a:p>
          <a:p>
            <a:pPr marL="914400" lvl="1" indent="-317500" algn="l" rtl="0">
              <a:lnSpc>
                <a:spcPct val="100000"/>
              </a:lnSpc>
              <a:spcBef>
                <a:spcPct val="0"/>
              </a:spcBef>
              <a:spcAft>
                <a:spcPct val="0"/>
              </a:spcAft>
              <a:buSzPts val="1400"/>
              <a:buChar char="○"/>
            </a:pPr>
            <a:r>
              <a:rPr lang="fr-FR" sz="1100" b="0" i="0" strike="noStrike" cap="none" spc="0" baseline="0" dirty="0">
                <a:solidFill>
                  <a:srgbClr val="000000"/>
                </a:solidFill>
                <a:effectLst/>
              </a:rPr>
              <a:t>La détection de </a:t>
            </a:r>
            <a:r>
              <a:rPr lang="fr-FR" sz="1100" b="0" i="0" strike="noStrike" cap="none" spc="0" baseline="0" dirty="0" err="1">
                <a:solidFill>
                  <a:srgbClr val="000000"/>
                </a:solidFill>
                <a:effectLst/>
              </a:rPr>
              <a:t>MTB</a:t>
            </a:r>
            <a:r>
              <a:rPr lang="fr-FR" sz="1100" b="0" i="0" strike="noStrike" cap="none" spc="0" baseline="0" dirty="0">
                <a:solidFill>
                  <a:srgbClr val="000000"/>
                </a:solidFill>
                <a:effectLst/>
              </a:rPr>
              <a:t> est réalisée en 1 heure et le test de résistance à la RIF est effectué uniquement en tant que test réflexe</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Disponibilité de l’ADN</a:t>
            </a:r>
            <a:endParaRPr sz="1400" dirty="0"/>
          </a:p>
          <a:p>
            <a:pPr lvl="1" indent="-342900">
              <a:buSzPts val="1800"/>
              <a:buFont typeface="Courier New"/>
              <a:buChar char="o"/>
            </a:pPr>
            <a:r>
              <a:rPr lang="fr-FR" sz="1100" b="0" i="0" strike="noStrike" cap="none" spc="0" baseline="0" dirty="0">
                <a:solidFill>
                  <a:srgbClr val="000000"/>
                </a:solidFill>
                <a:effectLst/>
              </a:rPr>
              <a:t>Avec </a:t>
            </a:r>
            <a:r>
              <a:rPr lang="fr-FR" sz="1100" b="0" i="0" strike="noStrike" cap="none" spc="0" baseline="0" dirty="0" err="1">
                <a:solidFill>
                  <a:srgbClr val="000000"/>
                </a:solidFill>
                <a:effectLst/>
              </a:rPr>
              <a:t>Truenat</a:t>
            </a:r>
            <a:r>
              <a:rPr lang="fr-FR" sz="1100" b="0" i="0" strike="noStrike" cap="none" spc="0" baseline="0" dirty="0">
                <a:solidFill>
                  <a:srgbClr val="000000"/>
                </a:solidFill>
                <a:effectLst/>
              </a:rPr>
              <a:t>, l’ADN est disponible pour recommencer des tests et pour toute investigation ultérieure et à des fins de contrôle qualité</a:t>
            </a:r>
            <a:endParaRPr sz="11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La connectivité intégrée permet l’utilisation de données numériques, y compris la communication rapide des résultats aux cliniciens.</a:t>
            </a:r>
            <a:endParaRPr sz="14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Technologie de proximité (Point of care, </a:t>
            </a:r>
            <a:r>
              <a:rPr lang="fr-FR" sz="1400" b="0" i="0" strike="noStrike" cap="none" spc="0" baseline="0" dirty="0" err="1">
                <a:solidFill>
                  <a:srgbClr val="000000"/>
                </a:solidFill>
                <a:effectLst/>
              </a:rPr>
              <a:t>POC</a:t>
            </a:r>
            <a:r>
              <a:rPr lang="fr-FR" sz="1400" b="0" i="0" strike="noStrike" cap="none" spc="0" baseline="0" dirty="0">
                <a:solidFill>
                  <a:srgbClr val="000000"/>
                </a:solidFill>
                <a:effectLst/>
              </a:rPr>
              <a:t>), fonctionnant sur batterie et portable</a:t>
            </a:r>
            <a:endParaRPr sz="1400" dirty="0"/>
          </a:p>
          <a:p>
            <a:pPr marL="457200" lvl="0" indent="-342900" algn="l" rtl="0">
              <a:lnSpc>
                <a:spcPct val="100000"/>
              </a:lnSpc>
              <a:spcBef>
                <a:spcPct val="0"/>
              </a:spcBef>
              <a:spcAft>
                <a:spcPct val="0"/>
              </a:spcAft>
              <a:buSzPts val="1800"/>
              <a:buChar char="●"/>
            </a:pPr>
            <a:r>
              <a:rPr lang="fr-FR" sz="1400" b="0" i="0" strike="noStrike" cap="none" spc="0" baseline="0" dirty="0">
                <a:solidFill>
                  <a:srgbClr val="000000"/>
                </a:solidFill>
                <a:effectLst/>
              </a:rPr>
              <a:t>Peut être utilisé pour les stratégies de recherche active de cas à distance dans les zones rurales</a:t>
            </a:r>
            <a:endParaRPr sz="1400" dirty="0"/>
          </a:p>
          <a:p>
            <a:pPr marL="914400" lvl="1" indent="-228600" algn="l" rtl="0">
              <a:lnSpc>
                <a:spcPct val="100000"/>
              </a:lnSpc>
              <a:spcBef>
                <a:spcPct val="0"/>
              </a:spcBef>
              <a:spcAft>
                <a:spcPct val="0"/>
              </a:spcAft>
              <a:buSzPts val="1400"/>
              <a:buNone/>
            </a:pPr>
            <a:endParaRPr sz="1200" dirty="0"/>
          </a:p>
          <a:p>
            <a:pPr marL="914400" lvl="1" indent="-228600" algn="l" rtl="0">
              <a:lnSpc>
                <a:spcPct val="100000"/>
              </a:lnSpc>
              <a:spcBef>
                <a:spcPct val="0"/>
              </a:spcBef>
              <a:spcAft>
                <a:spcPct val="0"/>
              </a:spcAft>
              <a:buSzPts val="1400"/>
              <a:buNone/>
            </a:pPr>
            <a:endParaRPr sz="1200" dirty="0"/>
          </a:p>
        </p:txBody>
      </p:sp>
      <p:sp>
        <p:nvSpPr>
          <p:cNvPr id="436" name="Google Shape;436;p35"/>
          <p:cNvSpPr/>
          <p:nvPr/>
        </p:nvSpPr>
        <p:spPr>
          <a:xfrm>
            <a:off x="6487885" y="65315"/>
            <a:ext cx="2569029" cy="1756229"/>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Selon vous, lequel de ces avantages est le plus important dans votre pays ?</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a:p>
        </p:txBody>
      </p:sp>
      <p:pic>
        <p:nvPicPr>
          <p:cNvPr id="442" name="Google Shape;442;p36"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43" name="Google Shape;443;p36"/>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1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Vous travaillez dans une clinique de soins primaires. Une femme de 33 ans se présente avec une faible fièvre et une toux persistante. La femme vous informe qu’elle tousse depuis deux semaines.</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a:p>
        </p:txBody>
      </p:sp>
      <p:pic>
        <p:nvPicPr>
          <p:cNvPr id="449" name="Google Shape;449;p37"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50" name="Google Shape;450;p37"/>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2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Une patiente se présente avec des difficultés respiratoires et une toux qu’elle ressent depuis la semaine dernière. Elle vous informe que l’année dernière elle a été prise en charge pour une maladie, mais elle ne sait pas ce que c’était, elle se souvient seulement qu’elle devait prendre des médicaments tous les jours. Vous n’avez pas accès à son dossier médical.</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8"/>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Quel test dois-je utiliser ?</a:t>
            </a:r>
            <a:endParaRPr b="1">
              <a:latin typeface="Montserrat ExtraBold"/>
              <a:ea typeface="Montserrat ExtraBold"/>
              <a:cs typeface="Montserrat ExtraBold"/>
              <a:sym typeface="Montserrat ExtraBold"/>
            </a:endParaRPr>
          </a:p>
        </p:txBody>
      </p:sp>
      <p:pic>
        <p:nvPicPr>
          <p:cNvPr id="456" name="Google Shape;456;p38"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57" name="Google Shape;457;p38"/>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Scénario 3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Un patient arrive dans votre clinique avec une mauvaise toux qui dure depuis deux mois. Parfois, la toux est sanguinolente. Il souffre également d’un mauvais état général. Vous travaillez dans une ville où la prévalence du VIH est élevée.</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Quel(s) test(s) doit(vent) être réalisé(s) ?</a:t>
            </a:r>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9"/>
          <p:cNvSpPr txBox="1">
            <a:spLocks noGrp="1"/>
          </p:cNvSpPr>
          <p:nvPr>
            <p:ph type="title"/>
          </p:nvPr>
        </p:nvSpPr>
        <p:spPr>
          <a:xfrm>
            <a:off x="1502202" y="270634"/>
            <a:ext cx="2808000" cy="75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000"/>
              <a:buNone/>
            </a:pPr>
            <a:r>
              <a:rPr lang="fr-FR" sz="2800" b="1" i="0" strike="noStrike" cap="none" spc="0" baseline="0">
                <a:solidFill>
                  <a:srgbClr val="FFFFFF"/>
                </a:solidFill>
                <a:effectLst/>
                <a:latin typeface="Montserrat ExtraBold"/>
                <a:ea typeface="Montserrat ExtraBold"/>
                <a:cs typeface="Montserrat ExtraBold"/>
              </a:rPr>
              <a:t>RÉSUMÉ</a:t>
            </a:r>
            <a:endParaRPr b="1"/>
          </a:p>
        </p:txBody>
      </p:sp>
      <p:sp>
        <p:nvSpPr>
          <p:cNvPr id="463" name="Google Shape;463;p39"/>
          <p:cNvSpPr txBox="1">
            <a:spLocks noGrp="1"/>
          </p:cNvSpPr>
          <p:nvPr>
            <p:ph type="body" idx="1"/>
          </p:nvPr>
        </p:nvSpPr>
        <p:spPr>
          <a:xfrm>
            <a:off x="193258" y="1224489"/>
            <a:ext cx="5425888" cy="364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est un nouvel outil de diagnostic prometteur de dépistage de la TB</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Plus sensible et spécifique que la microscopie</a:t>
            </a:r>
            <a:endParaRPr sz="1400" dirty="0"/>
          </a:p>
          <a:p>
            <a:pPr marL="0" lvl="0" indent="0" algn="l" rtl="0">
              <a:lnSpc>
                <a:spcPct val="100000"/>
              </a:lnSpc>
              <a:spcBef>
                <a:spcPts val="160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a des exigences en matière d’infrastructure minimales et peut être utilisé sur le lieu d’intervention ou à proximité</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Les résultats sont rapidement disponibles, permettant un diagnostic le jour même</a:t>
            </a:r>
            <a:endParaRPr sz="1400" dirty="0"/>
          </a:p>
          <a:p>
            <a:pPr marL="0" lvl="0" indent="0" algn="l" rtl="0">
              <a:lnSpc>
                <a:spcPct val="100000"/>
              </a:lnSpc>
              <a:spcBef>
                <a:spcPts val="1600"/>
              </a:spcBef>
              <a:spcAft>
                <a:spcPct val="0"/>
              </a:spcAft>
              <a:buSzPts val="1600"/>
              <a:buNone/>
            </a:pPr>
            <a:r>
              <a:rPr lang="fr-FR" sz="1400" b="1" i="0" strike="noStrike" cap="none" spc="0" baseline="0" dirty="0" err="1">
                <a:solidFill>
                  <a:srgbClr val="FFFFFF"/>
                </a:solidFill>
                <a:effectLst/>
                <a:latin typeface="Montserrat"/>
                <a:ea typeface="Montserrat"/>
                <a:cs typeface="Montserrat"/>
              </a:rPr>
              <a:t>Truenat</a:t>
            </a:r>
            <a:r>
              <a:rPr lang="fr-FR" sz="1400" b="1" i="0" strike="noStrike" cap="none" spc="0" baseline="0" dirty="0">
                <a:solidFill>
                  <a:srgbClr val="FFFFFF"/>
                </a:solidFill>
                <a:effectLst/>
                <a:latin typeface="Montserrat"/>
                <a:ea typeface="Montserrat"/>
                <a:cs typeface="Montserrat"/>
              </a:rPr>
              <a:t> peut détecter la résistance à la RIF en deux heures</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Peut être utilisé comme test initial de détection de la résistance</a:t>
            </a:r>
            <a:endParaRPr sz="14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69" name="Google Shape;469;p40"/>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1. </a:t>
            </a:r>
            <a:r>
              <a:rPr lang="fr-FR" sz="1800" b="0" i="0" strike="noStrike" cap="none" spc="0" baseline="0" dirty="0">
                <a:solidFill>
                  <a:srgbClr val="000000"/>
                </a:solidFill>
                <a:effectLst/>
                <a:latin typeface="Montserrat"/>
                <a:ea typeface="Montserrat"/>
                <a:cs typeface="Montserrat"/>
              </a:rPr>
              <a:t>Quels sont les principaux défis du diagnostic de la TB </a:t>
            </a:r>
            <a:r>
              <a:rPr lang="fr-FR" dirty="0">
                <a:solidFill>
                  <a:srgbClr val="000000"/>
                </a:solidFill>
              </a:rPr>
              <a:t>dans</a:t>
            </a:r>
            <a:r>
              <a:rPr lang="fr-FR" dirty="0">
                <a:highlight>
                  <a:srgbClr val="FFFF00"/>
                </a:highlight>
              </a:rPr>
              <a:t> le pays</a:t>
            </a:r>
            <a:r>
              <a:rPr lang="fr-FR" sz="1800" b="0" i="1" strike="noStrike" cap="none" spc="0" baseline="0" dirty="0">
                <a:solidFill>
                  <a:srgbClr val="000000"/>
                </a:solidFill>
                <a:effectLst/>
                <a:latin typeface="Montserrat"/>
                <a:ea typeface="Montserrat"/>
                <a:cs typeface="Montserrat"/>
              </a:rPr>
              <a:t> ?</a:t>
            </a:r>
            <a:endParaRPr dirty="0"/>
          </a:p>
          <a:p>
            <a:pPr marL="114300" lvl="0" indent="0" algn="l" rtl="0">
              <a:lnSpc>
                <a:spcPct val="100000"/>
              </a:lnSpc>
              <a:spcBef>
                <a:spcPts val="1600"/>
              </a:spcBef>
              <a:spcAft>
                <a:spcPct val="0"/>
              </a:spcAft>
              <a:buSzPts val="1800"/>
              <a:buNone/>
            </a:pPr>
            <a:endParaRPr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75" name="Google Shape;475;p41"/>
          <p:cNvSpPr txBox="1">
            <a:spLocks noGrp="1"/>
          </p:cNvSpPr>
          <p:nvPr>
            <p:ph type="body" idx="1"/>
          </p:nvPr>
        </p:nvSpPr>
        <p:spPr>
          <a:xfrm>
            <a:off x="781050" y="1210025"/>
            <a:ext cx="7639936" cy="328129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2A</a:t>
            </a:r>
            <a:r>
              <a:rPr lang="fr-FR" sz="1600" b="1" i="0" strike="noStrike" cap="none" spc="0" baseline="0" dirty="0">
                <a:solidFill>
                  <a:srgbClr val="000000"/>
                </a:solidFill>
                <a:effectLst/>
                <a:latin typeface="Montserrat"/>
                <a:ea typeface="Montserrat"/>
                <a:cs typeface="Montserrat"/>
              </a:rPr>
              <a:t>.</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TB.</a:t>
            </a:r>
            <a:endParaRPr sz="1600" dirty="0"/>
          </a:p>
          <a:p>
            <a:pPr marL="457200" lvl="0" indent="-228600" algn="l" rtl="0">
              <a:lnSpc>
                <a:spcPct val="100000"/>
              </a:lnSpc>
              <a:spcBef>
                <a:spcPct val="0"/>
              </a:spcBef>
              <a:spcAft>
                <a:spcPct val="0"/>
              </a:spcAft>
              <a:buSzPts val="1800"/>
              <a:buFont typeface="Arial"/>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2B</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a:t>
            </a:r>
            <a:r>
              <a:rPr lang="fr-FR" sz="1600" b="1"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surveiller le traitement de la TB.</a:t>
            </a:r>
            <a:endParaRPr sz="1600" dirty="0"/>
          </a:p>
          <a:p>
            <a:pPr marL="114300" lvl="0" indent="0" algn="l" rtl="0">
              <a:lnSpc>
                <a:spcPct val="100000"/>
              </a:lnSpc>
              <a:spcBef>
                <a:spcPct val="0"/>
              </a:spcBef>
              <a:spcAft>
                <a:spcPct val="0"/>
              </a:spcAft>
              <a:buSzPts val="1800"/>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2C</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a:t>
            </a:r>
            <a:r>
              <a:rPr lang="fr-FR" sz="1600" b="1"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résistance à la RIF.</a:t>
            </a:r>
            <a:endParaRPr sz="1600" dirty="0"/>
          </a:p>
          <a:p>
            <a:pPr marL="114300" lvl="0" indent="0" algn="l" rtl="0">
              <a:lnSpc>
                <a:spcPct val="100000"/>
              </a:lnSpc>
              <a:spcBef>
                <a:spcPct val="0"/>
              </a:spcBef>
              <a:spcAft>
                <a:spcPct val="0"/>
              </a:spcAft>
              <a:buSzPts val="1800"/>
              <a:buNone/>
            </a:pPr>
            <a:endParaRPr sz="1600" dirty="0"/>
          </a:p>
          <a:p>
            <a:pPr marL="114300" lvl="0" indent="0" algn="l" rtl="0">
              <a:lnSpc>
                <a:spcPct val="100000"/>
              </a:lnSpc>
              <a:spcBef>
                <a:spcPct val="0"/>
              </a:spcBef>
              <a:spcAft>
                <a:spcPct val="0"/>
              </a:spcAft>
              <a:buSzPts val="1800"/>
              <a:buNone/>
            </a:pPr>
            <a:r>
              <a:rPr lang="fr-FR" sz="1600" b="1" i="0" strike="noStrike" cap="none" spc="0" baseline="0" dirty="0" err="1">
                <a:solidFill>
                  <a:srgbClr val="000000"/>
                </a:solidFill>
                <a:effectLst/>
                <a:latin typeface="Montserrat"/>
                <a:ea typeface="Montserrat"/>
                <a:cs typeface="Montserrat"/>
              </a:rPr>
              <a:t>2D</a:t>
            </a:r>
            <a:r>
              <a:rPr lang="fr-FR" sz="1600" b="1" i="0" strike="noStrike" cap="none" spc="0" baseline="0" dirty="0">
                <a:solidFill>
                  <a:srgbClr val="000000"/>
                </a:solidFill>
                <a:effectLst/>
                <a:latin typeface="Montserrat"/>
                <a:ea typeface="Montserrat"/>
                <a:cs typeface="Montserrat"/>
              </a:rPr>
              <a:t>. </a:t>
            </a:r>
            <a:r>
              <a:rPr lang="fr-FR" sz="1600" b="1"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et </a:t>
            </a:r>
            <a:r>
              <a:rPr lang="fr-FR" sz="1600" b="0" i="0" u="sng" strike="noStrike" cap="none" spc="0" baseline="0" dirty="0">
                <a:solidFill>
                  <a:srgbClr val="000000"/>
                </a:solidFill>
                <a:effectLst/>
                <a:uFill>
                  <a:solidFill>
                    <a:srgbClr val="000000"/>
                  </a:solidFill>
                </a:uFill>
                <a:latin typeface="Montserrat"/>
                <a:ea typeface="Montserrat"/>
                <a:cs typeface="Montserrat"/>
              </a:rPr>
              <a:t>               </a:t>
            </a:r>
            <a:r>
              <a:rPr lang="fr-FR" sz="1600" b="0" i="0" strike="noStrike" cap="none" spc="0" baseline="0" dirty="0">
                <a:solidFill>
                  <a:srgbClr val="000000"/>
                </a:solidFill>
                <a:effectLst/>
                <a:latin typeface="Montserrat"/>
                <a:ea typeface="Montserrat"/>
                <a:cs typeface="Montserrat"/>
              </a:rPr>
              <a:t>  sont des tests qui peuvent être utilisés pour diagnostiquer la résistance à d’autres types de médicaments.</a:t>
            </a:r>
            <a:endParaRPr sz="1600" dirty="0"/>
          </a:p>
          <a:p>
            <a:pPr marL="114300" lvl="0" indent="0" algn="l" rtl="0">
              <a:lnSpc>
                <a:spcPct val="100000"/>
              </a:lnSpc>
              <a:spcBef>
                <a:spcPct val="0"/>
              </a:spcBef>
              <a:spcAft>
                <a:spcPct val="0"/>
              </a:spcAft>
              <a:buSzPts val="1800"/>
              <a:buNone/>
            </a:pPr>
            <a:endParaRPr sz="16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155" name="Google Shape;155;p4"/>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114300" lvl="0" indent="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Décrire le contexte de la tuberculose mondial et spécifique au pays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Énumérer les différents tests de laboratoire utilisés pour diagnostiquer la TB et la pharmacorésistance, et les recommandations de l’OMS pour chacun</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Décrire les avantages de l’introduction du test Truenat au sein d’un réseau diagnostique de la TB</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Comparer la précision diagnostique de Truenat à celle d’autres tests de dépistage de la TB</a:t>
            </a:r>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481" name="Google Shape;481;p42"/>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3. </a:t>
            </a:r>
            <a:r>
              <a:rPr lang="fr-FR" sz="1800" b="0" i="0" strike="noStrike" cap="none" spc="0" baseline="0">
                <a:solidFill>
                  <a:srgbClr val="000000"/>
                </a:solidFill>
                <a:effectLst/>
                <a:latin typeface="Montserrat"/>
                <a:ea typeface="Montserrat"/>
                <a:cs typeface="Montserrat"/>
              </a:rPr>
              <a:t>Énumérez trois avantages de Truenat par rapport aux autres tests.</a:t>
            </a: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4</a:t>
            </a:r>
            <a:endParaRPr/>
          </a:p>
        </p:txBody>
      </p:sp>
      <p:sp>
        <p:nvSpPr>
          <p:cNvPr id="487" name="Google Shape;487;p43"/>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dirty="0">
                <a:solidFill>
                  <a:srgbClr val="000000"/>
                </a:solidFill>
                <a:effectLst/>
                <a:latin typeface="Montserrat"/>
                <a:ea typeface="Montserrat"/>
                <a:cs typeface="Montserrat"/>
              </a:rPr>
              <a:t>4. </a:t>
            </a:r>
            <a:r>
              <a:rPr lang="fr-FR" sz="1800" b="0" i="0" strike="noStrike" cap="none" spc="0" baseline="0" dirty="0">
                <a:solidFill>
                  <a:srgbClr val="000000"/>
                </a:solidFill>
                <a:effectLst/>
                <a:latin typeface="Montserrat"/>
                <a:ea typeface="Montserrat"/>
                <a:cs typeface="Montserrat"/>
              </a:rPr>
              <a:t>Pourquoi Truenat est-il un nouvel outil prometteur pour le diagnostic de la tuberculose dans les établissements de soins primaires ?</a:t>
            </a:r>
            <a:endParaRPr dirty="0"/>
          </a:p>
          <a:p>
            <a:pPr marL="114300" lvl="0" indent="0" algn="l" rtl="0">
              <a:lnSpc>
                <a:spcPct val="100000"/>
              </a:lnSpc>
              <a:spcBef>
                <a:spcPct val="0"/>
              </a:spcBef>
              <a:spcAft>
                <a:spcPct val="0"/>
              </a:spcAft>
              <a:buSzPts val="1800"/>
              <a:buNone/>
            </a:pP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651650" y="3635665"/>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800" b="1" i="0" strike="noStrike" cap="none" spc="0" baseline="0">
                <a:solidFill>
                  <a:srgbClr val="000000"/>
                </a:solidFill>
                <a:effectLst/>
                <a:latin typeface="Montserrat ExtraBold"/>
                <a:ea typeface="Montserrat ExtraBold"/>
                <a:cs typeface="Montserrat ExtraBold"/>
              </a:rPr>
              <a:t>CONTEXTE DE LA TB</a:t>
            </a: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66" name="Google Shape;166;p6"/>
          <p:cNvSpPr txBox="1">
            <a:spLocks noGrp="1"/>
          </p:cNvSpPr>
          <p:nvPr>
            <p:ph type="body" idx="1"/>
          </p:nvPr>
        </p:nvSpPr>
        <p:spPr>
          <a:xfrm>
            <a:off x="781050" y="1210025"/>
            <a:ext cx="7639800"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Contexte mondial</a:t>
            </a:r>
            <a:endParaRPr/>
          </a:p>
          <a:p>
            <a:pPr marL="285750" lvl="0" indent="-285750" algn="l" rtl="0">
              <a:lnSpc>
                <a:spcPct val="100000"/>
              </a:lnSpc>
              <a:spcBef>
                <a:spcPts val="1600"/>
              </a:spcBef>
              <a:spcAft>
                <a:spcPct val="0"/>
              </a:spcAft>
              <a:buSzPts val="1800"/>
              <a:buChar char="●"/>
            </a:pPr>
            <a:r>
              <a:rPr lang="fr-FR" sz="1800" b="0" i="0" strike="noStrike" cap="none" spc="0" baseline="0">
                <a:solidFill>
                  <a:srgbClr val="000000"/>
                </a:solidFill>
                <a:effectLst/>
                <a:latin typeface="Montserrat"/>
                <a:ea typeface="Montserrat"/>
                <a:cs typeface="Montserrat"/>
              </a:rPr>
              <a:t>10 millions de personnes contractent la tuberculose (TB) chaque année.</a:t>
            </a:r>
            <a:endParaRPr/>
          </a:p>
          <a:p>
            <a:pPr marL="285750" lvl="0" indent="-285750" algn="l" rtl="0">
              <a:lnSpc>
                <a:spcPct val="100000"/>
              </a:lnSpc>
              <a:spcBef>
                <a:spcPts val="1600"/>
              </a:spcBef>
              <a:spcAft>
                <a:spcPct val="0"/>
              </a:spcAft>
              <a:buSzPts val="1800"/>
              <a:buChar char="●"/>
            </a:pPr>
            <a:r>
              <a:rPr lang="fr-FR" sz="1800" b="0" i="0" strike="noStrike" cap="none" spc="0" baseline="0">
                <a:solidFill>
                  <a:srgbClr val="000000"/>
                </a:solidFill>
                <a:effectLst/>
                <a:latin typeface="Montserrat"/>
                <a:ea typeface="Montserrat"/>
                <a:cs typeface="Montserrat"/>
              </a:rPr>
              <a:t>Chaque année, 1,5 million de personnes meurent de la TB, ce qui en fait l’agent infectieux le plus meurtrier dans le monde.</a:t>
            </a:r>
            <a:endParaRPr/>
          </a:p>
          <a:p>
            <a:pPr marL="285750" lvl="0" indent="-285750" algn="l" rtl="0">
              <a:lnSpc>
                <a:spcPct val="100000"/>
              </a:lnSpc>
              <a:spcBef>
                <a:spcPts val="1600"/>
              </a:spcBef>
              <a:spcAft>
                <a:spcPts val="1600"/>
              </a:spcAft>
              <a:buSzPts val="1800"/>
              <a:buChar char="●"/>
            </a:pPr>
            <a:r>
              <a:rPr lang="fr-FR" sz="1800" b="0" i="0" strike="noStrike" cap="none" spc="0" baseline="0">
                <a:solidFill>
                  <a:srgbClr val="000000"/>
                </a:solidFill>
                <a:effectLst/>
                <a:latin typeface="Montserrat"/>
                <a:ea typeface="Montserrat"/>
                <a:cs typeface="Montserrat"/>
              </a:rPr>
              <a:t>La TB est la principale cause de décès chez les personnes infectées par le VIH et contribue principalement à la résistance aux antimicrobiens</a:t>
            </a:r>
            <a:endParaRPr/>
          </a:p>
        </p:txBody>
      </p:sp>
      <p:cxnSp>
        <p:nvCxnSpPr>
          <p:cNvPr id="167" name="Google Shape;167;p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68" name="Google Shape;168;p6"/>
          <p:cNvSpPr txBox="1"/>
          <p:nvPr/>
        </p:nvSpPr>
        <p:spPr>
          <a:xfrm>
            <a:off x="458022" y="4476119"/>
            <a:ext cx="8358300" cy="25904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1100"/>
              <a:buFont typeface="Arial"/>
              <a:buNone/>
            </a:pPr>
            <a:r>
              <a:rPr lang="fr-FR" sz="1100" b="0" i="0" strike="noStrike" cap="none" spc="0" baseline="0">
                <a:solidFill>
                  <a:srgbClr val="595959"/>
                </a:solidFill>
                <a:effectLst/>
                <a:latin typeface="Arial"/>
                <a:ea typeface="Arial"/>
                <a:cs typeface="Arial"/>
              </a:rPr>
              <a:t>Source : OMS 2021, https ://www.who.int/health-topics/tuberculosis</a:t>
            </a:r>
            <a:endParaRPr sz="1400" b="0" i="0" u="none" strike="noStrike" cap="none">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74" name="Google Shape;174;p7"/>
          <p:cNvSpPr txBox="1">
            <a:spLocks noGrp="1"/>
          </p:cNvSpPr>
          <p:nvPr>
            <p:ph type="body" idx="1"/>
          </p:nvPr>
        </p:nvSpPr>
        <p:spPr>
          <a:xfrm>
            <a:off x="781050" y="1210025"/>
            <a:ext cx="6708321" cy="30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rPr>
              <a:t>Stratégie de l’OMS pour mettre fin à la TB</a:t>
            </a:r>
            <a:endParaRPr sz="1400" dirty="0"/>
          </a:p>
          <a:p>
            <a:pPr marL="285750" lvl="0" indent="-285750" algn="l" rtl="0">
              <a:lnSpc>
                <a:spcPct val="100000"/>
              </a:lnSpc>
              <a:spcBef>
                <a:spcPts val="1600"/>
              </a:spcBef>
              <a:spcAft>
                <a:spcPct val="0"/>
              </a:spcAft>
              <a:buSzPts val="1800"/>
              <a:buChar char="●"/>
            </a:pPr>
            <a:r>
              <a:rPr lang="fr-FR" sz="1400" b="0" i="0" strike="noStrike" cap="none" spc="0" baseline="0" dirty="0">
                <a:solidFill>
                  <a:srgbClr val="000000"/>
                </a:solidFill>
                <a:effectLst/>
              </a:rPr>
              <a:t>Des diagnostics rapides de la TB recommandés par l’OMS (WHO-</a:t>
            </a:r>
            <a:r>
              <a:rPr lang="fr-FR" sz="1400" b="0" i="0" strike="noStrike" cap="none" spc="0" baseline="0" dirty="0" err="1">
                <a:solidFill>
                  <a:srgbClr val="000000"/>
                </a:solidFill>
                <a:effectLst/>
              </a:rPr>
              <a:t>recommended</a:t>
            </a:r>
            <a:r>
              <a:rPr lang="fr-FR" sz="1400" b="0" i="0" strike="noStrike" cap="none" spc="0" baseline="0" dirty="0">
                <a:solidFill>
                  <a:srgbClr val="000000"/>
                </a:solidFill>
                <a:effectLst/>
              </a:rPr>
              <a:t> </a:t>
            </a:r>
            <a:r>
              <a:rPr lang="fr-FR" sz="1400" b="0" i="0" strike="noStrike" cap="none" spc="0" baseline="0" dirty="0" err="1">
                <a:solidFill>
                  <a:srgbClr val="000000"/>
                </a:solidFill>
                <a:effectLst/>
              </a:rPr>
              <a:t>rapid</a:t>
            </a:r>
            <a:r>
              <a:rPr lang="fr-FR" sz="1400" b="0" i="0" strike="noStrike" cap="none" spc="0" baseline="0" dirty="0">
                <a:solidFill>
                  <a:srgbClr val="000000"/>
                </a:solidFill>
                <a:effectLst/>
              </a:rPr>
              <a:t> TB diagnostics, </a:t>
            </a:r>
            <a:r>
              <a:rPr lang="fr-FR" sz="1400" b="0" i="0" strike="noStrike" cap="none" spc="0" baseline="0" dirty="0" err="1">
                <a:solidFill>
                  <a:srgbClr val="000000"/>
                </a:solidFill>
                <a:effectLst/>
              </a:rPr>
              <a:t>WRD</a:t>
            </a:r>
            <a:r>
              <a:rPr lang="fr-FR" sz="1400" b="0" i="0" strike="noStrike" cap="none" spc="0" baseline="0" dirty="0">
                <a:solidFill>
                  <a:srgbClr val="000000"/>
                </a:solidFill>
                <a:effectLst/>
              </a:rPr>
              <a:t>) doivent être à la disposition de toutes les personnes présentant des signes ou des symptômes de TB</a:t>
            </a:r>
            <a:endParaRPr sz="1400" dirty="0"/>
          </a:p>
          <a:p>
            <a:pPr marL="285750" lvl="0" indent="-285750" algn="l" rtl="0">
              <a:lnSpc>
                <a:spcPct val="100000"/>
              </a:lnSpc>
              <a:spcBef>
                <a:spcPts val="1600"/>
              </a:spcBef>
              <a:spcAft>
                <a:spcPct val="0"/>
              </a:spcAft>
              <a:buSzPts val="1800"/>
              <a:buChar char="●"/>
            </a:pPr>
            <a:r>
              <a:rPr lang="fr-FR" sz="1400" b="0" i="0" strike="noStrike" cap="none" spc="0" baseline="0" dirty="0">
                <a:solidFill>
                  <a:srgbClr val="000000"/>
                </a:solidFill>
                <a:effectLst/>
              </a:rPr>
              <a:t>L’ensemble des patients présentant une TB </a:t>
            </a:r>
            <a:r>
              <a:rPr lang="fr-FR" sz="1400" b="0" i="0" strike="noStrike" cap="none" spc="0" baseline="0" dirty="0" err="1">
                <a:solidFill>
                  <a:srgbClr val="000000"/>
                </a:solidFill>
                <a:effectLst/>
              </a:rPr>
              <a:t>bactériologiquement</a:t>
            </a:r>
            <a:r>
              <a:rPr lang="fr-FR" sz="1400" b="0" i="0" strike="noStrike" cap="none" spc="0" baseline="0" dirty="0">
                <a:solidFill>
                  <a:srgbClr val="000000"/>
                </a:solidFill>
                <a:effectLst/>
              </a:rPr>
              <a:t> confirmée doivent subir un test de sensibilité aux médicaments (TDS) au moins pour la rifampicine (RIF)</a:t>
            </a:r>
            <a:endParaRPr sz="1400" dirty="0"/>
          </a:p>
          <a:p>
            <a:pPr marL="285750" lvl="0" indent="-285750" algn="l" rtl="0">
              <a:lnSpc>
                <a:spcPct val="100000"/>
              </a:lnSpc>
              <a:spcBef>
                <a:spcPts val="1600"/>
              </a:spcBef>
              <a:spcAft>
                <a:spcPts val="1600"/>
              </a:spcAft>
              <a:buSzPts val="1800"/>
              <a:buChar char="●"/>
            </a:pPr>
            <a:r>
              <a:rPr lang="fr-FR" sz="1400" b="0" i="0" strike="noStrike" cap="none" spc="0" baseline="0" dirty="0">
                <a:solidFill>
                  <a:srgbClr val="000000"/>
                </a:solidFill>
                <a:effectLst/>
              </a:rPr>
              <a:t>L’ensemble des patients présentant une TB résistante à la RIF doivent subir un TDS au moins pour les </a:t>
            </a:r>
            <a:r>
              <a:rPr lang="fr-FR" sz="1400" b="0" i="0" strike="noStrike" cap="none" spc="0" baseline="0" dirty="0" err="1">
                <a:solidFill>
                  <a:srgbClr val="000000"/>
                </a:solidFill>
                <a:effectLst/>
              </a:rPr>
              <a:t>fluoroquinolones</a:t>
            </a:r>
            <a:r>
              <a:rPr lang="fr-FR" sz="1400" b="0" i="0" strike="noStrike" cap="none" spc="0" baseline="0" dirty="0">
                <a:solidFill>
                  <a:srgbClr val="000000"/>
                </a:solidFill>
                <a:effectLst/>
              </a:rPr>
              <a:t> (</a:t>
            </a:r>
            <a:r>
              <a:rPr lang="fr-FR" sz="1400" b="0" i="0" strike="noStrike" cap="none" spc="0" baseline="0" dirty="0" err="1">
                <a:solidFill>
                  <a:srgbClr val="000000"/>
                </a:solidFill>
                <a:effectLst/>
              </a:rPr>
              <a:t>FQ</a:t>
            </a:r>
            <a:r>
              <a:rPr lang="fr-FR" sz="1400" b="0" i="0" strike="noStrike" cap="none" spc="0" baseline="0" dirty="0">
                <a:solidFill>
                  <a:srgbClr val="000000"/>
                </a:solidFill>
                <a:effectLst/>
              </a:rPr>
              <a:t>)</a:t>
            </a:r>
            <a:endParaRPr sz="1400" dirty="0"/>
          </a:p>
        </p:txBody>
      </p:sp>
      <p:cxnSp>
        <p:nvCxnSpPr>
          <p:cNvPr id="175" name="Google Shape;175;p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76" name="Google Shape;176;p7"/>
          <p:cNvSpPr/>
          <p:nvPr/>
        </p:nvSpPr>
        <p:spPr>
          <a:xfrm>
            <a:off x="7035828" y="80872"/>
            <a:ext cx="2066007" cy="206600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sz="1600" b="0" i="0" strike="noStrike" cap="none" spc="0" baseline="0">
                <a:solidFill>
                  <a:srgbClr val="FFFFFF"/>
                </a:solidFill>
                <a:effectLst/>
                <a:latin typeface="Montserrat"/>
                <a:ea typeface="Montserrat"/>
                <a:cs typeface="Montserrat"/>
              </a:rPr>
              <a:t>Dans quelle mesure pensez-vous que le pays atteint ces objectifs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Situation mondiale de la TB</a:t>
            </a:r>
            <a:endParaRPr/>
          </a:p>
        </p:txBody>
      </p:sp>
      <p:sp>
        <p:nvSpPr>
          <p:cNvPr id="182" name="Google Shape;182;p8"/>
          <p:cNvSpPr txBox="1">
            <a:spLocks noGrp="1"/>
          </p:cNvSpPr>
          <p:nvPr>
            <p:ph type="body" idx="1"/>
          </p:nvPr>
        </p:nvSpPr>
        <p:spPr>
          <a:xfrm>
            <a:off x="781050" y="1334346"/>
            <a:ext cx="7639936" cy="137275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Directives de l’OMS concernant le TDS</a:t>
            </a:r>
            <a:endParaRPr/>
          </a:p>
          <a:p>
            <a:pPr marL="285750" lvl="0" indent="-285750" algn="l" rtl="0">
              <a:lnSpc>
                <a:spcPct val="100000"/>
              </a:lnSpc>
              <a:spcBef>
                <a:spcPts val="1600"/>
              </a:spcBef>
              <a:spcAft>
                <a:spcPts val="1600"/>
              </a:spcAft>
              <a:buSzPts val="1800"/>
              <a:buChar char="●"/>
            </a:pPr>
            <a:r>
              <a:rPr lang="fr-FR" sz="1800" b="0" i="0" strike="noStrike" cap="none" spc="0" baseline="0">
                <a:solidFill>
                  <a:srgbClr val="000000"/>
                </a:solidFill>
                <a:effectLst/>
                <a:latin typeface="Montserrat"/>
                <a:ea typeface="Montserrat"/>
                <a:cs typeface="Montserrat"/>
              </a:rPr>
              <a:t>Les directives actualisées de l’OMS soulignent l’importance d’un TDS avant le traitement, en particulier pour les médicaments pour lesquels des tests moléculaires rapides recommandés par l’OMS sont disponibles. </a:t>
            </a:r>
            <a:endParaRPr/>
          </a:p>
        </p:txBody>
      </p:sp>
      <p:cxnSp>
        <p:nvCxnSpPr>
          <p:cNvPr id="183" name="Google Shape;183;p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84" name="Google Shape;184;p8"/>
          <p:cNvSpPr txBox="1"/>
          <p:nvPr/>
        </p:nvSpPr>
        <p:spPr>
          <a:xfrm>
            <a:off x="781050" y="2863932"/>
            <a:ext cx="5075464" cy="1737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ct val="0"/>
              </a:spcBef>
              <a:spcAft>
                <a:spcPct val="0"/>
              </a:spcAft>
              <a:buClr>
                <a:schemeClr val="dk1"/>
              </a:buClr>
              <a:buSzPts val="1800"/>
              <a:buFont typeface="Montserrat"/>
              <a:buChar char="●"/>
            </a:pPr>
            <a:r>
              <a:rPr lang="fr-FR" sz="1800" b="0" i="0" strike="noStrike" cap="none" spc="0" baseline="0">
                <a:solidFill>
                  <a:srgbClr val="000000"/>
                </a:solidFill>
                <a:effectLst/>
                <a:latin typeface="Montserrat"/>
                <a:ea typeface="Montserrat"/>
                <a:cs typeface="Montserrat"/>
              </a:rPr>
              <a:t>Des tests moléculaires rapides sont disponibles pour tester la résistance à :</a:t>
            </a:r>
            <a:endParaRPr sz="1400" b="0" i="0" u="none" strike="noStrike" cap="none">
              <a:solidFill>
                <a:srgbClr val="000000"/>
              </a:solidFill>
              <a:latin typeface="Arial"/>
              <a:ea typeface="Arial"/>
              <a:cs typeface="Arial"/>
              <a:sym typeface="Arial"/>
            </a:endParaRPr>
          </a:p>
          <a:p>
            <a:pPr marL="630238" marR="0" lvl="4" indent="-284163" algn="l" rtl="0">
              <a:lnSpc>
                <a:spcPct val="100000"/>
              </a:lnSpc>
              <a:spcBef>
                <a:spcPct val="0"/>
              </a:spcBef>
              <a:spcAft>
                <a:spcPct val="0"/>
              </a:spcAft>
              <a:buClr>
                <a:schemeClr val="dk1"/>
              </a:buClr>
              <a:buSzPts val="1800"/>
              <a:buFont typeface="Courier New"/>
              <a:buChar char="o"/>
            </a:pPr>
            <a:r>
              <a:rPr lang="fr-FR" sz="1800" b="0" i="0" strike="noStrike" cap="none" spc="0" baseline="0">
                <a:solidFill>
                  <a:srgbClr val="000000"/>
                </a:solidFill>
                <a:effectLst/>
                <a:latin typeface="Montserrat"/>
                <a:ea typeface="Montserrat"/>
                <a:cs typeface="Montserrat"/>
              </a:rPr>
              <a:t>RIF </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FQ</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Isoniazide (INH)</a:t>
            </a:r>
            <a:endParaRPr sz="1400" b="0" i="0" u="none" strike="noStrike" cap="none">
              <a:solidFill>
                <a:srgbClr val="000000"/>
              </a:solidFill>
              <a:latin typeface="Arial"/>
              <a:ea typeface="Arial"/>
              <a:cs typeface="Arial"/>
              <a:sym typeface="Arial"/>
            </a:endParaRPr>
          </a:p>
          <a:p>
            <a:pPr marL="631825" marR="0" lvl="1" indent="-285750" algn="l" rtl="0">
              <a:lnSpc>
                <a:spcPct val="100000"/>
              </a:lnSpc>
              <a:spcBef>
                <a:spcPct val="0"/>
              </a:spcBef>
              <a:spcAft>
                <a:spcPct val="0"/>
              </a:spcAft>
              <a:buClr>
                <a:srgbClr val="000000"/>
              </a:buClr>
              <a:buSzPts val="1800"/>
              <a:buFont typeface="Courier New"/>
              <a:buChar char="o"/>
            </a:pPr>
            <a:r>
              <a:rPr lang="fr-FR" sz="1800" b="0" i="0" strike="noStrike" cap="none" spc="0" baseline="0">
                <a:solidFill>
                  <a:srgbClr val="000000"/>
                </a:solidFill>
                <a:effectLst/>
                <a:latin typeface="Montserrat"/>
                <a:ea typeface="Montserrat"/>
                <a:cs typeface="Montserrat"/>
              </a:rPr>
              <a:t>Pyrazinamide (PZA)</a:t>
            </a:r>
            <a:endParaRPr sz="1800" b="0" i="0" u="none" strike="noStrike" cap="none">
              <a:solidFill>
                <a:schemeClr val="dk1"/>
              </a:solidFill>
              <a:latin typeface="Montserrat"/>
              <a:ea typeface="Montserrat"/>
              <a:cs typeface="Montserrat"/>
              <a:sym typeface="Montserrat"/>
            </a:endParaRPr>
          </a:p>
        </p:txBody>
      </p:sp>
      <p:sp>
        <p:nvSpPr>
          <p:cNvPr id="185" name="Google Shape;185;p8"/>
          <p:cNvSpPr/>
          <p:nvPr/>
        </p:nvSpPr>
        <p:spPr>
          <a:xfrm>
            <a:off x="5856514" y="2701643"/>
            <a:ext cx="3173266" cy="191657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fr-FR" b="0" i="0" strike="noStrike" cap="none" spc="0" baseline="0" dirty="0">
                <a:solidFill>
                  <a:srgbClr val="FFFFFF"/>
                </a:solidFill>
                <a:effectLst/>
                <a:latin typeface="Montserrat"/>
                <a:ea typeface="Montserrat"/>
                <a:cs typeface="Montserrat"/>
              </a:rPr>
              <a:t>Pour détecter la résistance à quels médicaments, des tests moléculaires rapides recommandés par l’OMS sont-ils disponibles ? </a:t>
            </a:r>
            <a:endParaRPr sz="1200" b="0" i="0" u="none" strike="noStrike" cap="none" dirty="0">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fe2ed4-8445-407b-8d6f-a9dfa1499704">
      <Terms xmlns="http://schemas.microsoft.com/office/infopath/2007/PartnerControls"/>
    </lcf76f155ced4ddcb4097134ff3c332f>
    <TaxCatchAll xmlns="dc0367c1-6341-473f-ac25-ae64240a61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BC14D8E8400648A1F59FEF75926BDC" ma:contentTypeVersion="17" ma:contentTypeDescription="Create a new document." ma:contentTypeScope="" ma:versionID="64586cea808e5671c2405369e53dbfa7">
  <xsd:schema xmlns:xsd="http://www.w3.org/2001/XMLSchema" xmlns:xs="http://www.w3.org/2001/XMLSchema" xmlns:p="http://schemas.microsoft.com/office/2006/metadata/properties" xmlns:ns2="9cfe2ed4-8445-407b-8d6f-a9dfa1499704" xmlns:ns3="dc0367c1-6341-473f-ac25-ae64240a61d9" targetNamespace="http://schemas.microsoft.com/office/2006/metadata/properties" ma:root="true" ma:fieldsID="5e07d6a89e3357004ec4f6d1f60b69f1" ns2:_="" ns3:_="">
    <xsd:import namespace="9cfe2ed4-8445-407b-8d6f-a9dfa1499704"/>
    <xsd:import namespace="dc0367c1-6341-473f-ac25-ae64240a61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e2ed4-8445-407b-8d6f-a9dfa1499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7ceef-f2b0-4869-8dd2-99de07b744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0367c1-6341-473f-ac25-ae64240a61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28dff1-39b8-4375-879e-5037e982791e}" ma:internalName="TaxCatchAll" ma:showField="CatchAllData" ma:web="dc0367c1-6341-473f-ac25-ae64240a61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B7296-2EEA-43A4-8E01-820CD6E9DBBC}">
  <ds:schemaRefs>
    <ds:schemaRef ds:uri="http://schemas.microsoft.com/sharepoint/v3/contenttype/forms"/>
  </ds:schemaRefs>
</ds:datastoreItem>
</file>

<file path=customXml/itemProps2.xml><?xml version="1.0" encoding="utf-8"?>
<ds:datastoreItem xmlns:ds="http://schemas.openxmlformats.org/officeDocument/2006/customXml" ds:itemID="{13B6EA0F-980D-4B58-AC7D-4AA1E8C12AB0}">
  <ds:schemaRefs>
    <ds:schemaRef ds:uri="http://purl.org/dc/terms/"/>
    <ds:schemaRef ds:uri="http://www.w3.org/XML/1998/namespace"/>
    <ds:schemaRef ds:uri="http://purl.org/dc/elements/1.1/"/>
    <ds:schemaRef ds:uri="http://purl.org/dc/dcmitype/"/>
    <ds:schemaRef ds:uri="dc0367c1-6341-473f-ac25-ae64240a61d9"/>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9cfe2ed4-8445-407b-8d6f-a9dfa1499704"/>
  </ds:schemaRefs>
</ds:datastoreItem>
</file>

<file path=customXml/itemProps3.xml><?xml version="1.0" encoding="utf-8"?>
<ds:datastoreItem xmlns:ds="http://schemas.openxmlformats.org/officeDocument/2006/customXml" ds:itemID="{92C1510F-2AD9-4652-94A9-FA3A72906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e2ed4-8445-407b-8d6f-a9dfa1499704"/>
    <ds:schemaRef ds:uri="dc0367c1-6341-473f-ac25-ae64240a6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TotalTime>
  <Words>5630</Words>
  <Application>Microsoft Macintosh PowerPoint</Application>
  <PresentationFormat>On-screen Show (16:9)</PresentationFormat>
  <Paragraphs>555</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Montserrat</vt:lpstr>
      <vt:lpstr>Calibri</vt:lpstr>
      <vt:lpstr>Wingdings</vt:lpstr>
      <vt:lpstr>Helvetica Neue</vt:lpstr>
      <vt:lpstr>Gill Sans</vt:lpstr>
      <vt:lpstr>Gill Sans MT</vt:lpstr>
      <vt:lpstr>Courier New</vt:lpstr>
      <vt:lpstr>Montserrat ExtraBold</vt:lpstr>
      <vt:lpstr>Coronavirus Clinical Case by Slidesgo</vt:lpstr>
      <vt:lpstr>MODULE 1 : PRÉSENTATION DU TEST TRUENAT</vt:lpstr>
      <vt:lpstr>RECONNAISSANCES</vt:lpstr>
      <vt:lpstr>Introduction</vt:lpstr>
      <vt:lpstr>Contexte de la TB</vt:lpstr>
      <vt:lpstr>Objectifs d’apprentissage</vt:lpstr>
      <vt:lpstr>CONTEXTE DE LA TB</vt:lpstr>
      <vt:lpstr>Situation mondiale de la TB</vt:lpstr>
      <vt:lpstr>Situation mondiale de la TB</vt:lpstr>
      <vt:lpstr>Situation mondiale de la TB</vt:lpstr>
      <vt:lpstr>Contexte de la TB du pays</vt:lpstr>
      <vt:lpstr>Contexte de la TB du pays</vt:lpstr>
      <vt:lpstr>Contexte de la TB du pays</vt:lpstr>
      <vt:lpstr>SÉANCE PLÉNIÈRE</vt:lpstr>
      <vt:lpstr>TESTS DE LABORATOIRE POUR LA TB</vt:lpstr>
      <vt:lpstr>Liste des tests de laboratoire pour la TB</vt:lpstr>
      <vt:lpstr>PowerPoint Presentation</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Tests de laboratoire pour la TB</vt:lpstr>
      <vt:lpstr>Puces Truenat</vt:lpstr>
      <vt:lpstr>PLACE DE TRUENAT DANS LES RÉSEAUX DIAGNOSTIQUES</vt:lpstr>
      <vt:lpstr>Tests de laboratoire pour la TB : place dans le réseau*</vt:lpstr>
      <vt:lpstr>Place de Truenat dans les réseaux diagnostiques</vt:lpstr>
      <vt:lpstr>Positionnement par rapport au test Xpert ou TB-LAMP</vt:lpstr>
      <vt:lpstr>PRÉCISION DIAGNOSTIQUE DU TEST TRUENAT</vt:lpstr>
      <vt:lpstr>Précision diagnostique par rapport à la culture, dans le cadre des centres effectuant des examens microscopiques</vt:lpstr>
      <vt:lpstr>Précision diagnostique par rapport à la culture chez des personnes évaluées pour la TB, dans le cadre de laboratoires de référence</vt:lpstr>
      <vt:lpstr>Effet du traitement antérieur sur la spécificité</vt:lpstr>
      <vt:lpstr>Compromis entre sensibilité et spécificité</vt:lpstr>
      <vt:lpstr>Environnements avec charge élevée du VIH</vt:lpstr>
      <vt:lpstr>Avantages de Truenat</vt:lpstr>
      <vt:lpstr>Activité : Quel test dois-je utiliser ?</vt:lpstr>
      <vt:lpstr>Activité : Quel test dois-je utiliser ?</vt:lpstr>
      <vt:lpstr>Activité : Quel test dois-je utiliser ?</vt:lpstr>
      <vt:lpstr>RÉSUMÉ</vt:lpstr>
      <vt:lpstr>Contrôle des connaissances – Question 1</vt:lpstr>
      <vt:lpstr>Contrôle des connaissances – Question 2</vt:lpstr>
      <vt:lpstr>Contrôle des connaissances – Question 3</vt:lpstr>
      <vt:lpstr>Contrôle des connaissances – Question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Lucy</cp:lastModifiedBy>
  <cp:revision>3</cp:revision>
  <dcterms:modified xsi:type="dcterms:W3CDTF">2023-09-15T07:59:33Z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0x01010028BC14D8E8400648A1F59FEF75926BDC</vt:lpwstr>
  </property>
  <property fmtid="{D5CDD505-2E9C-101B-9397-08002B2CF9AE}" pid="3" name="MediaServiceImageTags">
    <vt:lpwstr/>
  </property>
</Properties>
</file>