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Lst>
  <p:notesMasterIdLst>
    <p:notesMasterId r:id="rId39"/>
  </p:notesMasterIdLst>
  <p:sldIdLst>
    <p:sldId id="256" r:id="rId6"/>
    <p:sldId id="30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Gill Sans" panose="020B0502020104020203" pitchFamily="34" charset="-79"/>
      <p:regular r:id="rId44"/>
      <p:bold r:id="rId45"/>
      <p:italic r:id="rId46"/>
      <p:boldItalic r:id="rId47"/>
    </p:embeddedFont>
    <p:embeddedFont>
      <p:font typeface="Montserrat" pitchFamily="2" charset="77"/>
      <p:regular r:id="rId48"/>
      <p:bold r:id="rId49"/>
      <p:italic r:id="rId50"/>
      <p:boldItalic r:id="rId51"/>
    </p:embeddedFont>
    <p:embeddedFont>
      <p:font typeface="Montserrat ExtraBold" panose="020F0502020204030204" pitchFamily="34" charset="0"/>
      <p:bold r:id="rId52"/>
      <p:italic r:id="rId53"/>
      <p:boldItalic r:id="rId54"/>
    </p:embeddedFont>
    <p:embeddedFont>
      <p:font typeface="Noto Sans Symbols" panose="020B0502040504020204" pitchFamily="34" charset="0"/>
      <p:regular r:id="rId55"/>
    </p:embeddedFont>
    <p:embeddedFont>
      <p:font typeface="Roboto" panose="02000000000000000000" pitchFamily="2" charset="0"/>
      <p:regular r:id="rId56"/>
      <p:bold r:id="rId57"/>
      <p:italic r:id="rId58"/>
      <p:boldItalic r:id="rId59"/>
    </p:embeddedFont>
  </p:embeddedFontLst>
  <p:custDataLst>
    <p:tags r:id="rId60"/>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Q3i3JkdtS/1Xbzj/4SDMpHVWJa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Turner, Cindy" initials="YTC" lastIdx="0" clrIdx="0">
    <p:extLst>
      <p:ext uri="{19B8F6BF-5375-455C-9EA6-DF929625EA0E}">
        <p15:presenceInfo xmlns:p15="http://schemas.microsoft.com/office/powerpoint/2012/main" userId="S::21990@Icf.com::c16b9d50-a275-4a29-b3ff-cd1d589d2e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DD43F-8F17-5E42-8741-3DAD88CF6DA2}" v="1" dt="2023-09-15T13:54:27.362"/>
  </p1510:revLst>
</p1510:revInfo>
</file>

<file path=ppt/tableStyles.xml><?xml version="1.0" encoding="utf-8"?>
<a:tblStyleLst xmlns:a="http://schemas.openxmlformats.org/drawingml/2006/main" def="{46BEC2CA-958E-41F1-B289-FD421BD2839F}">
  <a:tblStyle styleId="{46BEC2CA-958E-41F1-B289-FD421BD2839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4"/>
    <p:restoredTop sz="94648"/>
  </p:normalViewPr>
  <p:slideViewPr>
    <p:cSldViewPr snapToGrid="0">
      <p:cViewPr varScale="1">
        <p:scale>
          <a:sx n="143" d="100"/>
          <a:sy n="143" d="100"/>
        </p:scale>
        <p:origin x="200" y="3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tableStyles" Target="tableStyles.xml"/><Relationship Id="rId5" Type="http://schemas.openxmlformats.org/officeDocument/2006/relationships/slideMaster" Target="slideMasters/slideMaster2.xml"/><Relationship Id="rId61" Type="http://customschemas.google.com/relationships/presentationmetadata" Target="meta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7.fntdata"/><Relationship Id="rId59" Type="http://schemas.openxmlformats.org/officeDocument/2006/relationships/font" Target="fonts/font20.fntdata"/><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gs" Target="tags/tag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Turner, Cindy" userId="c16b9d50-a275-4a29-b3ff-cd1d589d2ec7" providerId="ADAL" clId="{DEE7AF4C-195E-4CCC-9986-65E30762D0A3}"/>
    <pc:docChg chg="undo custSel modSld">
      <pc:chgData name="Young-Turner, Cindy" userId="c16b9d50-a275-4a29-b3ff-cd1d589d2ec7" providerId="ADAL" clId="{DEE7AF4C-195E-4CCC-9986-65E30762D0A3}" dt="2021-06-25T17:23:02.951" v="66" actId="20577"/>
      <pc:docMkLst>
        <pc:docMk/>
      </pc:docMkLst>
      <pc:sldChg chg="modSp mod">
        <pc:chgData name="Young-Turner, Cindy" userId="c16b9d50-a275-4a29-b3ff-cd1d589d2ec7" providerId="ADAL" clId="{DEE7AF4C-195E-4CCC-9986-65E30762D0A3}" dt="2021-06-25T14:56:49.389" v="1" actId="20577"/>
        <pc:sldMkLst>
          <pc:docMk/>
          <pc:sldMk cId="0" sldId="256"/>
        </pc:sldMkLst>
        <pc:spChg chg="mod">
          <ac:chgData name="Young-Turner, Cindy" userId="c16b9d50-a275-4a29-b3ff-cd1d589d2ec7" providerId="ADAL" clId="{DEE7AF4C-195E-4CCC-9986-65E30762D0A3}" dt="2021-06-25T14:56:49.389" v="1" actId="20577"/>
          <ac:spMkLst>
            <pc:docMk/>
            <pc:sldMk cId="0" sldId="256"/>
            <ac:spMk id="133" creationId="{00000000-0000-0000-0000-000000000000}"/>
          </ac:spMkLst>
        </pc:spChg>
      </pc:sldChg>
      <pc:sldChg chg="modSp mod">
        <pc:chgData name="Young-Turner, Cindy" userId="c16b9d50-a275-4a29-b3ff-cd1d589d2ec7" providerId="ADAL" clId="{DEE7AF4C-195E-4CCC-9986-65E30762D0A3}" dt="2021-06-25T14:58:35.576" v="17" actId="552"/>
        <pc:sldMkLst>
          <pc:docMk/>
          <pc:sldMk cId="0" sldId="258"/>
        </pc:sldMkLst>
        <pc:spChg chg="mod">
          <ac:chgData name="Young-Turner, Cindy" userId="c16b9d50-a275-4a29-b3ff-cd1d589d2ec7" providerId="ADAL" clId="{DEE7AF4C-195E-4CCC-9986-65E30762D0A3}" dt="2021-06-25T14:58:35.576" v="17" actId="552"/>
          <ac:spMkLst>
            <pc:docMk/>
            <pc:sldMk cId="0" sldId="258"/>
            <ac:spMk id="148" creationId="{00000000-0000-0000-0000-000000000000}"/>
          </ac:spMkLst>
        </pc:spChg>
        <pc:spChg chg="mod">
          <ac:chgData name="Young-Turner, Cindy" userId="c16b9d50-a275-4a29-b3ff-cd1d589d2ec7" providerId="ADAL" clId="{DEE7AF4C-195E-4CCC-9986-65E30762D0A3}" dt="2021-06-25T14:58:10.582" v="13" actId="12789"/>
          <ac:spMkLst>
            <pc:docMk/>
            <pc:sldMk cId="0" sldId="258"/>
            <ac:spMk id="149" creationId="{00000000-0000-0000-0000-000000000000}"/>
          </ac:spMkLst>
        </pc:spChg>
        <pc:spChg chg="mod">
          <ac:chgData name="Young-Turner, Cindy" userId="c16b9d50-a275-4a29-b3ff-cd1d589d2ec7" providerId="ADAL" clId="{DEE7AF4C-195E-4CCC-9986-65E30762D0A3}" dt="2021-06-25T14:58:35.576" v="17" actId="552"/>
          <ac:spMkLst>
            <pc:docMk/>
            <pc:sldMk cId="0" sldId="258"/>
            <ac:spMk id="150" creationId="{00000000-0000-0000-0000-000000000000}"/>
          </ac:spMkLst>
        </pc:spChg>
        <pc:spChg chg="mod">
          <ac:chgData name="Young-Turner, Cindy" userId="c16b9d50-a275-4a29-b3ff-cd1d589d2ec7" providerId="ADAL" clId="{DEE7AF4C-195E-4CCC-9986-65E30762D0A3}" dt="2021-06-25T14:58:16.164" v="14" actId="12789"/>
          <ac:spMkLst>
            <pc:docMk/>
            <pc:sldMk cId="0" sldId="258"/>
            <ac:spMk id="151" creationId="{00000000-0000-0000-0000-000000000000}"/>
          </ac:spMkLst>
        </pc:spChg>
        <pc:spChg chg="mod">
          <ac:chgData name="Young-Turner, Cindy" userId="c16b9d50-a275-4a29-b3ff-cd1d589d2ec7" providerId="ADAL" clId="{DEE7AF4C-195E-4CCC-9986-65E30762D0A3}" dt="2021-06-25T14:58:35.576" v="17" actId="552"/>
          <ac:spMkLst>
            <pc:docMk/>
            <pc:sldMk cId="0" sldId="258"/>
            <ac:spMk id="152" creationId="{00000000-0000-0000-0000-000000000000}"/>
          </ac:spMkLst>
        </pc:spChg>
        <pc:spChg chg="mod">
          <ac:chgData name="Young-Turner, Cindy" userId="c16b9d50-a275-4a29-b3ff-cd1d589d2ec7" providerId="ADAL" clId="{DEE7AF4C-195E-4CCC-9986-65E30762D0A3}" dt="2021-06-25T14:58:22.463" v="15" actId="12789"/>
          <ac:spMkLst>
            <pc:docMk/>
            <pc:sldMk cId="0" sldId="258"/>
            <ac:spMk id="153" creationId="{00000000-0000-0000-0000-000000000000}"/>
          </ac:spMkLst>
        </pc:spChg>
        <pc:spChg chg="mod">
          <ac:chgData name="Young-Turner, Cindy" userId="c16b9d50-a275-4a29-b3ff-cd1d589d2ec7" providerId="ADAL" clId="{DEE7AF4C-195E-4CCC-9986-65E30762D0A3}" dt="2021-06-25T14:58:35.576" v="17" actId="552"/>
          <ac:spMkLst>
            <pc:docMk/>
            <pc:sldMk cId="0" sldId="258"/>
            <ac:spMk id="154" creationId="{00000000-0000-0000-0000-000000000000}"/>
          </ac:spMkLst>
        </pc:spChg>
        <pc:spChg chg="mod">
          <ac:chgData name="Young-Turner, Cindy" userId="c16b9d50-a275-4a29-b3ff-cd1d589d2ec7" providerId="ADAL" clId="{DEE7AF4C-195E-4CCC-9986-65E30762D0A3}" dt="2021-06-25T14:58:28.088" v="16" actId="12789"/>
          <ac:spMkLst>
            <pc:docMk/>
            <pc:sldMk cId="0" sldId="258"/>
            <ac:spMk id="155" creationId="{00000000-0000-0000-0000-000000000000}"/>
          </ac:spMkLst>
        </pc:spChg>
      </pc:sldChg>
      <pc:sldChg chg="modSp mod">
        <pc:chgData name="Young-Turner, Cindy" userId="c16b9d50-a275-4a29-b3ff-cd1d589d2ec7" providerId="ADAL" clId="{DEE7AF4C-195E-4CCC-9986-65E30762D0A3}" dt="2021-06-25T14:59:09.678" v="19" actId="1076"/>
        <pc:sldMkLst>
          <pc:docMk/>
          <pc:sldMk cId="0" sldId="260"/>
        </pc:sldMkLst>
        <pc:spChg chg="mod">
          <ac:chgData name="Young-Turner, Cindy" userId="c16b9d50-a275-4a29-b3ff-cd1d589d2ec7" providerId="ADAL" clId="{DEE7AF4C-195E-4CCC-9986-65E30762D0A3}" dt="2021-06-25T14:59:09.678" v="19" actId="1076"/>
          <ac:spMkLst>
            <pc:docMk/>
            <pc:sldMk cId="0" sldId="260"/>
            <ac:spMk id="167" creationId="{00000000-0000-0000-0000-000000000000}"/>
          </ac:spMkLst>
        </pc:spChg>
      </pc:sldChg>
      <pc:sldChg chg="modSp mod">
        <pc:chgData name="Young-Turner, Cindy" userId="c16b9d50-a275-4a29-b3ff-cd1d589d2ec7" providerId="ADAL" clId="{DEE7AF4C-195E-4CCC-9986-65E30762D0A3}" dt="2021-06-25T17:23:02.951" v="66" actId="20577"/>
        <pc:sldMkLst>
          <pc:docMk/>
          <pc:sldMk cId="0" sldId="264"/>
        </pc:sldMkLst>
        <pc:spChg chg="mod">
          <ac:chgData name="Young-Turner, Cindy" userId="c16b9d50-a275-4a29-b3ff-cd1d589d2ec7" providerId="ADAL" clId="{DEE7AF4C-195E-4CCC-9986-65E30762D0A3}" dt="2021-06-25T15:00:05.152" v="24" actId="14100"/>
          <ac:spMkLst>
            <pc:docMk/>
            <pc:sldMk cId="0" sldId="264"/>
            <ac:spMk id="223" creationId="{00000000-0000-0000-0000-000000000000}"/>
          </ac:spMkLst>
        </pc:spChg>
        <pc:spChg chg="mod">
          <ac:chgData name="Young-Turner, Cindy" userId="c16b9d50-a275-4a29-b3ff-cd1d589d2ec7" providerId="ADAL" clId="{DEE7AF4C-195E-4CCC-9986-65E30762D0A3}" dt="2021-06-25T15:00:00.387" v="23" actId="14100"/>
          <ac:spMkLst>
            <pc:docMk/>
            <pc:sldMk cId="0" sldId="264"/>
            <ac:spMk id="247" creationId="{00000000-0000-0000-0000-000000000000}"/>
          </ac:spMkLst>
        </pc:spChg>
        <pc:spChg chg="mod">
          <ac:chgData name="Young-Turner, Cindy" userId="c16b9d50-a275-4a29-b3ff-cd1d589d2ec7" providerId="ADAL" clId="{DEE7AF4C-195E-4CCC-9986-65E30762D0A3}" dt="2021-06-25T14:59:52.834" v="21" actId="20577"/>
          <ac:spMkLst>
            <pc:docMk/>
            <pc:sldMk cId="0" sldId="264"/>
            <ac:spMk id="251" creationId="{00000000-0000-0000-0000-000000000000}"/>
          </ac:spMkLst>
        </pc:spChg>
        <pc:spChg chg="mod">
          <ac:chgData name="Young-Turner, Cindy" userId="c16b9d50-a275-4a29-b3ff-cd1d589d2ec7" providerId="ADAL" clId="{DEE7AF4C-195E-4CCC-9986-65E30762D0A3}" dt="2021-06-25T14:59:55.954" v="22" actId="20577"/>
          <ac:spMkLst>
            <pc:docMk/>
            <pc:sldMk cId="0" sldId="264"/>
            <ac:spMk id="252" creationId="{00000000-0000-0000-0000-000000000000}"/>
          </ac:spMkLst>
        </pc:spChg>
        <pc:spChg chg="mod">
          <ac:chgData name="Young-Turner, Cindy" userId="c16b9d50-a275-4a29-b3ff-cd1d589d2ec7" providerId="ADAL" clId="{DEE7AF4C-195E-4CCC-9986-65E30762D0A3}" dt="2021-06-25T14:59:40.756" v="20" actId="20577"/>
          <ac:spMkLst>
            <pc:docMk/>
            <pc:sldMk cId="0" sldId="264"/>
            <ac:spMk id="253" creationId="{00000000-0000-0000-0000-000000000000}"/>
          </ac:spMkLst>
        </pc:spChg>
        <pc:spChg chg="mod">
          <ac:chgData name="Young-Turner, Cindy" userId="c16b9d50-a275-4a29-b3ff-cd1d589d2ec7" providerId="ADAL" clId="{DEE7AF4C-195E-4CCC-9986-65E30762D0A3}" dt="2021-06-25T17:23:02.951" v="66" actId="20577"/>
          <ac:spMkLst>
            <pc:docMk/>
            <pc:sldMk cId="0" sldId="264"/>
            <ac:spMk id="258" creationId="{00000000-0000-0000-0000-000000000000}"/>
          </ac:spMkLst>
        </pc:spChg>
        <pc:cxnChg chg="mod">
          <ac:chgData name="Young-Turner, Cindy" userId="c16b9d50-a275-4a29-b3ff-cd1d589d2ec7" providerId="ADAL" clId="{DEE7AF4C-195E-4CCC-9986-65E30762D0A3}" dt="2021-06-25T15:00:05.152" v="24" actId="14100"/>
          <ac:cxnSpMkLst>
            <pc:docMk/>
            <pc:sldMk cId="0" sldId="264"/>
            <ac:cxnSpMk id="221" creationId="{00000000-0000-0000-0000-000000000000}"/>
          </ac:cxnSpMkLst>
        </pc:cxnChg>
      </pc:sldChg>
      <pc:sldChg chg="modSp mod">
        <pc:chgData name="Young-Turner, Cindy" userId="c16b9d50-a275-4a29-b3ff-cd1d589d2ec7" providerId="ADAL" clId="{DEE7AF4C-195E-4CCC-9986-65E30762D0A3}" dt="2021-06-25T15:00:47.560" v="26" actId="14100"/>
        <pc:sldMkLst>
          <pc:docMk/>
          <pc:sldMk cId="0" sldId="265"/>
        </pc:sldMkLst>
        <pc:spChg chg="mod">
          <ac:chgData name="Young-Turner, Cindy" userId="c16b9d50-a275-4a29-b3ff-cd1d589d2ec7" providerId="ADAL" clId="{DEE7AF4C-195E-4CCC-9986-65E30762D0A3}" dt="2021-06-25T15:00:47.560" v="26" actId="14100"/>
          <ac:spMkLst>
            <pc:docMk/>
            <pc:sldMk cId="0" sldId="265"/>
            <ac:spMk id="287" creationId="{00000000-0000-0000-0000-000000000000}"/>
          </ac:spMkLst>
        </pc:spChg>
        <pc:spChg chg="mod">
          <ac:chgData name="Young-Turner, Cindy" userId="c16b9d50-a275-4a29-b3ff-cd1d589d2ec7" providerId="ADAL" clId="{DEE7AF4C-195E-4CCC-9986-65E30762D0A3}" dt="2021-06-25T15:00:24.384" v="25" actId="14100"/>
          <ac:spMkLst>
            <pc:docMk/>
            <pc:sldMk cId="0" sldId="265"/>
            <ac:spMk id="291" creationId="{00000000-0000-0000-0000-000000000000}"/>
          </ac:spMkLst>
        </pc:spChg>
      </pc:sldChg>
      <pc:sldChg chg="addSp delSp mod">
        <pc:chgData name="Young-Turner, Cindy" userId="c16b9d50-a275-4a29-b3ff-cd1d589d2ec7" providerId="ADAL" clId="{DEE7AF4C-195E-4CCC-9986-65E30762D0A3}" dt="2021-06-25T15:00:59.900" v="28" actId="478"/>
        <pc:sldMkLst>
          <pc:docMk/>
          <pc:sldMk cId="0" sldId="267"/>
        </pc:sldMkLst>
        <pc:spChg chg="add del">
          <ac:chgData name="Young-Turner, Cindy" userId="c16b9d50-a275-4a29-b3ff-cd1d589d2ec7" providerId="ADAL" clId="{DEE7AF4C-195E-4CCC-9986-65E30762D0A3}" dt="2021-06-25T15:00:59.900" v="28" actId="478"/>
          <ac:spMkLst>
            <pc:docMk/>
            <pc:sldMk cId="0" sldId="267"/>
            <ac:spMk id="308" creationId="{00000000-0000-0000-0000-000000000000}"/>
          </ac:spMkLst>
        </pc:spChg>
      </pc:sldChg>
      <pc:sldChg chg="modSp mod">
        <pc:chgData name="Young-Turner, Cindy" userId="c16b9d50-a275-4a29-b3ff-cd1d589d2ec7" providerId="ADAL" clId="{DEE7AF4C-195E-4CCC-9986-65E30762D0A3}" dt="2021-06-25T15:06:24.044" v="57" actId="20577"/>
        <pc:sldMkLst>
          <pc:docMk/>
          <pc:sldMk cId="0" sldId="270"/>
        </pc:sldMkLst>
        <pc:spChg chg="mod">
          <ac:chgData name="Young-Turner, Cindy" userId="c16b9d50-a275-4a29-b3ff-cd1d589d2ec7" providerId="ADAL" clId="{DEE7AF4C-195E-4CCC-9986-65E30762D0A3}" dt="2021-06-25T15:06:24.044" v="57" actId="20577"/>
          <ac:spMkLst>
            <pc:docMk/>
            <pc:sldMk cId="0" sldId="270"/>
            <ac:spMk id="343" creationId="{00000000-0000-0000-0000-000000000000}"/>
          </ac:spMkLst>
        </pc:spChg>
      </pc:sldChg>
      <pc:sldChg chg="modSp mod">
        <pc:chgData name="Young-Turner, Cindy" userId="c16b9d50-a275-4a29-b3ff-cd1d589d2ec7" providerId="ADAL" clId="{DEE7AF4C-195E-4CCC-9986-65E30762D0A3}" dt="2021-06-25T15:01:43.387" v="33" actId="12788"/>
        <pc:sldMkLst>
          <pc:docMk/>
          <pc:sldMk cId="0" sldId="272"/>
        </pc:sldMkLst>
        <pc:spChg chg="mod">
          <ac:chgData name="Young-Turner, Cindy" userId="c16b9d50-a275-4a29-b3ff-cd1d589d2ec7" providerId="ADAL" clId="{DEE7AF4C-195E-4CCC-9986-65E30762D0A3}" dt="2021-06-25T15:01:43.387" v="33" actId="12788"/>
          <ac:spMkLst>
            <pc:docMk/>
            <pc:sldMk cId="0" sldId="272"/>
            <ac:spMk id="367" creationId="{00000000-0000-0000-0000-000000000000}"/>
          </ac:spMkLst>
        </pc:spChg>
        <pc:spChg chg="mod">
          <ac:chgData name="Young-Turner, Cindy" userId="c16b9d50-a275-4a29-b3ff-cd1d589d2ec7" providerId="ADAL" clId="{DEE7AF4C-195E-4CCC-9986-65E30762D0A3}" dt="2021-06-25T15:01:43.387" v="33" actId="12788"/>
          <ac:spMkLst>
            <pc:docMk/>
            <pc:sldMk cId="0" sldId="272"/>
            <ac:spMk id="369" creationId="{00000000-0000-0000-0000-000000000000}"/>
          </ac:spMkLst>
        </pc:spChg>
        <pc:cxnChg chg="mod">
          <ac:chgData name="Young-Turner, Cindy" userId="c16b9d50-a275-4a29-b3ff-cd1d589d2ec7" providerId="ADAL" clId="{DEE7AF4C-195E-4CCC-9986-65E30762D0A3}" dt="2021-06-25T15:01:43.387" v="33" actId="12788"/>
          <ac:cxnSpMkLst>
            <pc:docMk/>
            <pc:sldMk cId="0" sldId="272"/>
            <ac:cxnSpMk id="374" creationId="{00000000-0000-0000-0000-000000000000}"/>
          </ac:cxnSpMkLst>
        </pc:cxnChg>
        <pc:cxnChg chg="mod">
          <ac:chgData name="Young-Turner, Cindy" userId="c16b9d50-a275-4a29-b3ff-cd1d589d2ec7" providerId="ADAL" clId="{DEE7AF4C-195E-4CCC-9986-65E30762D0A3}" dt="2021-06-25T15:01:43.387" v="33" actId="12788"/>
          <ac:cxnSpMkLst>
            <pc:docMk/>
            <pc:sldMk cId="0" sldId="272"/>
            <ac:cxnSpMk id="376" creationId="{00000000-0000-0000-0000-000000000000}"/>
          </ac:cxnSpMkLst>
        </pc:cxnChg>
      </pc:sldChg>
      <pc:sldChg chg="modSp mod">
        <pc:chgData name="Young-Turner, Cindy" userId="c16b9d50-a275-4a29-b3ff-cd1d589d2ec7" providerId="ADAL" clId="{DEE7AF4C-195E-4CCC-9986-65E30762D0A3}" dt="2021-06-25T15:02:12.092" v="35" actId="1076"/>
        <pc:sldMkLst>
          <pc:docMk/>
          <pc:sldMk cId="0" sldId="274"/>
        </pc:sldMkLst>
        <pc:graphicFrameChg chg="mod modGraphic">
          <ac:chgData name="Young-Turner, Cindy" userId="c16b9d50-a275-4a29-b3ff-cd1d589d2ec7" providerId="ADAL" clId="{DEE7AF4C-195E-4CCC-9986-65E30762D0A3}" dt="2021-06-25T15:02:12.092" v="35" actId="1076"/>
          <ac:graphicFrameMkLst>
            <pc:docMk/>
            <pc:sldMk cId="0" sldId="274"/>
            <ac:graphicFrameMk id="395" creationId="{00000000-0000-0000-0000-000000000000}"/>
          </ac:graphicFrameMkLst>
        </pc:graphicFrameChg>
      </pc:sldChg>
      <pc:sldChg chg="addCm modCm">
        <pc:chgData name="Young-Turner, Cindy" userId="c16b9d50-a275-4a29-b3ff-cd1d589d2ec7" providerId="ADAL" clId="{DEE7AF4C-195E-4CCC-9986-65E30762D0A3}" dt="2021-06-25T15:08:39.208" v="60"/>
        <pc:sldMkLst>
          <pc:docMk/>
          <pc:sldMk cId="0" sldId="276"/>
        </pc:sldMkLst>
      </pc:sldChg>
      <pc:sldChg chg="modSp mod">
        <pc:chgData name="Young-Turner, Cindy" userId="c16b9d50-a275-4a29-b3ff-cd1d589d2ec7" providerId="ADAL" clId="{DEE7AF4C-195E-4CCC-9986-65E30762D0A3}" dt="2021-06-25T15:02:27.232" v="36" actId="20577"/>
        <pc:sldMkLst>
          <pc:docMk/>
          <pc:sldMk cId="0" sldId="279"/>
        </pc:sldMkLst>
        <pc:spChg chg="mod">
          <ac:chgData name="Young-Turner, Cindy" userId="c16b9d50-a275-4a29-b3ff-cd1d589d2ec7" providerId="ADAL" clId="{DEE7AF4C-195E-4CCC-9986-65E30762D0A3}" dt="2021-06-25T15:02:27.232" v="36" actId="20577"/>
          <ac:spMkLst>
            <pc:docMk/>
            <pc:sldMk cId="0" sldId="279"/>
            <ac:spMk id="429" creationId="{00000000-0000-0000-0000-000000000000}"/>
          </ac:spMkLst>
        </pc:spChg>
      </pc:sldChg>
      <pc:sldChg chg="modSp mod">
        <pc:chgData name="Young-Turner, Cindy" userId="c16b9d50-a275-4a29-b3ff-cd1d589d2ec7" providerId="ADAL" clId="{DEE7AF4C-195E-4CCC-9986-65E30762D0A3}" dt="2021-06-25T15:02:46.411" v="38" actId="14100"/>
        <pc:sldMkLst>
          <pc:docMk/>
          <pc:sldMk cId="0" sldId="281"/>
        </pc:sldMkLst>
        <pc:spChg chg="mod">
          <ac:chgData name="Young-Turner, Cindy" userId="c16b9d50-a275-4a29-b3ff-cd1d589d2ec7" providerId="ADAL" clId="{DEE7AF4C-195E-4CCC-9986-65E30762D0A3}" dt="2021-06-25T15:02:40.932" v="37" actId="14100"/>
          <ac:spMkLst>
            <pc:docMk/>
            <pc:sldMk cId="0" sldId="281"/>
            <ac:spMk id="446" creationId="{00000000-0000-0000-0000-000000000000}"/>
          </ac:spMkLst>
        </pc:spChg>
        <pc:spChg chg="mod">
          <ac:chgData name="Young-Turner, Cindy" userId="c16b9d50-a275-4a29-b3ff-cd1d589d2ec7" providerId="ADAL" clId="{DEE7AF4C-195E-4CCC-9986-65E30762D0A3}" dt="2021-06-25T15:02:46.411" v="38" actId="14100"/>
          <ac:spMkLst>
            <pc:docMk/>
            <pc:sldMk cId="0" sldId="281"/>
            <ac:spMk id="447" creationId="{00000000-0000-0000-0000-000000000000}"/>
          </ac:spMkLst>
        </pc:spChg>
      </pc:sldChg>
      <pc:sldChg chg="modSp mod">
        <pc:chgData name="Young-Turner, Cindy" userId="c16b9d50-a275-4a29-b3ff-cd1d589d2ec7" providerId="ADAL" clId="{DEE7AF4C-195E-4CCC-9986-65E30762D0A3}" dt="2021-06-25T15:03:16.231" v="41" actId="14100"/>
        <pc:sldMkLst>
          <pc:docMk/>
          <pc:sldMk cId="0" sldId="284"/>
        </pc:sldMkLst>
        <pc:spChg chg="mod">
          <ac:chgData name="Young-Turner, Cindy" userId="c16b9d50-a275-4a29-b3ff-cd1d589d2ec7" providerId="ADAL" clId="{DEE7AF4C-195E-4CCC-9986-65E30762D0A3}" dt="2021-06-25T15:03:16.231" v="41" actId="14100"/>
          <ac:spMkLst>
            <pc:docMk/>
            <pc:sldMk cId="0" sldId="284"/>
            <ac:spMk id="485" creationId="{00000000-0000-0000-0000-000000000000}"/>
          </ac:spMkLst>
        </pc:spChg>
      </pc:sldChg>
    </pc:docChg>
  </pc:docChgLst>
  <pc:docChgLst>
    <pc:chgData name="Lucy Mupfumi" userId="797fe37e-5660-4c07-975e-0447b71b6f4e" providerId="ADAL" clId="{F9C22056-1B19-DE4E-B82E-DC3F57E5E073}"/>
    <pc:docChg chg="undo custSel modSld">
      <pc:chgData name="Lucy Mupfumi" userId="797fe37e-5660-4c07-975e-0447b71b6f4e" providerId="ADAL" clId="{F9C22056-1B19-DE4E-B82E-DC3F57E5E073}" dt="2023-07-25T09:29:02.643" v="7" actId="20577"/>
      <pc:docMkLst>
        <pc:docMk/>
      </pc:docMkLst>
      <pc:sldChg chg="modNotesTx">
        <pc:chgData name="Lucy Mupfumi" userId="797fe37e-5660-4c07-975e-0447b71b6f4e" providerId="ADAL" clId="{F9C22056-1B19-DE4E-B82E-DC3F57E5E073}" dt="2023-07-25T09:25:51.228" v="0"/>
        <pc:sldMkLst>
          <pc:docMk/>
          <pc:sldMk cId="0" sldId="272"/>
        </pc:sldMkLst>
      </pc:sldChg>
      <pc:sldChg chg="modNotesTx">
        <pc:chgData name="Lucy Mupfumi" userId="797fe37e-5660-4c07-975e-0447b71b6f4e" providerId="ADAL" clId="{F9C22056-1B19-DE4E-B82E-DC3F57E5E073}" dt="2023-07-25T09:27:57.183" v="2"/>
        <pc:sldMkLst>
          <pc:docMk/>
          <pc:sldMk cId="0" sldId="274"/>
        </pc:sldMkLst>
      </pc:sldChg>
      <pc:sldChg chg="modSp mod">
        <pc:chgData name="Lucy Mupfumi" userId="797fe37e-5660-4c07-975e-0447b71b6f4e" providerId="ADAL" clId="{F9C22056-1B19-DE4E-B82E-DC3F57E5E073}" dt="2023-07-25T09:29:02.643" v="7" actId="20577"/>
        <pc:sldMkLst>
          <pc:docMk/>
          <pc:sldMk cId="0" sldId="283"/>
        </pc:sldMkLst>
        <pc:spChg chg="mod">
          <ac:chgData name="Lucy Mupfumi" userId="797fe37e-5660-4c07-975e-0447b71b6f4e" providerId="ADAL" clId="{F9C22056-1B19-DE4E-B82E-DC3F57E5E073}" dt="2023-07-25T09:29:02.643" v="7" actId="20577"/>
          <ac:spMkLst>
            <pc:docMk/>
            <pc:sldMk cId="0" sldId="283"/>
            <ac:spMk id="479" creationId="{00000000-0000-0000-0000-000000000000}"/>
          </ac:spMkLst>
        </pc:spChg>
      </pc:sldChg>
    </pc:docChg>
  </pc:docChgLst>
  <pc:docChgLst>
    <pc:chgData name="Lucy Mupfumi" userId="797fe37e-5660-4c07-975e-0447b71b6f4e" providerId="ADAL" clId="{0DDDD43F-8F17-5E42-8741-3DAD88CF6DA2}"/>
    <pc:docChg chg="addSld modSld">
      <pc:chgData name="Lucy Mupfumi" userId="797fe37e-5660-4c07-975e-0447b71b6f4e" providerId="ADAL" clId="{0DDDD43F-8F17-5E42-8741-3DAD88CF6DA2}" dt="2023-09-15T13:54:27.353" v="0"/>
      <pc:docMkLst>
        <pc:docMk/>
      </pc:docMkLst>
      <pc:sldChg chg="add">
        <pc:chgData name="Lucy Mupfumi" userId="797fe37e-5660-4c07-975e-0447b71b6f4e" providerId="ADAL" clId="{0DDDD43F-8F17-5E42-8741-3DAD88CF6DA2}" dt="2023-09-15T13:54:27.353" v="0"/>
        <pc:sldMkLst>
          <pc:docMk/>
          <pc:sldMk cId="0"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55143955"/>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94476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199" name="Google Shape;199;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9041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68" name="Google Shape;268;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4746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95" name="Google Shape;295;p11: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303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10117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Notes des instructeurs : </a:t>
            </a:r>
            <a:endParaRPr/>
          </a:p>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Nous avons tendance à utiliser MTBC, mais les fabricants utilisent MTB</a:t>
            </a:r>
            <a:endParaRPr/>
          </a:p>
        </p:txBody>
      </p:sp>
    </p:spTree>
    <p:extLst>
      <p:ext uri="{BB962C8B-B14F-4D97-AF65-F5344CB8AC3E}">
        <p14:creationId xmlns:p14="http://schemas.microsoft.com/office/powerpoint/2010/main" val="1339056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31" name="Google Shape;331;p14: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43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39" name="Google Shape;339;p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024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516977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800" dirty="0">
                <a:solidFill>
                  <a:srgbClr val="3C4043"/>
                </a:solidFill>
                <a:effectLst/>
                <a:latin typeface="Roboto" panose="02000000000000000000" pitchFamily="2" charset="0"/>
                <a:ea typeface="Roboto" panose="02000000000000000000" pitchFamily="2" charset="0"/>
                <a:cs typeface="Roboto" panose="02000000000000000000" pitchFamily="2" charset="0"/>
              </a:rPr>
              <a:t>Si l’échantillon est </a:t>
            </a:r>
            <a:r>
              <a:rPr lang="fr-FR" sz="1800" dirty="0" err="1">
                <a:solidFill>
                  <a:srgbClr val="3C4043"/>
                </a:solidFill>
                <a:effectLst/>
                <a:latin typeface="Roboto" panose="02000000000000000000" pitchFamily="2" charset="0"/>
                <a:ea typeface="Roboto" panose="02000000000000000000" pitchFamily="2" charset="0"/>
                <a:cs typeface="Roboto" panose="02000000000000000000" pitchFamily="2" charset="0"/>
              </a:rPr>
              <a:t>MTBPlus</a:t>
            </a:r>
            <a:r>
              <a:rPr lang="fr-FR" sz="1800" dirty="0">
                <a:solidFill>
                  <a:srgbClr val="3C4043"/>
                </a:solidFill>
                <a:effectLst/>
                <a:latin typeface="Roboto" panose="02000000000000000000" pitchFamily="2" charset="0"/>
                <a:ea typeface="Roboto" panose="02000000000000000000" pitchFamily="2" charset="0"/>
                <a:cs typeface="Roboto" panose="02000000000000000000" pitchFamily="2" charset="0"/>
              </a:rPr>
              <a:t> « MTB détecté faible ou très faible » mais MTB-RIF indéterminé, il est préférable de répéter sur un nouvel échantillon. Il est probable que la charge bacillaire soit inférieure à la limite de détection du test MTB-RIF (si la seconde tentative est effectuée sur le même </a:t>
            </a:r>
            <a:r>
              <a:rPr lang="fr-FR" sz="1800" dirty="0" err="1">
                <a:solidFill>
                  <a:srgbClr val="3C4043"/>
                </a:solidFill>
                <a:effectLst/>
                <a:latin typeface="Roboto" panose="02000000000000000000" pitchFamily="2" charset="0"/>
                <a:ea typeface="Roboto" panose="02000000000000000000" pitchFamily="2" charset="0"/>
                <a:cs typeface="Roboto" panose="02000000000000000000" pitchFamily="2" charset="0"/>
              </a:rPr>
              <a:t>éluat</a:t>
            </a:r>
            <a:r>
              <a:rPr lang="fr-FR" sz="1800" dirty="0">
                <a:solidFill>
                  <a:srgbClr val="3C4043"/>
                </a:solidFill>
                <a:effectLst/>
                <a:latin typeface="Roboto" panose="02000000000000000000" pitchFamily="2" charset="0"/>
                <a:ea typeface="Roboto" panose="02000000000000000000" pitchFamily="2" charset="0"/>
                <a:cs typeface="Roboto" panose="02000000000000000000" pitchFamily="2" charset="0"/>
              </a:rPr>
              <a:t>, il est très probable  qu’elle soit de nouveau indéterminée)</a:t>
            </a:r>
            <a:r>
              <a:rPr lang="en-BW" dirty="0">
                <a:effectLst/>
              </a:rPr>
              <a:t> </a:t>
            </a:r>
            <a:endParaRPr b="1" dirty="0"/>
          </a:p>
        </p:txBody>
      </p:sp>
    </p:spTree>
    <p:extLst>
      <p:ext uri="{BB962C8B-B14F-4D97-AF65-F5344CB8AC3E}">
        <p14:creationId xmlns:p14="http://schemas.microsoft.com/office/powerpoint/2010/main" val="3438565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Informez les participants d’envisager de demander un autre TDS conformément aux algorithmes nationaux </a:t>
            </a:r>
            <a:r>
              <a:rPr lang="fr-FR" sz="1100" b="1" i="0" strike="noStrike" cap="none" spc="0" baseline="0">
                <a:solidFill>
                  <a:srgbClr val="000000"/>
                </a:solidFill>
                <a:effectLst/>
                <a:latin typeface="Arial"/>
                <a:ea typeface="Arial"/>
                <a:cs typeface="Arial"/>
              </a:rPr>
              <a:t>en présence d’une prévalence élevée de résistance à l’INH non associée à une résistance à la RIF.</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Demandez aux participants quand ils réaliseraient d’autres tests et quels tests ils utiliseraient. Les réponses dépendront des algorithmes nationaux. </a:t>
            </a:r>
            <a:endParaRPr/>
          </a:p>
        </p:txBody>
      </p:sp>
    </p:spTree>
    <p:extLst>
      <p:ext uri="{BB962C8B-B14F-4D97-AF65-F5344CB8AC3E}">
        <p14:creationId xmlns:p14="http://schemas.microsoft.com/office/powerpoint/2010/main" val="324750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dirty="0">
                <a:solidFill>
                  <a:srgbClr val="000000"/>
                </a:solidFill>
                <a:effectLst/>
                <a:latin typeface="Arial"/>
                <a:ea typeface="Arial"/>
                <a:cs typeface="Arial"/>
              </a:rPr>
              <a:t>Notes pour l’animateur : </a:t>
            </a:r>
            <a:r>
              <a:rPr lang="fr-FR" sz="1800" dirty="0">
                <a:solidFill>
                  <a:srgbClr val="3C4043"/>
                </a:solidFill>
                <a:effectLst/>
                <a:latin typeface="Roboto" panose="02000000000000000000" pitchFamily="2" charset="0"/>
                <a:ea typeface="Roboto" panose="02000000000000000000" pitchFamily="2" charset="0"/>
                <a:cs typeface="Roboto" panose="02000000000000000000" pitchFamily="2" charset="0"/>
              </a:rPr>
              <a:t>Si un patient présente un faible risque de tuberculose multirésistante, il est préférable de refaire les tests de dépistage de la MTB et de la MTB/RIF sur un nouvel échantillon afin d’éliminer tout problème administratif ou technique.</a:t>
            </a:r>
            <a:r>
              <a:rPr lang="en-BW" dirty="0">
                <a:effectLst/>
              </a:rPr>
              <a:t> </a:t>
            </a:r>
            <a:endParaRPr dirty="0"/>
          </a:p>
          <a:p>
            <a:pPr marL="158750" lvl="0" indent="0" algn="l" rtl="0">
              <a:lnSpc>
                <a:spcPct val="100000"/>
              </a:lnSpc>
              <a:spcBef>
                <a:spcPct val="0"/>
              </a:spcBef>
              <a:spcAft>
                <a:spcPct val="0"/>
              </a:spcAft>
              <a:buSzPts val="1100"/>
              <a:buNone/>
            </a:pPr>
            <a:endParaRPr b="0" dirty="0"/>
          </a:p>
          <a:p>
            <a:pPr marL="0" marR="0" lvl="0" indent="0" algn="l" rtl="0">
              <a:lnSpc>
                <a:spcPct val="107000"/>
              </a:lnSpc>
              <a:spcBef>
                <a:spcPct val="0"/>
              </a:spcBef>
              <a:spcAft>
                <a:spcPct val="0"/>
              </a:spcAft>
              <a:buSzPts val="1100"/>
              <a:buFont typeface="Noto Sans Symbols"/>
              <a:buNone/>
            </a:pPr>
            <a:r>
              <a:rPr lang="fr-FR" sz="900" b="0" i="0" strike="noStrike" cap="none" spc="0" baseline="0" dirty="0">
                <a:solidFill>
                  <a:srgbClr val="000000"/>
                </a:solidFill>
                <a:effectLst/>
                <a:latin typeface="Arial"/>
                <a:ea typeface="Arial"/>
                <a:cs typeface="Arial"/>
              </a:rPr>
              <a:t>Demandez aux participants : </a:t>
            </a:r>
            <a:endParaRPr dirty="0"/>
          </a:p>
          <a:p>
            <a:pPr marL="0" marR="0" lvl="0" indent="0" algn="l" rtl="0">
              <a:lnSpc>
                <a:spcPct val="107000"/>
              </a:lnSpc>
              <a:spcBef>
                <a:spcPct val="0"/>
              </a:spcBef>
              <a:spcAft>
                <a:spcPct val="0"/>
              </a:spcAft>
              <a:buSzPts val="1100"/>
              <a:buFont typeface="Noto Sans Symbols"/>
              <a:buNone/>
            </a:pPr>
            <a:r>
              <a:rPr lang="fr-FR" sz="900" b="0" i="0" strike="noStrike" cap="none" spc="0" baseline="0" dirty="0">
                <a:solidFill>
                  <a:srgbClr val="000000"/>
                </a:solidFill>
                <a:effectLst/>
                <a:latin typeface="Arial"/>
                <a:ea typeface="Arial"/>
                <a:cs typeface="Arial"/>
              </a:rPr>
              <a:t>Quels types de patients présentent un risque élevé de TB-MR ? </a:t>
            </a:r>
            <a:endParaRPr dirty="0"/>
          </a:p>
          <a:p>
            <a:pPr marL="0" marR="0" lvl="0" indent="0" algn="l" rtl="0">
              <a:lnSpc>
                <a:spcPct val="107000"/>
              </a:lnSpc>
              <a:spcBef>
                <a:spcPct val="0"/>
              </a:spcBef>
              <a:spcAft>
                <a:spcPct val="0"/>
              </a:spcAft>
              <a:buSzPts val="1100"/>
              <a:buFont typeface="Noto Sans Symbols"/>
              <a:buNone/>
            </a:pPr>
            <a:r>
              <a:rPr lang="fr-FR" sz="900" b="0" i="0" strike="noStrike" cap="none" spc="0" baseline="0" dirty="0">
                <a:solidFill>
                  <a:srgbClr val="000000"/>
                </a:solidFill>
                <a:effectLst/>
                <a:latin typeface="Arial"/>
                <a:ea typeface="Arial"/>
                <a:cs typeface="Arial"/>
              </a:rPr>
              <a:t>Réponse : </a:t>
            </a:r>
            <a:r>
              <a:rPr lang="fr-FR" sz="1100" b="0" i="0" strike="noStrike" cap="none" spc="0" baseline="0" dirty="0">
                <a:solidFill>
                  <a:srgbClr val="000000"/>
                </a:solidFill>
                <a:effectLst/>
                <a:latin typeface="Calibri"/>
                <a:ea typeface="Calibri"/>
                <a:cs typeface="Calibri"/>
              </a:rPr>
              <a:t>les patients précédemment traités, les patients perdus de vue, les patients en rechute ou en échec thérapeutique, les absences de conversion, les contacts avec des patients atteints de TB-MR, les autres groupes à risque de TB-MR identifiés dans le pays.</a:t>
            </a:r>
            <a:endParaRPr dirty="0"/>
          </a:p>
          <a:p>
            <a:pPr marL="0" marR="0" lvl="0" indent="0" algn="l" rtl="0">
              <a:lnSpc>
                <a:spcPct val="107000"/>
              </a:lnSpc>
              <a:spcBef>
                <a:spcPct val="0"/>
              </a:spcBef>
              <a:spcAft>
                <a:spcPct val="0"/>
              </a:spcAft>
              <a:buSzPts val="1100"/>
              <a:buFont typeface="Noto Sans Symbols"/>
              <a:buNone/>
            </a:pPr>
            <a:endParaRPr sz="1100" dirty="0">
              <a:latin typeface="Calibri"/>
              <a:ea typeface="Calibri"/>
              <a:cs typeface="Calibri"/>
              <a:sym typeface="Calibri"/>
            </a:endParaRPr>
          </a:p>
          <a:p>
            <a:pPr marL="0" marR="0" lvl="0" indent="0" algn="l" rtl="0">
              <a:lnSpc>
                <a:spcPct val="107000"/>
              </a:lnSpc>
              <a:spcBef>
                <a:spcPct val="0"/>
              </a:spcBef>
              <a:spcAft>
                <a:spcPct val="0"/>
              </a:spcAft>
              <a:buSzPts val="1100"/>
              <a:buFont typeface="Noto Sans Symbols"/>
              <a:buNone/>
            </a:pPr>
            <a:r>
              <a:rPr lang="fr-FR" sz="1100" b="0" i="0" strike="noStrike" cap="none" spc="0" baseline="0" dirty="0">
                <a:solidFill>
                  <a:srgbClr val="000000"/>
                </a:solidFill>
                <a:effectLst/>
                <a:latin typeface="Calibri"/>
                <a:ea typeface="Calibri"/>
                <a:cs typeface="Calibri"/>
              </a:rPr>
              <a:t>Communiquez les éléments suivants avec les participants :</a:t>
            </a:r>
            <a:endParaRPr dirty="0"/>
          </a:p>
          <a:p>
            <a:pPr marL="0" marR="0" lvl="0" indent="0" algn="l" rtl="0">
              <a:lnSpc>
                <a:spcPct val="107000"/>
              </a:lnSpc>
              <a:spcBef>
                <a:spcPct val="0"/>
              </a:spcBef>
              <a:spcAft>
                <a:spcPct val="0"/>
              </a:spcAft>
              <a:buSzPts val="1100"/>
              <a:buFont typeface="Noto Sans Symbols"/>
              <a:buNone/>
            </a:pPr>
            <a:r>
              <a:rPr lang="fr-FR" sz="1100" b="0" i="0" strike="noStrike" cap="none" spc="0" baseline="0" dirty="0">
                <a:solidFill>
                  <a:srgbClr val="000000"/>
                </a:solidFill>
                <a:effectLst/>
                <a:latin typeface="Arial"/>
                <a:ea typeface="Arial"/>
                <a:cs typeface="Arial"/>
              </a:rPr>
              <a:t>Des résultats de résistance à la RIF faux positifs peuvent être dus à des erreurs de laboratoire ou des erreurs administratives </a:t>
            </a:r>
            <a:endParaRPr dirty="0"/>
          </a:p>
          <a:p>
            <a:pPr marL="0" marR="0" lvl="0" indent="0" algn="l" rtl="0">
              <a:lnSpc>
                <a:spcPct val="107000"/>
              </a:lnSpc>
              <a:spcBef>
                <a:spcPct val="0"/>
              </a:spcBef>
              <a:spcAft>
                <a:spcPct val="0"/>
              </a:spcAft>
              <a:buSzPts val="1100"/>
              <a:buFont typeface="Noto Sans Symbols"/>
              <a:buNone/>
            </a:pPr>
            <a:r>
              <a:rPr lang="fr-FR" sz="1100" b="0" i="0" strike="noStrike" cap="none" spc="0" baseline="0" dirty="0">
                <a:solidFill>
                  <a:srgbClr val="000000"/>
                </a:solidFill>
                <a:effectLst/>
                <a:latin typeface="Arial"/>
                <a:ea typeface="Arial"/>
                <a:cs typeface="Arial"/>
              </a:rPr>
              <a:t>Supposer que le deuxième test est effectué avec plus de précautions et le considérer comme le résultat définitif </a:t>
            </a:r>
            <a:endParaRPr dirty="0"/>
          </a:p>
          <a:p>
            <a:pPr marL="0" marR="0" lvl="0" indent="0" algn="l" rtl="0">
              <a:lnSpc>
                <a:spcPct val="107000"/>
              </a:lnSpc>
              <a:spcBef>
                <a:spcPct val="0"/>
              </a:spcBef>
              <a:spcAft>
                <a:spcPct val="0"/>
              </a:spcAft>
              <a:buSzPts val="1100"/>
              <a:buFont typeface="Noto Sans Symbols"/>
              <a:buNone/>
            </a:pPr>
            <a:endParaRPr sz="1100" dirty="0">
              <a:latin typeface="Calibri"/>
              <a:ea typeface="Calibri"/>
              <a:cs typeface="Calibri"/>
              <a:sym typeface="Calibri"/>
            </a:endParaRPr>
          </a:p>
        </p:txBody>
      </p:sp>
    </p:spTree>
    <p:extLst>
      <p:ext uri="{BB962C8B-B14F-4D97-AF65-F5344CB8AC3E}">
        <p14:creationId xmlns:p14="http://schemas.microsoft.com/office/powerpoint/2010/main" val="36956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158750" lvl="0" indent="0" algn="l" rtl="0">
              <a:lnSpc>
                <a:spcPct val="100000"/>
              </a:lnSpc>
              <a:spcBef>
                <a:spcPct val="0"/>
              </a:spcBef>
              <a:spcAft>
                <a:spcPct val="0"/>
              </a:spcAft>
              <a:buSzPts val="1100"/>
              <a:buNone/>
            </a:pPr>
            <a:endParaRPr b="0"/>
          </a:p>
          <a:p>
            <a:pPr marL="0" marR="0" lvl="0" indent="0" algn="l" rtl="0">
              <a:lnSpc>
                <a:spcPct val="107000"/>
              </a:lnSpc>
              <a:spcBef>
                <a:spcPct val="0"/>
              </a:spcBef>
              <a:spcAft>
                <a:spcPct val="0"/>
              </a:spcAft>
              <a:buSzPts val="1100"/>
              <a:buFont typeface="Noto Sans Symbols"/>
              <a:buNone/>
            </a:pPr>
            <a:r>
              <a:rPr lang="fr-FR" sz="900" b="0" i="0" strike="noStrike" cap="none" spc="0" baseline="0">
                <a:solidFill>
                  <a:srgbClr val="FFFFFF"/>
                </a:solidFill>
                <a:effectLst/>
                <a:latin typeface="Arial"/>
                <a:ea typeface="Arial"/>
                <a:cs typeface="Arial"/>
              </a:rPr>
              <a:t>Demandez aux participants : </a:t>
            </a:r>
            <a:endParaRPr/>
          </a:p>
          <a:p>
            <a:pPr marL="0" marR="0" lvl="0" indent="0" algn="l" rtl="0">
              <a:lnSpc>
                <a:spcPct val="107000"/>
              </a:lnSpc>
              <a:spcBef>
                <a:spcPct val="0"/>
              </a:spcBef>
              <a:spcAft>
                <a:spcPct val="0"/>
              </a:spcAft>
              <a:buSzPts val="1100"/>
              <a:buFont typeface="Noto Sans Symbols"/>
              <a:buNone/>
            </a:pPr>
            <a:r>
              <a:rPr lang="fr-FR" sz="900" b="0" i="0" strike="noStrike" cap="none" spc="0" baseline="0">
                <a:solidFill>
                  <a:srgbClr val="FFFFFF"/>
                </a:solidFill>
                <a:effectLst/>
                <a:latin typeface="Arial"/>
                <a:ea typeface="Arial"/>
                <a:cs typeface="Arial"/>
              </a:rPr>
              <a:t>Quelles sont les méthodes disponibles pour évaluer la résistance aux médicaments ?</a:t>
            </a:r>
            <a:endParaRPr/>
          </a:p>
          <a:p>
            <a:pPr marL="0" marR="0" lvl="0" indent="0" algn="l" rtl="0">
              <a:lnSpc>
                <a:spcPct val="107000"/>
              </a:lnSpc>
              <a:spcBef>
                <a:spcPct val="0"/>
              </a:spcBef>
              <a:spcAft>
                <a:spcPct val="0"/>
              </a:spcAft>
              <a:buSzPts val="1100"/>
              <a:buFont typeface="Noto Sans Symbols"/>
              <a:buNone/>
            </a:pPr>
            <a:r>
              <a:rPr lang="fr-FR" sz="900" b="0" i="0" strike="noStrike" cap="none" spc="0" baseline="0">
                <a:solidFill>
                  <a:srgbClr val="FFFFFF"/>
                </a:solidFill>
                <a:effectLst/>
                <a:latin typeface="Arial"/>
                <a:ea typeface="Arial"/>
                <a:cs typeface="Arial"/>
              </a:rPr>
              <a:t>Réponse : </a:t>
            </a:r>
            <a:r>
              <a:rPr lang="fr-FR" sz="1100" b="0" i="0" strike="noStrike" cap="none" spc="0" baseline="0">
                <a:solidFill>
                  <a:srgbClr val="000000"/>
                </a:solidFill>
                <a:effectLst/>
                <a:latin typeface="Arial"/>
                <a:ea typeface="Arial"/>
                <a:cs typeface="Arial"/>
              </a:rPr>
              <a:t>Des méthodes phénotypiques (culture et TDS) et moléculaires (tests d’hybridation inverse en ligne, séquençage de l’ADN, dosages moléculaires centralisés, etc.) sont disponibles pour évaluer la résistance aux médicaments. </a:t>
            </a:r>
            <a:endParaRPr/>
          </a:p>
        </p:txBody>
      </p:sp>
    </p:spTree>
    <p:extLst>
      <p:ext uri="{BB962C8B-B14F-4D97-AF65-F5344CB8AC3E}">
        <p14:creationId xmlns:p14="http://schemas.microsoft.com/office/powerpoint/2010/main" val="2578670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fr-FR" sz="1800" b="0" i="0" strike="noStrike" cap="none" spc="0" baseline="0">
                <a:solidFill>
                  <a:srgbClr val="000000"/>
                </a:solidFill>
                <a:effectLst/>
                <a:latin typeface="SofiaProLight"/>
                <a:ea typeface="SofiaProLight"/>
                <a:cs typeface="SofiaProLight"/>
              </a:rPr>
              <a:t>Des tests répétés sur le même éluat d’ADN ont généré des résultats interprétables dans seulement 30 % approximativement des re-tests dans une étude FIND.</a:t>
            </a:r>
            <a:endParaRPr sz="1100">
              <a:latin typeface="Calibri"/>
              <a:ea typeface="Calibri"/>
              <a:cs typeface="Calibri"/>
              <a:sym typeface="Calibri"/>
            </a:endParaRPr>
          </a:p>
          <a:p>
            <a:pPr marL="285750" marR="0" lvl="0" indent="-209550" algn="l" rtl="0">
              <a:lnSpc>
                <a:spcPct val="100000"/>
              </a:lnSpc>
              <a:spcBef>
                <a:spcPts val="800"/>
              </a:spcBef>
              <a:spcAft>
                <a:spcPct val="0"/>
              </a:spcAft>
              <a:buClr>
                <a:srgbClr val="000000"/>
              </a:buClr>
              <a:buSzPts val="1200"/>
              <a:buFont typeface="Arial"/>
              <a:buNone/>
            </a:pPr>
            <a:endParaRPr sz="1200">
              <a:solidFill>
                <a:schemeClr val="dk1"/>
              </a:solidFill>
            </a:endParaRPr>
          </a:p>
          <a:p>
            <a:pPr marL="158750" lvl="0" indent="0" algn="l" rtl="0">
              <a:lnSpc>
                <a:spcPct val="100000"/>
              </a:lnSpc>
              <a:spcBef>
                <a:spcPct val="0"/>
              </a:spcBef>
              <a:spcAft>
                <a:spcPct val="0"/>
              </a:spcAft>
              <a:buSzPts val="1100"/>
              <a:buNone/>
            </a:pPr>
            <a:endParaRPr b="0"/>
          </a:p>
        </p:txBody>
      </p:sp>
    </p:spTree>
    <p:extLst>
      <p:ext uri="{BB962C8B-B14F-4D97-AF65-F5344CB8AC3E}">
        <p14:creationId xmlns:p14="http://schemas.microsoft.com/office/powerpoint/2010/main" val="3341751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84659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21" name="Google Shape;421;p23: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440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3136467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sz="1800">
              <a:latin typeface="Arial"/>
              <a:ea typeface="Arial"/>
              <a:cs typeface="Arial"/>
              <a:sym typeface="Arial"/>
            </a:endParaRPr>
          </a:p>
        </p:txBody>
      </p:sp>
    </p:spTree>
    <p:extLst>
      <p:ext uri="{BB962C8B-B14F-4D97-AF65-F5344CB8AC3E}">
        <p14:creationId xmlns:p14="http://schemas.microsoft.com/office/powerpoint/2010/main" val="233771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Font typeface="Arial"/>
              <a:buNone/>
            </a:pPr>
            <a:endParaRPr/>
          </a:p>
        </p:txBody>
      </p:sp>
      <p:sp>
        <p:nvSpPr>
          <p:cNvPr id="439" name="Google Shape;439;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55310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174949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76" name="Google Shape;476;p2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770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88200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788850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a:t>
            </a:r>
            <a:r>
              <a:rPr lang="fr-FR" sz="1100" b="0" i="0" strike="noStrike" cap="none" spc="0" baseline="0">
                <a:solidFill>
                  <a:srgbClr val="000000"/>
                </a:solidFill>
                <a:effectLst/>
                <a:latin typeface="Montserrat"/>
                <a:ea typeface="Montserrat"/>
                <a:cs typeface="Montserrat"/>
              </a:rPr>
              <a:t>Truenat MTB, MTB Plus et MTB-RIF Dx. MTB et MTB Plus doivent être utilisés comme tests diagnostiques initiaux de la TB. MTB-RIF Dx doit être utilisé comme test diagnostique supplémentaire pour la résistance à la RIF.</a:t>
            </a:r>
            <a:endParaRPr/>
          </a:p>
        </p:txBody>
      </p:sp>
    </p:spTree>
    <p:extLst>
      <p:ext uri="{BB962C8B-B14F-4D97-AF65-F5344CB8AC3E}">
        <p14:creationId xmlns:p14="http://schemas.microsoft.com/office/powerpoint/2010/main" val="684745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Réponses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Isolement de l’ADN</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Test de dépistage de la TB</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Test de dépistage de la résistance à la RIF</a:t>
            </a:r>
            <a:endParaRPr/>
          </a:p>
        </p:txBody>
      </p:sp>
    </p:spTree>
    <p:extLst>
      <p:ext uri="{BB962C8B-B14F-4D97-AF65-F5344CB8AC3E}">
        <p14:creationId xmlns:p14="http://schemas.microsoft.com/office/powerpoint/2010/main" val="3886630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1. La résistance à la RIF doit être recherchée sur l’échantillon du patient, 2. Le patient doit être orienté pour des soins et un traitement. L’animateur doit insister sur les méthodes spécifiques au pays pour les orientations, par ex. la garantie que les résultats des tests sont transmis par voie électronique, les conseils, réalisation d’un transfert à chaud vers des établissements de traitement de la TB, etc.</a:t>
            </a:r>
            <a:endParaRPr/>
          </a:p>
        </p:txBody>
      </p:sp>
    </p:spTree>
    <p:extLst>
      <p:ext uri="{BB962C8B-B14F-4D97-AF65-F5344CB8AC3E}">
        <p14:creationId xmlns:p14="http://schemas.microsoft.com/office/powerpoint/2010/main" val="315496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47660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lnSpc>
                <a:spcPct val="107000"/>
              </a:lnSpc>
              <a:spcBef>
                <a:spcPct val="0"/>
              </a:spcBef>
              <a:spcAft>
                <a:spcPct val="0"/>
              </a:spcAft>
              <a:buSzPts val="1100"/>
              <a:buChar char="●"/>
            </a:pPr>
            <a:r>
              <a:rPr lang="fr-FR" sz="1800" b="1" i="0" strike="noStrike" cap="none" spc="0" baseline="0">
                <a:solidFill>
                  <a:srgbClr val="000000"/>
                </a:solidFill>
                <a:effectLst/>
                <a:latin typeface="Calibri"/>
                <a:ea typeface="Calibri"/>
                <a:cs typeface="Calibri"/>
              </a:rPr>
              <a:t>Objectif final :</a:t>
            </a:r>
            <a:endParaRPr sz="1800">
              <a:latin typeface="Calibri"/>
              <a:ea typeface="Calibri"/>
              <a:cs typeface="Calibri"/>
              <a:sym typeface="Calibri"/>
            </a:endParaRPr>
          </a:p>
          <a:p>
            <a:pPr marL="457200" lvl="0" indent="-298450" algn="l" rtl="0">
              <a:lnSpc>
                <a:spcPct val="100000"/>
              </a:lnSpc>
              <a:spcBef>
                <a:spcPts val="800"/>
              </a:spcBef>
              <a:spcAft>
                <a:spcPct val="0"/>
              </a:spcAft>
              <a:buSzPts val="1100"/>
              <a:buChar char="●"/>
            </a:pPr>
            <a:r>
              <a:rPr lang="fr-FR" sz="1800" b="0" i="0" strike="noStrike" cap="none" spc="0" baseline="0">
                <a:solidFill>
                  <a:srgbClr val="000000"/>
                </a:solidFill>
                <a:effectLst/>
                <a:latin typeface="Calibri"/>
                <a:ea typeface="Calibri"/>
                <a:cs typeface="Calibri"/>
              </a:rPr>
              <a:t>À la fin de cette session, le participant sera en mesure d’interpréter les résultats de l’algorithme pour Truenat</a:t>
            </a:r>
            <a:endParaRPr/>
          </a:p>
        </p:txBody>
      </p:sp>
    </p:spTree>
    <p:extLst>
      <p:ext uri="{BB962C8B-B14F-4D97-AF65-F5344CB8AC3E}">
        <p14:creationId xmlns:p14="http://schemas.microsoft.com/office/powerpoint/2010/main" val="35271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378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70" name="Google Shape;170;p6: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69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97962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93" name="Google Shape;193;p8: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315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4"/>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4"/>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2" name="Google Shape;12;p34"/>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p:cSld name="ONE_COLUMN_TEXT_1">
    <p:spTree>
      <p:nvGrpSpPr>
        <p:cNvPr id="1" name="Shape 69"/>
        <p:cNvGrpSpPr/>
        <p:nvPr/>
      </p:nvGrpSpPr>
      <p:grpSpPr>
        <a:xfrm>
          <a:off x="0" y="0"/>
          <a:ext cx="0" cy="0"/>
          <a:chOff x="0" y="0"/>
          <a:chExt cx="0" cy="0"/>
        </a:xfrm>
      </p:grpSpPr>
      <p:sp>
        <p:nvSpPr>
          <p:cNvPr id="70" name="Google Shape;70;p48"/>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 name="Google Shape;71;p48"/>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72" name="Google Shape;72;p48"/>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73" name="Google Shape;73;p48"/>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74" name="Google Shape;74;p48"/>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49"/>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77" name="Google Shape;77;p49"/>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78" name="Google Shape;78;p49"/>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9" name="Google Shape;79;p49"/>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80"/>
        <p:cNvGrpSpPr/>
        <p:nvPr/>
      </p:nvGrpSpPr>
      <p:grpSpPr>
        <a:xfrm>
          <a:off x="0" y="0"/>
          <a:ext cx="0" cy="0"/>
          <a:chOff x="0" y="0"/>
          <a:chExt cx="0" cy="0"/>
        </a:xfrm>
      </p:grpSpPr>
      <p:sp>
        <p:nvSpPr>
          <p:cNvPr id="81" name="Google Shape;81;p50"/>
          <p:cNvSpPr txBox="1">
            <a:spLocks noGrp="1"/>
          </p:cNvSpPr>
          <p:nvPr>
            <p:ph type="title"/>
          </p:nvPr>
        </p:nvSpPr>
        <p:spPr>
          <a:xfrm>
            <a:off x="687158" y="10041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82" name="Google Shape;82;p50"/>
          <p:cNvSpPr txBox="1">
            <a:spLocks noGrp="1"/>
          </p:cNvSpPr>
          <p:nvPr>
            <p:ph type="body" idx="1"/>
          </p:nvPr>
        </p:nvSpPr>
        <p:spPr>
          <a:xfrm>
            <a:off x="687158" y="183810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3" name="Google Shape;83;p50"/>
          <p:cNvSpPr/>
          <p:nvPr/>
        </p:nvSpPr>
        <p:spPr>
          <a:xfrm>
            <a:off x="4603700" y="0"/>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4" name="Google Shape;84;p50"/>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Col">
  <p:cSld name="2 Col">
    <p:bg>
      <p:bgPr>
        <a:solidFill>
          <a:schemeClr val="lt1"/>
        </a:solidFill>
        <a:effectLst/>
      </p:bgPr>
    </p:bg>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87" name="Google Shape;87;p39"/>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88" name="Google Shape;88;p39"/>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20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89" name="Google Shape;89;p39"/>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20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90" name="Google Shape;90;p39"/>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1" name="Google Shape;91;p39"/>
          <p:cNvSpPr txBox="1">
            <a:spLocks noGrp="1"/>
          </p:cNvSpPr>
          <p:nvPr>
            <p:ph type="body" idx="4"/>
          </p:nvPr>
        </p:nvSpPr>
        <p:spPr>
          <a:xfrm>
            <a:off x="4778466" y="2492635"/>
            <a:ext cx="3567181"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92" name="Google Shape;92;p39"/>
          <p:cNvCxnSpPr/>
          <p:nvPr/>
        </p:nvCxnSpPr>
        <p:spPr>
          <a:xfrm>
            <a:off x="477202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93" name="Google Shape;93;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p39"/>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5" name="Google Shape;95;p39"/>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2 Col">
  <p:cSld name="1_2 Col">
    <p:bg>
      <p:bgPr>
        <a:solidFill>
          <a:schemeClr val="lt1"/>
        </a:solidFill>
        <a:effectLst/>
      </p:bgPr>
    </p:bg>
    <p:spTree>
      <p:nvGrpSpPr>
        <p:cNvPr id="1" name="Shape 96"/>
        <p:cNvGrpSpPr/>
        <p:nvPr/>
      </p:nvGrpSpPr>
      <p:grpSpPr>
        <a:xfrm>
          <a:off x="0" y="0"/>
          <a:ext cx="0" cy="0"/>
          <a:chOff x="0" y="0"/>
          <a:chExt cx="0" cy="0"/>
        </a:xfrm>
      </p:grpSpPr>
      <p:sp>
        <p:nvSpPr>
          <p:cNvPr id="97" name="Google Shape;97;p43"/>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98" name="Google Shape;98;p43"/>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99" name="Google Shape;99;p43"/>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400" b="0" i="0">
                <a:solidFill>
                  <a:schemeClr val="dk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00" name="Google Shape;100;p43"/>
          <p:cNvSpPr txBox="1">
            <a:spLocks noGrp="1"/>
          </p:cNvSpPr>
          <p:nvPr>
            <p:ph type="body" idx="2"/>
          </p:nvPr>
        </p:nvSpPr>
        <p:spPr>
          <a:xfrm>
            <a:off x="723017" y="2028900"/>
            <a:ext cx="3620384" cy="23792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01" name="Google Shape;101;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43"/>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 name="Google Shape;103;p43"/>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2"/>
        <p:cNvGrpSpPr/>
        <p:nvPr/>
      </p:nvGrpSpPr>
      <p:grpSpPr>
        <a:xfrm>
          <a:off x="0" y="0"/>
          <a:ext cx="0" cy="0"/>
          <a:chOff x="0" y="0"/>
          <a:chExt cx="0" cy="0"/>
        </a:xfrm>
      </p:grpSpPr>
      <p:sp>
        <p:nvSpPr>
          <p:cNvPr id="123" name="Google Shape;123;p18"/>
          <p:cNvSpPr txBox="1">
            <a:spLocks noGrp="1"/>
          </p:cNvSpPr>
          <p:nvPr>
            <p:ph type="body" idx="1"/>
          </p:nvPr>
        </p:nvSpPr>
        <p:spPr>
          <a:xfrm>
            <a:off x="705225" y="1166075"/>
            <a:ext cx="7138500" cy="30789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124" name="Google Shape;124;p1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88038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
  <p:cSld name="2 Col">
    <p:bg>
      <p:bgPr>
        <a:solidFill>
          <a:schemeClr val="lt1"/>
        </a:solidFill>
        <a:effectLst/>
      </p:bgPr>
    </p:bg>
    <p:spTree>
      <p:nvGrpSpPr>
        <p:cNvPr id="1" name="Shape 108"/>
        <p:cNvGrpSpPr/>
        <p:nvPr/>
      </p:nvGrpSpPr>
      <p:grpSpPr>
        <a:xfrm>
          <a:off x="0" y="0"/>
          <a:ext cx="0" cy="0"/>
          <a:chOff x="0" y="0"/>
          <a:chExt cx="0" cy="0"/>
        </a:xfrm>
      </p:grpSpPr>
      <p:sp>
        <p:nvSpPr>
          <p:cNvPr id="109" name="Google Shape;109;p40"/>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10" name="Google Shape;110;p40"/>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11" name="Google Shape;111;p40"/>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20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12" name="Google Shape;112;p40"/>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20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13" name="Google Shape;113;p40"/>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14" name="Google Shape;114;p40"/>
          <p:cNvSpPr txBox="1">
            <a:spLocks noGrp="1"/>
          </p:cNvSpPr>
          <p:nvPr>
            <p:ph type="body" idx="4"/>
          </p:nvPr>
        </p:nvSpPr>
        <p:spPr>
          <a:xfrm>
            <a:off x="4778466" y="2492635"/>
            <a:ext cx="3567181"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115" name="Google Shape;115;p40"/>
          <p:cNvCxnSpPr/>
          <p:nvPr/>
        </p:nvCxnSpPr>
        <p:spPr>
          <a:xfrm>
            <a:off x="477202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16" name="Google Shape;116;p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40"/>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8" name="Google Shape;118;p40"/>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2 Col">
  <p:cSld name="1_2 Col">
    <p:bg>
      <p:bgPr>
        <a:solidFill>
          <a:schemeClr val="lt1"/>
        </a:solidFill>
        <a:effectLst/>
      </p:bgPr>
    </p:bg>
    <p:spTree>
      <p:nvGrpSpPr>
        <p:cNvPr id="1" name="Shape 119"/>
        <p:cNvGrpSpPr/>
        <p:nvPr/>
      </p:nvGrpSpPr>
      <p:grpSpPr>
        <a:xfrm>
          <a:off x="0" y="0"/>
          <a:ext cx="0" cy="0"/>
          <a:chOff x="0" y="0"/>
          <a:chExt cx="0" cy="0"/>
        </a:xfrm>
      </p:grpSpPr>
      <p:sp>
        <p:nvSpPr>
          <p:cNvPr id="120" name="Google Shape;120;p44"/>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21" name="Google Shape;121;p44"/>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22" name="Google Shape;122;p44"/>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400" b="0" i="0">
                <a:solidFill>
                  <a:schemeClr val="dk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23" name="Google Shape;123;p44"/>
          <p:cNvSpPr txBox="1">
            <a:spLocks noGrp="1"/>
          </p:cNvSpPr>
          <p:nvPr>
            <p:ph type="body" idx="2"/>
          </p:nvPr>
        </p:nvSpPr>
        <p:spPr>
          <a:xfrm>
            <a:off x="723017" y="2028900"/>
            <a:ext cx="3620384" cy="23792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4" name="Google Shape;124;p4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Google Shape;125;p44"/>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6" name="Google Shape;126;p44"/>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
        <p:cNvGrpSpPr/>
        <p:nvPr/>
      </p:nvGrpSpPr>
      <p:grpSpPr>
        <a:xfrm>
          <a:off x="0" y="0"/>
          <a:ext cx="0" cy="0"/>
          <a:chOff x="0" y="0"/>
          <a:chExt cx="0" cy="0"/>
        </a:xfrm>
      </p:grpSpPr>
      <p:sp>
        <p:nvSpPr>
          <p:cNvPr id="14" name="Google Shape;14;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5" name="Google Shape;15;p35"/>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 name="Google Shape;16;p35"/>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35"/>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18"/>
        <p:cNvGrpSpPr/>
        <p:nvPr/>
      </p:nvGrpSpPr>
      <p:grpSpPr>
        <a:xfrm>
          <a:off x="0" y="0"/>
          <a:ext cx="0" cy="0"/>
          <a:chOff x="0" y="0"/>
          <a:chExt cx="0" cy="0"/>
        </a:xfrm>
      </p:grpSpPr>
      <p:sp>
        <p:nvSpPr>
          <p:cNvPr id="19" name="Google Shape;19;p36"/>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0" name="Google Shape;20;p36"/>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1" name="Google Shape;21;p36"/>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2" name="Google Shape;22;p36"/>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3" name="Google Shape;23;p36"/>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4" name="Google Shape;24;p36"/>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5" name="Google Shape;25;p36"/>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6" name="Google Shape;26;p36"/>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7" name="Google Shape;27;p36"/>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8" name="Google Shape;28;p36"/>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9" name="Google Shape;29;p36"/>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30" name="Google Shape;30;p36"/>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31" name="Google Shape;31;p36"/>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32" name="Google Shape;32;p36"/>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33" name="Google Shape;33;p36"/>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34" name="Google Shape;34;p36"/>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 name="Google Shape;35;p36"/>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36" name="Google Shape;36;p36"/>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37"/>
        <p:cNvGrpSpPr/>
        <p:nvPr/>
      </p:nvGrpSpPr>
      <p:grpSpPr>
        <a:xfrm>
          <a:off x="0" y="0"/>
          <a:ext cx="0" cy="0"/>
          <a:chOff x="0" y="0"/>
          <a:chExt cx="0" cy="0"/>
        </a:xfrm>
      </p:grpSpPr>
      <p:grpSp>
        <p:nvGrpSpPr>
          <p:cNvPr id="38" name="Google Shape;38;p37"/>
          <p:cNvGrpSpPr/>
          <p:nvPr/>
        </p:nvGrpSpPr>
        <p:grpSpPr>
          <a:xfrm>
            <a:off x="0" y="0"/>
            <a:ext cx="9144000" cy="5143475"/>
            <a:chOff x="0" y="0"/>
            <a:chExt cx="9144000" cy="5143475"/>
          </a:xfrm>
        </p:grpSpPr>
        <p:grpSp>
          <p:nvGrpSpPr>
            <p:cNvPr id="39" name="Google Shape;39;p37"/>
            <p:cNvGrpSpPr/>
            <p:nvPr/>
          </p:nvGrpSpPr>
          <p:grpSpPr>
            <a:xfrm>
              <a:off x="0" y="0"/>
              <a:ext cx="9144000" cy="5143475"/>
              <a:chOff x="0" y="0"/>
              <a:chExt cx="9144000" cy="5143475"/>
            </a:xfrm>
          </p:grpSpPr>
          <p:sp>
            <p:nvSpPr>
              <p:cNvPr id="40" name="Google Shape;40;p37"/>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7"/>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7"/>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7"/>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p37"/>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37"/>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2800" b="1">
                <a:solidFill>
                  <a:schemeClr val="dk1"/>
                </a:solidFill>
              </a:defRPr>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
  <p:cSld name="Chart">
    <p:bg>
      <p:bgPr>
        <a:solidFill>
          <a:schemeClr val="dk1"/>
        </a:solidFill>
        <a:effectLst/>
      </p:bgPr>
    </p:bg>
    <p:spTree>
      <p:nvGrpSpPr>
        <p:cNvPr id="1" name="Shape 46"/>
        <p:cNvGrpSpPr/>
        <p:nvPr/>
      </p:nvGrpSpPr>
      <p:grpSpPr>
        <a:xfrm>
          <a:off x="0" y="0"/>
          <a:ext cx="0" cy="0"/>
          <a:chOff x="0" y="0"/>
          <a:chExt cx="0" cy="0"/>
        </a:xfrm>
      </p:grpSpPr>
      <p:sp>
        <p:nvSpPr>
          <p:cNvPr id="47" name="Google Shape;47;p41"/>
          <p:cNvSpPr>
            <a:spLocks noGrp="1"/>
          </p:cNvSpPr>
          <p:nvPr>
            <p:ph type="chart" idx="2"/>
          </p:nvPr>
        </p:nvSpPr>
        <p:spPr>
          <a:xfrm>
            <a:off x="714375" y="1454331"/>
            <a:ext cx="7764608" cy="308302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48" name="Google Shape;48;p41"/>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solidFill>
                  <a:schemeClr val="lt1"/>
                </a:solidFill>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49" name="Google Shape;49;p4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p4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54" name="Google Shape;54;p42"/>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5" name="Google Shape;55;p42"/>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56" name="Google Shape;56;p42"/>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59" name="Google Shape;59;p45"/>
          <p:cNvSpPr>
            <a:spLocks noGrp="1"/>
          </p:cNvSpPr>
          <p:nvPr>
            <p:ph type="pic" idx="2"/>
          </p:nvPr>
        </p:nvSpPr>
        <p:spPr>
          <a:xfrm>
            <a:off x="5221288" y="1208088"/>
            <a:ext cx="3800475" cy="33432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45"/>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61;p45"/>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45"/>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63" name="Google Shape;63;p45"/>
          <p:cNvCxnSpPr/>
          <p:nvPr/>
        </p:nvCxnSpPr>
        <p:spPr>
          <a:xfrm>
            <a:off x="311150" y="1117777"/>
            <a:ext cx="1600200" cy="2994"/>
          </a:xfrm>
          <a:prstGeom prst="straightConnector1">
            <a:avLst/>
          </a:prstGeom>
          <a:noFill/>
          <a:ln w="101600" cap="flat" cmpd="sng">
            <a:solidFill>
              <a:schemeClr val="accent1"/>
            </a:solidFill>
            <a:prstDash val="solid"/>
            <a:round/>
            <a:headEnd type="none" w="sm" len="sm"/>
            <a:tailEnd type="none" w="sm" len="sm"/>
          </a:ln>
        </p:spPr>
      </p:cxn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4"/>
        <p:cNvGrpSpPr/>
        <p:nvPr/>
      </p:nvGrpSpPr>
      <p:grpSpPr>
        <a:xfrm>
          <a:off x="0" y="0"/>
          <a:ext cx="0" cy="0"/>
          <a:chOff x="0" y="0"/>
          <a:chExt cx="0" cy="0"/>
        </a:xfrm>
      </p:grpSpPr>
      <p:sp>
        <p:nvSpPr>
          <p:cNvPr id="65" name="Google Shape;65;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6" name="Google Shape;66;p46"/>
          <p:cNvSpPr txBox="1">
            <a:spLocks noGrp="1"/>
          </p:cNvSpPr>
          <p:nvPr>
            <p:ph type="body" idx="1"/>
          </p:nvPr>
        </p:nvSpPr>
        <p:spPr>
          <a:xfrm>
            <a:off x="348853" y="1469231"/>
            <a:ext cx="3613547" cy="3505541"/>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67" name="Google Shape;67;p46"/>
          <p:cNvSpPr>
            <a:spLocks noGrp="1"/>
          </p:cNvSpPr>
          <p:nvPr>
            <p:ph type="pic" idx="2"/>
          </p:nvPr>
        </p:nvSpPr>
        <p:spPr>
          <a:xfrm>
            <a:off x="4398169" y="1457155"/>
            <a:ext cx="4506346" cy="350639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6" r:id="rId15"/>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106" name="Google Shape;106;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07" name="Google Shape;107;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stoptb.org/assets/documents/resources/publications/sd/Truenat_Implementation_Guide.pdf"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p:nvPr/>
        </p:nvSpPr>
        <p:spPr>
          <a:xfrm>
            <a:off x="-55300" y="1913575"/>
            <a:ext cx="5290030" cy="1680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rgbClr val="000000"/>
              </a:solidFill>
              <a:latin typeface="Gill Sans"/>
              <a:ea typeface="Gill Sans"/>
              <a:cs typeface="Gill Sans"/>
              <a:sym typeface="Gill Sans"/>
            </a:endParaRPr>
          </a:p>
        </p:txBody>
      </p:sp>
      <p:sp>
        <p:nvSpPr>
          <p:cNvPr id="132" name="Google Shape;132;p1"/>
          <p:cNvSpPr txBox="1">
            <a:spLocks noGrp="1"/>
          </p:cNvSpPr>
          <p:nvPr>
            <p:ph type="ctrTitle"/>
          </p:nvPr>
        </p:nvSpPr>
        <p:spPr>
          <a:xfrm>
            <a:off x="253602" y="2238475"/>
            <a:ext cx="4878000" cy="1030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ct val="0"/>
              </a:spcBef>
              <a:spcAft>
                <a:spcPct val="0"/>
              </a:spcAft>
              <a:buSzPts val="3600"/>
              <a:buNone/>
            </a:pPr>
            <a:r>
              <a:rPr lang="fr-FR" sz="2400" b="1" i="0" strike="noStrike" cap="none" spc="0" baseline="0" dirty="0">
                <a:solidFill>
                  <a:srgbClr val="FF6E68"/>
                </a:solidFill>
                <a:effectLst/>
                <a:latin typeface="Montserrat ExtraBold"/>
                <a:ea typeface="Montserrat ExtraBold"/>
                <a:cs typeface="Montserrat ExtraBold"/>
              </a:rPr>
              <a:t>MODULE 2 : ALGORITHME DE DIAGNOSTIC ET INTERPRÉTATION </a:t>
            </a:r>
            <a:r>
              <a:rPr lang="fr-FR" sz="2400" b="1" i="0" strike="noStrike" cap="none" spc="0" baseline="0" dirty="0">
                <a:solidFill>
                  <a:srgbClr val="FF6E68"/>
                </a:solidFill>
                <a:effectLst/>
              </a:rPr>
              <a:t>DES RÉSULTATS</a:t>
            </a:r>
            <a:endParaRPr sz="3200" b="1" dirty="0"/>
          </a:p>
        </p:txBody>
      </p:sp>
      <p:sp>
        <p:nvSpPr>
          <p:cNvPr id="133" name="Google Shape;133;p1"/>
          <p:cNvSpPr txBox="1">
            <a:spLocks noGrp="1"/>
          </p:cNvSpPr>
          <p:nvPr>
            <p:ph type="subTitle" idx="1"/>
          </p:nvPr>
        </p:nvSpPr>
        <p:spPr>
          <a:xfrm>
            <a:off x="888999" y="4332194"/>
            <a:ext cx="6309323" cy="374650"/>
          </a:xfrm>
          <a:prstGeom prst="rect">
            <a:avLst/>
          </a:prstGeom>
          <a:noFill/>
          <a:ln>
            <a:noFill/>
          </a:ln>
        </p:spPr>
        <p:txBody>
          <a:bodyPr spcFirstLastPara="1" wrap="square" lIns="91425" tIns="91425" rIns="91425" bIns="91425" anchor="t" anchorCtr="0">
            <a:noAutofit/>
          </a:bodyPr>
          <a:lstStyle/>
          <a:p>
            <a:pPr marL="117475" lvl="0" indent="-3175" algn="l"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Formation au niveau central concernant les tests Truenat</a:t>
            </a:r>
            <a:r>
              <a:rPr lang="fr-FR" sz="1400" b="0" i="0" strike="noStrike" cap="none" spc="0" baseline="30000">
                <a:solidFill>
                  <a:srgbClr val="FFFFFF"/>
                </a:solidFill>
                <a:effectLst/>
                <a:latin typeface="Montserrat"/>
                <a:ea typeface="Montserrat"/>
                <a:cs typeface="Montserrat"/>
              </a:rPr>
              <a:t>®</a:t>
            </a:r>
            <a:r>
              <a:rPr lang="fr-FR" sz="1400" b="0" i="0" strike="noStrike" cap="none" spc="0" baseline="0">
                <a:solidFill>
                  <a:srgbClr val="FFFFFF"/>
                </a:solidFill>
                <a:effectLst/>
                <a:latin typeface="Montserrat"/>
                <a:ea typeface="Montserrat"/>
                <a:cs typeface="Montserrat"/>
              </a:rPr>
              <a:t> pour la détection de la TB et de la résistance à la rifampicine</a:t>
            </a:r>
            <a:endParaRPr/>
          </a:p>
        </p:txBody>
      </p:sp>
      <p:cxnSp>
        <p:nvCxnSpPr>
          <p:cNvPr id="134" name="Google Shape;134;p1"/>
          <p:cNvCxnSpPr/>
          <p:nvPr/>
        </p:nvCxnSpPr>
        <p:spPr>
          <a:xfrm rot="10800000">
            <a:off x="981700" y="4940300"/>
            <a:ext cx="5530800" cy="0"/>
          </a:xfrm>
          <a:prstGeom prst="straightConnector1">
            <a:avLst/>
          </a:prstGeom>
          <a:noFill/>
          <a:ln w="19050" cap="flat" cmpd="sng">
            <a:solidFill>
              <a:schemeClr val="lt1"/>
            </a:solidFill>
            <a:prstDash val="solid"/>
            <a:round/>
            <a:headEnd type="none" w="sm" len="sm"/>
            <a:tailEnd type="none" w="sm" len="sm"/>
          </a:ln>
        </p:spPr>
      </p:cxnSp>
      <p:cxnSp>
        <p:nvCxnSpPr>
          <p:cNvPr id="135" name="Google Shape;135;p1"/>
          <p:cNvCxnSpPr/>
          <p:nvPr/>
        </p:nvCxnSpPr>
        <p:spPr>
          <a:xfrm rot="10800000">
            <a:off x="4348475" y="203200"/>
            <a:ext cx="4203300" cy="0"/>
          </a:xfrm>
          <a:prstGeom prst="straightConnector1">
            <a:avLst/>
          </a:prstGeom>
          <a:noFill/>
          <a:ln w="19050" cap="flat" cmpd="sng">
            <a:solidFill>
              <a:schemeClr val="accent1"/>
            </a:solidFill>
            <a:prstDash val="solid"/>
            <a:round/>
            <a:headEnd type="none" w="sm" len="sm"/>
            <a:tailEnd type="none" w="sm" len="sm"/>
          </a:ln>
        </p:spPr>
      </p:cxnSp>
      <p:cxnSp>
        <p:nvCxnSpPr>
          <p:cNvPr id="136" name="Google Shape;136;p1"/>
          <p:cNvCxnSpPr/>
          <p:nvPr/>
        </p:nvCxnSpPr>
        <p:spPr>
          <a:xfrm rot="10800000">
            <a:off x="4355425" y="203200"/>
            <a:ext cx="2979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cxnSp>
        <p:nvCxnSpPr>
          <p:cNvPr id="201" name="Google Shape;201;p9"/>
          <p:cNvCxnSpPr/>
          <p:nvPr/>
        </p:nvCxnSpPr>
        <p:spPr>
          <a:xfrm flipH="1">
            <a:off x="5168504" y="3412158"/>
            <a:ext cx="0" cy="149521"/>
          </a:xfrm>
          <a:prstGeom prst="straightConnector1">
            <a:avLst/>
          </a:prstGeom>
          <a:noFill/>
          <a:ln w="28575" cap="flat" cmpd="sng">
            <a:solidFill>
              <a:schemeClr val="accent1"/>
            </a:solidFill>
            <a:prstDash val="solid"/>
            <a:round/>
            <a:headEnd type="none" w="sm" len="sm"/>
            <a:tailEnd type="triangle" w="med" len="med"/>
          </a:ln>
        </p:spPr>
      </p:cxnSp>
      <p:cxnSp>
        <p:nvCxnSpPr>
          <p:cNvPr id="202" name="Google Shape;202;p9"/>
          <p:cNvCxnSpPr/>
          <p:nvPr/>
        </p:nvCxnSpPr>
        <p:spPr>
          <a:xfrm flipH="1">
            <a:off x="591348" y="1906205"/>
            <a:ext cx="0" cy="325154"/>
          </a:xfrm>
          <a:prstGeom prst="straightConnector1">
            <a:avLst/>
          </a:prstGeom>
          <a:noFill/>
          <a:ln w="28575" cap="flat" cmpd="sng">
            <a:solidFill>
              <a:schemeClr val="accent1"/>
            </a:solidFill>
            <a:prstDash val="solid"/>
            <a:round/>
            <a:headEnd type="none" w="sm" len="sm"/>
            <a:tailEnd type="triangle" w="med" len="med"/>
          </a:ln>
        </p:spPr>
      </p:cxnSp>
      <p:cxnSp>
        <p:nvCxnSpPr>
          <p:cNvPr id="203" name="Google Shape;203;p9"/>
          <p:cNvCxnSpPr/>
          <p:nvPr/>
        </p:nvCxnSpPr>
        <p:spPr>
          <a:xfrm rot="10800000">
            <a:off x="2582187" y="1217395"/>
            <a:ext cx="517828" cy="0"/>
          </a:xfrm>
          <a:prstGeom prst="straightConnector1">
            <a:avLst/>
          </a:prstGeom>
          <a:noFill/>
          <a:ln w="28575" cap="flat" cmpd="sng">
            <a:solidFill>
              <a:schemeClr val="accent1"/>
            </a:solidFill>
            <a:prstDash val="solid"/>
            <a:round/>
            <a:headEnd type="none" w="sm" len="sm"/>
            <a:tailEnd type="triangle" w="med" len="med"/>
          </a:ln>
        </p:spPr>
      </p:cxnSp>
      <p:grpSp>
        <p:nvGrpSpPr>
          <p:cNvPr id="204" name="Google Shape;204;p9"/>
          <p:cNvGrpSpPr/>
          <p:nvPr/>
        </p:nvGrpSpPr>
        <p:grpSpPr>
          <a:xfrm>
            <a:off x="2946723" y="1726591"/>
            <a:ext cx="3662172" cy="325155"/>
            <a:chOff x="3928963" y="2302120"/>
            <a:chExt cx="4882896" cy="374212"/>
          </a:xfrm>
        </p:grpSpPr>
        <p:cxnSp>
          <p:nvCxnSpPr>
            <p:cNvPr id="205" name="Google Shape;205;p9"/>
            <p:cNvCxnSpPr/>
            <p:nvPr/>
          </p:nvCxnSpPr>
          <p:spPr>
            <a:xfrm flipH="1">
              <a:off x="7175975" y="2302120"/>
              <a:ext cx="0" cy="166129"/>
            </a:xfrm>
            <a:prstGeom prst="straightConnector1">
              <a:avLst/>
            </a:prstGeom>
            <a:noFill/>
            <a:ln w="28575" cap="flat" cmpd="sng">
              <a:solidFill>
                <a:schemeClr val="accent1"/>
              </a:solidFill>
              <a:prstDash val="solid"/>
              <a:miter lim="800000"/>
              <a:headEnd type="none" w="sm" len="sm"/>
              <a:tailEnd type="none" w="sm" len="sm"/>
            </a:ln>
          </p:spPr>
        </p:cxnSp>
        <p:cxnSp>
          <p:nvCxnSpPr>
            <p:cNvPr id="206" name="Google Shape;206;p9"/>
            <p:cNvCxnSpPr/>
            <p:nvPr/>
          </p:nvCxnSpPr>
          <p:spPr>
            <a:xfrm>
              <a:off x="3928963" y="2477172"/>
              <a:ext cx="4882896" cy="0"/>
            </a:xfrm>
            <a:prstGeom prst="straightConnector1">
              <a:avLst/>
            </a:prstGeom>
            <a:noFill/>
            <a:ln w="28575" cap="flat" cmpd="sng">
              <a:solidFill>
                <a:schemeClr val="accent1"/>
              </a:solidFill>
              <a:prstDash val="solid"/>
              <a:miter lim="800000"/>
              <a:headEnd type="none" w="sm" len="sm"/>
              <a:tailEnd type="none" w="sm" len="sm"/>
            </a:ln>
          </p:spPr>
        </p:cxnSp>
        <p:cxnSp>
          <p:nvCxnSpPr>
            <p:cNvPr id="207" name="Google Shape;207;p9"/>
            <p:cNvCxnSpPr/>
            <p:nvPr/>
          </p:nvCxnSpPr>
          <p:spPr>
            <a:xfrm flipH="1">
              <a:off x="3941535" y="2467271"/>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08" name="Google Shape;208;p9"/>
            <p:cNvCxnSpPr/>
            <p:nvPr/>
          </p:nvCxnSpPr>
          <p:spPr>
            <a:xfrm flipH="1">
              <a:off x="8797981" y="2486096"/>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09" name="Google Shape;209;p9"/>
            <p:cNvCxnSpPr/>
            <p:nvPr/>
          </p:nvCxnSpPr>
          <p:spPr>
            <a:xfrm flipH="1">
              <a:off x="6277474" y="2486096"/>
              <a:ext cx="0" cy="190236"/>
            </a:xfrm>
            <a:prstGeom prst="straightConnector1">
              <a:avLst/>
            </a:prstGeom>
            <a:noFill/>
            <a:ln w="28575" cap="flat" cmpd="sng">
              <a:solidFill>
                <a:schemeClr val="accent1"/>
              </a:solidFill>
              <a:prstDash val="solid"/>
              <a:miter lim="800000"/>
              <a:headEnd type="none" w="sm" len="sm"/>
              <a:tailEnd type="triangle" w="med" len="med"/>
            </a:ln>
          </p:spPr>
        </p:cxnSp>
      </p:grpSp>
      <p:cxnSp>
        <p:nvCxnSpPr>
          <p:cNvPr id="210" name="Google Shape;210;p9"/>
          <p:cNvCxnSpPr/>
          <p:nvPr/>
        </p:nvCxnSpPr>
        <p:spPr>
          <a:xfrm>
            <a:off x="6584753" y="2322322"/>
            <a:ext cx="792000" cy="239700"/>
          </a:xfrm>
          <a:prstGeom prst="bentConnector3">
            <a:avLst>
              <a:gd name="adj1" fmla="val -1543"/>
            </a:avLst>
          </a:prstGeom>
          <a:noFill/>
          <a:ln w="28575" cap="flat" cmpd="sng">
            <a:solidFill>
              <a:schemeClr val="accent1"/>
            </a:solidFill>
            <a:prstDash val="solid"/>
            <a:round/>
            <a:headEnd type="none" w="sm" len="sm"/>
            <a:tailEnd type="triangle" w="med" len="med"/>
          </a:ln>
        </p:spPr>
      </p:cxnSp>
      <p:cxnSp>
        <p:nvCxnSpPr>
          <p:cNvPr id="211" name="Google Shape;211;p9"/>
          <p:cNvCxnSpPr/>
          <p:nvPr/>
        </p:nvCxnSpPr>
        <p:spPr>
          <a:xfrm flipH="1">
            <a:off x="4260725" y="3801789"/>
            <a:ext cx="0" cy="149521"/>
          </a:xfrm>
          <a:prstGeom prst="straightConnector1">
            <a:avLst/>
          </a:prstGeom>
          <a:noFill/>
          <a:ln w="28575" cap="flat" cmpd="sng">
            <a:solidFill>
              <a:schemeClr val="accent1"/>
            </a:solidFill>
            <a:prstDash val="solid"/>
            <a:round/>
            <a:headEnd type="none" w="sm" len="sm"/>
            <a:tailEnd type="triangle" w="med" len="med"/>
          </a:ln>
        </p:spPr>
      </p:cxnSp>
      <p:cxnSp>
        <p:nvCxnSpPr>
          <p:cNvPr id="212" name="Google Shape;212;p9"/>
          <p:cNvCxnSpPr/>
          <p:nvPr/>
        </p:nvCxnSpPr>
        <p:spPr>
          <a:xfrm flipH="1">
            <a:off x="6071872" y="3801789"/>
            <a:ext cx="0" cy="149521"/>
          </a:xfrm>
          <a:prstGeom prst="straightConnector1">
            <a:avLst/>
          </a:prstGeom>
          <a:noFill/>
          <a:ln w="28575" cap="flat" cmpd="sng">
            <a:solidFill>
              <a:schemeClr val="accent1"/>
            </a:solidFill>
            <a:prstDash val="solid"/>
            <a:round/>
            <a:headEnd type="none" w="sm" len="sm"/>
            <a:tailEnd type="triangle" w="med" len="med"/>
          </a:ln>
        </p:spPr>
      </p:cxnSp>
      <p:cxnSp>
        <p:nvCxnSpPr>
          <p:cNvPr id="213" name="Google Shape;213;p9"/>
          <p:cNvCxnSpPr>
            <a:stCxn id="214" idx="2"/>
          </p:cNvCxnSpPr>
          <p:nvPr/>
        </p:nvCxnSpPr>
        <p:spPr>
          <a:xfrm rot="-5400000" flipH="1">
            <a:off x="6841364" y="3359652"/>
            <a:ext cx="438000" cy="536400"/>
          </a:xfrm>
          <a:prstGeom prst="bentConnector2">
            <a:avLst/>
          </a:prstGeom>
          <a:noFill/>
          <a:ln w="28575" cap="flat" cmpd="sng">
            <a:solidFill>
              <a:schemeClr val="accent1"/>
            </a:solidFill>
            <a:prstDash val="solid"/>
            <a:round/>
            <a:headEnd type="none" w="sm" len="sm"/>
            <a:tailEnd type="triangle" w="med" len="med"/>
          </a:ln>
        </p:spPr>
      </p:cxnSp>
      <p:cxnSp>
        <p:nvCxnSpPr>
          <p:cNvPr id="215" name="Google Shape;215;p9"/>
          <p:cNvCxnSpPr/>
          <p:nvPr/>
        </p:nvCxnSpPr>
        <p:spPr>
          <a:xfrm rot="5400000">
            <a:off x="2507438" y="3486858"/>
            <a:ext cx="790500" cy="641100"/>
          </a:xfrm>
          <a:prstGeom prst="bentConnector3">
            <a:avLst>
              <a:gd name="adj1" fmla="val 99807"/>
            </a:avLst>
          </a:prstGeom>
          <a:noFill/>
          <a:ln w="28575" cap="flat" cmpd="sng">
            <a:solidFill>
              <a:schemeClr val="accent1"/>
            </a:solidFill>
            <a:prstDash val="solid"/>
            <a:round/>
            <a:headEnd type="none" w="sm" len="sm"/>
            <a:tailEnd type="triangle" w="med" len="med"/>
          </a:ln>
        </p:spPr>
      </p:cxnSp>
      <p:cxnSp>
        <p:nvCxnSpPr>
          <p:cNvPr id="216" name="Google Shape;216;p9"/>
          <p:cNvCxnSpPr/>
          <p:nvPr/>
        </p:nvCxnSpPr>
        <p:spPr>
          <a:xfrm flipH="1">
            <a:off x="4245279" y="4133216"/>
            <a:ext cx="0" cy="149521"/>
          </a:xfrm>
          <a:prstGeom prst="straightConnector1">
            <a:avLst/>
          </a:prstGeom>
          <a:noFill/>
          <a:ln w="28575" cap="flat" cmpd="sng">
            <a:solidFill>
              <a:schemeClr val="lt2"/>
            </a:solidFill>
            <a:prstDash val="solid"/>
            <a:round/>
            <a:headEnd type="none" w="sm" len="sm"/>
            <a:tailEnd type="triangle" w="med" len="med"/>
          </a:ln>
        </p:spPr>
      </p:cxnSp>
      <p:cxnSp>
        <p:nvCxnSpPr>
          <p:cNvPr id="217" name="Google Shape;217;p9"/>
          <p:cNvCxnSpPr/>
          <p:nvPr/>
        </p:nvCxnSpPr>
        <p:spPr>
          <a:xfrm flipH="1">
            <a:off x="6083159" y="4133216"/>
            <a:ext cx="0" cy="149521"/>
          </a:xfrm>
          <a:prstGeom prst="straightConnector1">
            <a:avLst/>
          </a:prstGeom>
          <a:noFill/>
          <a:ln w="28575" cap="flat" cmpd="sng">
            <a:solidFill>
              <a:schemeClr val="lt2"/>
            </a:solidFill>
            <a:prstDash val="solid"/>
            <a:round/>
            <a:headEnd type="none" w="sm" len="sm"/>
            <a:tailEnd type="triangle" w="med" len="med"/>
          </a:ln>
        </p:spPr>
      </p:cxnSp>
      <p:cxnSp>
        <p:nvCxnSpPr>
          <p:cNvPr id="218" name="Google Shape;218;p9"/>
          <p:cNvCxnSpPr>
            <a:stCxn id="219" idx="3"/>
            <a:endCxn id="220" idx="1"/>
          </p:cNvCxnSpPr>
          <p:nvPr/>
        </p:nvCxnSpPr>
        <p:spPr>
          <a:xfrm rot="10800000" flipH="1">
            <a:off x="2901644" y="1650877"/>
            <a:ext cx="992700" cy="2100"/>
          </a:xfrm>
          <a:prstGeom prst="straightConnector1">
            <a:avLst/>
          </a:prstGeom>
          <a:noFill/>
          <a:ln w="28575" cap="flat" cmpd="sng">
            <a:solidFill>
              <a:schemeClr val="accent1"/>
            </a:solidFill>
            <a:prstDash val="solid"/>
            <a:round/>
            <a:headEnd type="none" w="sm" len="sm"/>
            <a:tailEnd type="triangle" w="med" len="med"/>
          </a:ln>
        </p:spPr>
      </p:cxnSp>
      <p:cxnSp>
        <p:nvCxnSpPr>
          <p:cNvPr id="221" name="Google Shape;221;p9"/>
          <p:cNvCxnSpPr>
            <a:stCxn id="222" idx="2"/>
            <a:endCxn id="223" idx="3"/>
          </p:cNvCxnSpPr>
          <p:nvPr/>
        </p:nvCxnSpPr>
        <p:spPr>
          <a:xfrm rot="5400000">
            <a:off x="2069191" y="2054088"/>
            <a:ext cx="670456" cy="1019234"/>
          </a:xfrm>
          <a:prstGeom prst="bentConnector2">
            <a:avLst/>
          </a:prstGeom>
          <a:noFill/>
          <a:ln w="28575" cap="flat" cmpd="sng">
            <a:solidFill>
              <a:schemeClr val="accent1"/>
            </a:solidFill>
            <a:prstDash val="solid"/>
            <a:round/>
            <a:headEnd type="none" w="sm" len="sm"/>
            <a:tailEnd type="triangle" w="med" len="med"/>
          </a:ln>
        </p:spPr>
      </p:cxnSp>
      <p:sp>
        <p:nvSpPr>
          <p:cNvPr id="224" name="Google Shape;224;p9"/>
          <p:cNvSpPr txBox="1">
            <a:spLocks noGrp="1"/>
          </p:cNvSpPr>
          <p:nvPr>
            <p:ph type="title"/>
          </p:nvPr>
        </p:nvSpPr>
        <p:spPr>
          <a:xfrm>
            <a:off x="293069" y="107308"/>
            <a:ext cx="2062731" cy="855341"/>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400" b="1" i="0" strike="noStrike" cap="none" spc="0" baseline="0" dirty="0">
                <a:solidFill>
                  <a:srgbClr val="000000"/>
                </a:solidFill>
                <a:effectLst/>
                <a:latin typeface="Montserrat ExtraBold"/>
                <a:ea typeface="Montserrat ExtraBold"/>
                <a:cs typeface="Montserrat ExtraBold"/>
              </a:rPr>
              <a:t>Algorithme pour </a:t>
            </a:r>
            <a:r>
              <a:rPr lang="fr-FR" sz="2400" b="1" i="0" strike="noStrike" cap="none" spc="0" baseline="0" dirty="0" err="1">
                <a:solidFill>
                  <a:srgbClr val="000000"/>
                </a:solidFill>
                <a:effectLst/>
                <a:latin typeface="Montserrat ExtraBold"/>
                <a:ea typeface="Montserrat ExtraBold"/>
                <a:cs typeface="Montserrat ExtraBold"/>
              </a:rPr>
              <a:t>Truenat</a:t>
            </a:r>
            <a:endParaRPr sz="3200" dirty="0"/>
          </a:p>
        </p:txBody>
      </p:sp>
      <p:sp>
        <p:nvSpPr>
          <p:cNvPr id="225" name="Google Shape;22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ct val="0"/>
              </a:spcBef>
              <a:spcAft>
                <a:spcPct val="0"/>
              </a:spcAft>
              <a:buSzPts val="800"/>
              <a:buNone/>
            </a:pPr>
            <a:fld id="{00000000-1234-1234-1234-123412341234}" type="slidenum">
              <a:rPr lang="en-US" sz="800">
                <a:latin typeface="Montserrat"/>
                <a:ea typeface="Montserrat"/>
                <a:cs typeface="Montserrat"/>
                <a:sym typeface="Montserrat"/>
              </a:rPr>
              <a:t>10</a:t>
            </a:fld>
            <a:endParaRPr sz="800">
              <a:latin typeface="Montserrat"/>
              <a:ea typeface="Montserrat"/>
              <a:cs typeface="Montserrat"/>
              <a:sym typeface="Montserrat"/>
            </a:endParaRPr>
          </a:p>
        </p:txBody>
      </p:sp>
      <p:cxnSp>
        <p:nvCxnSpPr>
          <p:cNvPr id="226" name="Google Shape;226;p9"/>
          <p:cNvCxnSpPr/>
          <p:nvPr/>
        </p:nvCxnSpPr>
        <p:spPr>
          <a:xfrm flipH="1">
            <a:off x="4950682" y="243116"/>
            <a:ext cx="0" cy="325154"/>
          </a:xfrm>
          <a:prstGeom prst="straightConnector1">
            <a:avLst/>
          </a:prstGeom>
          <a:noFill/>
          <a:ln w="28575" cap="flat" cmpd="sng">
            <a:solidFill>
              <a:schemeClr val="accent1"/>
            </a:solidFill>
            <a:prstDash val="solid"/>
            <a:round/>
            <a:headEnd type="none" w="sm" len="sm"/>
            <a:tailEnd type="triangle" w="med" len="med"/>
          </a:ln>
        </p:spPr>
      </p:cxnSp>
      <p:sp>
        <p:nvSpPr>
          <p:cNvPr id="227" name="Google Shape;227;p9"/>
          <p:cNvSpPr/>
          <p:nvPr/>
        </p:nvSpPr>
        <p:spPr>
          <a:xfrm>
            <a:off x="3088574" y="1101041"/>
            <a:ext cx="1695617" cy="209545"/>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Échec ou erreur d’isolement</a:t>
            </a:r>
            <a:endParaRPr sz="1400" b="0" i="0" u="none" strike="noStrike" cap="none">
              <a:solidFill>
                <a:srgbClr val="000000"/>
              </a:solidFill>
              <a:latin typeface="Arial"/>
              <a:ea typeface="Arial"/>
              <a:cs typeface="Arial"/>
              <a:sym typeface="Arial"/>
            </a:endParaRPr>
          </a:p>
        </p:txBody>
      </p:sp>
      <p:sp>
        <p:nvSpPr>
          <p:cNvPr id="228" name="Google Shape;228;p9"/>
          <p:cNvSpPr/>
          <p:nvPr/>
        </p:nvSpPr>
        <p:spPr>
          <a:xfrm>
            <a:off x="6470861" y="1101041"/>
            <a:ext cx="989254" cy="209544"/>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ADN isolé</a:t>
            </a:r>
            <a:endParaRPr sz="1400" b="0" i="0" u="none" strike="noStrike" cap="none">
              <a:solidFill>
                <a:srgbClr val="000000"/>
              </a:solidFill>
              <a:latin typeface="Arial"/>
              <a:ea typeface="Arial"/>
              <a:cs typeface="Arial"/>
              <a:sym typeface="Arial"/>
            </a:endParaRPr>
          </a:p>
        </p:txBody>
      </p:sp>
      <p:sp>
        <p:nvSpPr>
          <p:cNvPr id="229" name="Google Shape;229;p9"/>
          <p:cNvSpPr/>
          <p:nvPr/>
        </p:nvSpPr>
        <p:spPr>
          <a:xfrm>
            <a:off x="37562" y="1555310"/>
            <a:ext cx="1116701" cy="350895"/>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Échec ou erreur d’isolement</a:t>
            </a:r>
            <a:endParaRPr sz="1400" b="0" i="0" u="none" strike="noStrike" cap="none">
              <a:solidFill>
                <a:srgbClr val="000000"/>
              </a:solidFill>
              <a:latin typeface="Arial"/>
              <a:ea typeface="Arial"/>
              <a:cs typeface="Arial"/>
              <a:sym typeface="Arial"/>
            </a:endParaRPr>
          </a:p>
        </p:txBody>
      </p:sp>
      <p:sp>
        <p:nvSpPr>
          <p:cNvPr id="219" name="Google Shape;219;p9"/>
          <p:cNvSpPr/>
          <p:nvPr/>
        </p:nvSpPr>
        <p:spPr>
          <a:xfrm>
            <a:off x="1912390" y="1548205"/>
            <a:ext cx="989254" cy="209544"/>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ADN isolé</a:t>
            </a:r>
            <a:endParaRPr sz="1400" b="0" i="0" u="none" strike="noStrike" cap="none">
              <a:solidFill>
                <a:srgbClr val="000000"/>
              </a:solidFill>
              <a:latin typeface="Arial"/>
              <a:ea typeface="Arial"/>
              <a:cs typeface="Arial"/>
              <a:sym typeface="Arial"/>
            </a:endParaRPr>
          </a:p>
        </p:txBody>
      </p:sp>
      <p:grpSp>
        <p:nvGrpSpPr>
          <p:cNvPr id="230" name="Google Shape;230;p9"/>
          <p:cNvGrpSpPr/>
          <p:nvPr/>
        </p:nvGrpSpPr>
        <p:grpSpPr>
          <a:xfrm>
            <a:off x="3951148" y="790019"/>
            <a:ext cx="3056663" cy="297672"/>
            <a:chOff x="5268196" y="1053359"/>
            <a:chExt cx="4075551" cy="396896"/>
          </a:xfrm>
        </p:grpSpPr>
        <p:cxnSp>
          <p:nvCxnSpPr>
            <p:cNvPr id="231" name="Google Shape;231;p9"/>
            <p:cNvCxnSpPr/>
            <p:nvPr/>
          </p:nvCxnSpPr>
          <p:spPr>
            <a:xfrm>
              <a:off x="7316009" y="1053359"/>
              <a:ext cx="5876" cy="187348"/>
            </a:xfrm>
            <a:prstGeom prst="straightConnector1">
              <a:avLst/>
            </a:prstGeom>
            <a:noFill/>
            <a:ln w="28575" cap="flat" cmpd="sng">
              <a:solidFill>
                <a:schemeClr val="accent1"/>
              </a:solidFill>
              <a:prstDash val="solid"/>
              <a:miter lim="800000"/>
              <a:headEnd type="none" w="sm" len="sm"/>
              <a:tailEnd type="none" w="sm" len="sm"/>
            </a:ln>
          </p:spPr>
        </p:cxnSp>
        <p:cxnSp>
          <p:nvCxnSpPr>
            <p:cNvPr id="232" name="Google Shape;232;p9"/>
            <p:cNvCxnSpPr/>
            <p:nvPr/>
          </p:nvCxnSpPr>
          <p:spPr>
            <a:xfrm>
              <a:off x="5268196" y="1248373"/>
              <a:ext cx="4075551" cy="0"/>
            </a:xfrm>
            <a:prstGeom prst="straightConnector1">
              <a:avLst/>
            </a:prstGeom>
            <a:noFill/>
            <a:ln w="28575" cap="flat" cmpd="sng">
              <a:solidFill>
                <a:schemeClr val="accent1"/>
              </a:solidFill>
              <a:prstDash val="solid"/>
              <a:miter lim="800000"/>
              <a:headEnd type="none" w="sm" len="sm"/>
              <a:tailEnd type="none" w="sm" len="sm"/>
            </a:ln>
          </p:spPr>
        </p:cxnSp>
        <p:cxnSp>
          <p:nvCxnSpPr>
            <p:cNvPr id="233" name="Google Shape;233;p9"/>
            <p:cNvCxnSpPr/>
            <p:nvPr/>
          </p:nvCxnSpPr>
          <p:spPr>
            <a:xfrm flipH="1">
              <a:off x="5278426" y="1238326"/>
              <a:ext cx="0" cy="211929"/>
            </a:xfrm>
            <a:prstGeom prst="straightConnector1">
              <a:avLst/>
            </a:prstGeom>
            <a:noFill/>
            <a:ln w="28575" cap="flat" cmpd="sng">
              <a:solidFill>
                <a:schemeClr val="accent1"/>
              </a:solidFill>
              <a:prstDash val="solid"/>
              <a:miter lim="800000"/>
              <a:headEnd type="none" w="sm" len="sm"/>
              <a:tailEnd type="triangle" w="med" len="med"/>
            </a:ln>
          </p:spPr>
        </p:cxnSp>
        <p:cxnSp>
          <p:nvCxnSpPr>
            <p:cNvPr id="234" name="Google Shape;234;p9"/>
            <p:cNvCxnSpPr/>
            <p:nvPr/>
          </p:nvCxnSpPr>
          <p:spPr>
            <a:xfrm flipH="1">
              <a:off x="9332244" y="1233777"/>
              <a:ext cx="0" cy="211929"/>
            </a:xfrm>
            <a:prstGeom prst="straightConnector1">
              <a:avLst/>
            </a:prstGeom>
            <a:noFill/>
            <a:ln w="28575" cap="flat" cmpd="sng">
              <a:solidFill>
                <a:schemeClr val="accent1"/>
              </a:solidFill>
              <a:prstDash val="solid"/>
              <a:miter lim="800000"/>
              <a:headEnd type="none" w="sm" len="sm"/>
              <a:tailEnd type="triangle" w="med" len="med"/>
            </a:ln>
          </p:spPr>
        </p:cxnSp>
      </p:grpSp>
      <p:grpSp>
        <p:nvGrpSpPr>
          <p:cNvPr id="235" name="Google Shape;235;p9"/>
          <p:cNvGrpSpPr/>
          <p:nvPr/>
        </p:nvGrpSpPr>
        <p:grpSpPr>
          <a:xfrm>
            <a:off x="592470" y="1268025"/>
            <a:ext cx="1839391" cy="276170"/>
            <a:chOff x="789960" y="1690699"/>
            <a:chExt cx="2452521" cy="368227"/>
          </a:xfrm>
        </p:grpSpPr>
        <p:cxnSp>
          <p:nvCxnSpPr>
            <p:cNvPr id="236" name="Google Shape;236;p9"/>
            <p:cNvCxnSpPr/>
            <p:nvPr/>
          </p:nvCxnSpPr>
          <p:spPr>
            <a:xfrm>
              <a:off x="2022261" y="1690699"/>
              <a:ext cx="3536" cy="168171"/>
            </a:xfrm>
            <a:prstGeom prst="straightConnector1">
              <a:avLst/>
            </a:prstGeom>
            <a:noFill/>
            <a:ln w="28575" cap="flat" cmpd="sng">
              <a:solidFill>
                <a:schemeClr val="accent1"/>
              </a:solidFill>
              <a:prstDash val="solid"/>
              <a:miter lim="800000"/>
              <a:headEnd type="none" w="sm" len="sm"/>
              <a:tailEnd type="none" w="sm" len="sm"/>
            </a:ln>
          </p:spPr>
        </p:cxnSp>
        <p:cxnSp>
          <p:nvCxnSpPr>
            <p:cNvPr id="237" name="Google Shape;237;p9"/>
            <p:cNvCxnSpPr/>
            <p:nvPr/>
          </p:nvCxnSpPr>
          <p:spPr>
            <a:xfrm>
              <a:off x="789960" y="1865751"/>
              <a:ext cx="2452521" cy="0"/>
            </a:xfrm>
            <a:prstGeom prst="straightConnector1">
              <a:avLst/>
            </a:prstGeom>
            <a:noFill/>
            <a:ln w="28575" cap="flat" cmpd="sng">
              <a:solidFill>
                <a:schemeClr val="accent1"/>
              </a:solidFill>
              <a:prstDash val="solid"/>
              <a:miter lim="800000"/>
              <a:headEnd type="none" w="sm" len="sm"/>
              <a:tailEnd type="none" w="sm" len="sm"/>
            </a:ln>
          </p:spPr>
        </p:cxnSp>
        <p:cxnSp>
          <p:nvCxnSpPr>
            <p:cNvPr id="238" name="Google Shape;238;p9"/>
            <p:cNvCxnSpPr/>
            <p:nvPr/>
          </p:nvCxnSpPr>
          <p:spPr>
            <a:xfrm flipH="1">
              <a:off x="804456" y="1868690"/>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39" name="Google Shape;239;p9"/>
            <p:cNvCxnSpPr/>
            <p:nvPr/>
          </p:nvCxnSpPr>
          <p:spPr>
            <a:xfrm flipH="1">
              <a:off x="3229925" y="1862514"/>
              <a:ext cx="0" cy="190236"/>
            </a:xfrm>
            <a:prstGeom prst="straightConnector1">
              <a:avLst/>
            </a:prstGeom>
            <a:noFill/>
            <a:ln w="28575" cap="flat" cmpd="sng">
              <a:solidFill>
                <a:schemeClr val="accent1"/>
              </a:solidFill>
              <a:prstDash val="solid"/>
              <a:miter lim="800000"/>
              <a:headEnd type="none" w="sm" len="sm"/>
              <a:tailEnd type="triangle" w="med" len="med"/>
            </a:ln>
          </p:spPr>
        </p:cxnSp>
      </p:grpSp>
      <p:sp>
        <p:nvSpPr>
          <p:cNvPr id="223" name="Google Shape;223;p9"/>
          <p:cNvSpPr/>
          <p:nvPr/>
        </p:nvSpPr>
        <p:spPr>
          <a:xfrm>
            <a:off x="252546" y="2236187"/>
            <a:ext cx="1642256" cy="1325492"/>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800"/>
              <a:buFont typeface="Arial"/>
              <a:buChar char="•"/>
            </a:pPr>
            <a:r>
              <a:rPr lang="fr-FR" sz="700" b="0" i="0" strike="noStrike" cap="none" spc="0" baseline="0" dirty="0">
                <a:solidFill>
                  <a:srgbClr val="595959"/>
                </a:solidFill>
                <a:effectLst/>
                <a:latin typeface="Montserrat"/>
                <a:ea typeface="Montserrat"/>
                <a:cs typeface="Montserrat"/>
              </a:rPr>
              <a:t>Effectuer d’autres tests pour confirmer ou exclure la TB conformément aux directives nationales</a:t>
            </a:r>
            <a:endParaRPr sz="1200" b="0" i="0" u="none" strike="noStrike" cap="none" dirty="0">
              <a:solidFill>
                <a:srgbClr val="000000"/>
              </a:solidFill>
              <a:latin typeface="Arial"/>
              <a:ea typeface="Arial"/>
              <a:cs typeface="Arial"/>
              <a:sym typeface="Arial"/>
            </a:endParaRPr>
          </a:p>
          <a:p>
            <a:pPr marL="130969" marR="0" lvl="0" indent="-99219" algn="l" rtl="0">
              <a:lnSpc>
                <a:spcPct val="100000"/>
              </a:lnSpc>
              <a:spcBef>
                <a:spcPct val="0"/>
              </a:spcBef>
              <a:spcAft>
                <a:spcPct val="0"/>
              </a:spcAft>
              <a:buClr>
                <a:srgbClr val="000000"/>
              </a:buClr>
              <a:buSzPts val="500"/>
              <a:buFont typeface="Arial"/>
              <a:buNone/>
            </a:pPr>
            <a:endParaRPr sz="400" b="0" i="0" u="none" strike="noStrike" cap="none" dirty="0">
              <a:solidFill>
                <a:schemeClr val="dk2"/>
              </a:solidFill>
              <a:latin typeface="Montserrat"/>
              <a:ea typeface="Montserrat"/>
              <a:cs typeface="Montserrat"/>
              <a:sym typeface="Montserrat"/>
            </a:endParaRPr>
          </a:p>
          <a:p>
            <a:pPr marL="130969" marR="0" lvl="0" indent="-130969" algn="l" rtl="0">
              <a:lnSpc>
                <a:spcPct val="100000"/>
              </a:lnSpc>
              <a:spcBef>
                <a:spcPct val="0"/>
              </a:spcBef>
              <a:spcAft>
                <a:spcPct val="0"/>
              </a:spcAft>
              <a:buClr>
                <a:schemeClr val="dk2"/>
              </a:buClr>
              <a:buSzPts val="800"/>
              <a:buFont typeface="Arial"/>
              <a:buChar char="•"/>
            </a:pPr>
            <a:r>
              <a:rPr lang="fr-FR" sz="700" b="0" i="0" strike="noStrike" cap="none" spc="0" baseline="0" dirty="0">
                <a:solidFill>
                  <a:srgbClr val="595959"/>
                </a:solidFill>
                <a:effectLst/>
                <a:latin typeface="Montserrat"/>
                <a:ea typeface="Montserrat"/>
                <a:cs typeface="Montserrat"/>
              </a:rPr>
              <a:t>Effectuer une nouvelle évaluation clinique du patient et faire preuve de jugement clinique pour les décisions thérapeutiques</a:t>
            </a:r>
            <a:endParaRPr sz="1200" b="0" i="0" u="none" strike="noStrike" cap="none" dirty="0">
              <a:solidFill>
                <a:srgbClr val="000000"/>
              </a:solidFill>
              <a:latin typeface="Arial"/>
              <a:ea typeface="Arial"/>
              <a:cs typeface="Arial"/>
              <a:sym typeface="Arial"/>
            </a:endParaRPr>
          </a:p>
        </p:txBody>
      </p:sp>
      <p:sp>
        <p:nvSpPr>
          <p:cNvPr id="220" name="Google Shape;220;p9"/>
          <p:cNvSpPr/>
          <p:nvPr/>
        </p:nvSpPr>
        <p:spPr>
          <a:xfrm>
            <a:off x="3894287" y="1550140"/>
            <a:ext cx="2959220" cy="201559"/>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Utiliser 6 µl d’éluat d’ADN pour le test Truenat TB</a:t>
            </a:r>
            <a:endParaRPr sz="1400" b="0" i="0" u="none" strike="noStrike" cap="none">
              <a:solidFill>
                <a:srgbClr val="000000"/>
              </a:solidFill>
              <a:latin typeface="Arial"/>
              <a:ea typeface="Arial"/>
              <a:cs typeface="Arial"/>
              <a:sym typeface="Arial"/>
            </a:endParaRPr>
          </a:p>
        </p:txBody>
      </p:sp>
      <p:sp>
        <p:nvSpPr>
          <p:cNvPr id="222" name="Google Shape;222;p9"/>
          <p:cNvSpPr/>
          <p:nvPr/>
        </p:nvSpPr>
        <p:spPr>
          <a:xfrm>
            <a:off x="2238894" y="2046367"/>
            <a:ext cx="1350283" cy="18211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MTB non détectée</a:t>
            </a:r>
            <a:endParaRPr sz="1400" b="0" i="0" u="none" strike="noStrike" cap="none">
              <a:solidFill>
                <a:srgbClr val="000000"/>
              </a:solidFill>
              <a:latin typeface="Arial"/>
              <a:ea typeface="Arial"/>
              <a:cs typeface="Arial"/>
              <a:sym typeface="Arial"/>
            </a:endParaRPr>
          </a:p>
        </p:txBody>
      </p:sp>
      <p:sp>
        <p:nvSpPr>
          <p:cNvPr id="240" name="Google Shape;240;p9"/>
          <p:cNvSpPr/>
          <p:nvPr/>
        </p:nvSpPr>
        <p:spPr>
          <a:xfrm>
            <a:off x="4160037" y="2046367"/>
            <a:ext cx="1089383" cy="182108"/>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MTB détectée</a:t>
            </a:r>
            <a:endParaRPr sz="1400" b="0" i="0" u="none" strike="noStrike" cap="none">
              <a:solidFill>
                <a:srgbClr val="000000"/>
              </a:solidFill>
              <a:latin typeface="Arial"/>
              <a:ea typeface="Arial"/>
              <a:cs typeface="Arial"/>
              <a:sym typeface="Arial"/>
            </a:endParaRPr>
          </a:p>
        </p:txBody>
      </p:sp>
      <p:sp>
        <p:nvSpPr>
          <p:cNvPr id="241" name="Google Shape;241;p9"/>
          <p:cNvSpPr/>
          <p:nvPr/>
        </p:nvSpPr>
        <p:spPr>
          <a:xfrm>
            <a:off x="5924562" y="2046367"/>
            <a:ext cx="1176131" cy="353081"/>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Aucun résultat, erreur ou test non valide</a:t>
            </a:r>
            <a:endParaRPr sz="1400" b="0" i="0" u="none" strike="noStrike" cap="none">
              <a:solidFill>
                <a:srgbClr val="000000"/>
              </a:solidFill>
              <a:latin typeface="Arial"/>
              <a:ea typeface="Arial"/>
              <a:cs typeface="Arial"/>
              <a:sym typeface="Arial"/>
            </a:endParaRPr>
          </a:p>
        </p:txBody>
      </p:sp>
      <p:cxnSp>
        <p:nvCxnSpPr>
          <p:cNvPr id="242" name="Google Shape;242;p9"/>
          <p:cNvCxnSpPr>
            <a:endCxn id="220" idx="3"/>
          </p:cNvCxnSpPr>
          <p:nvPr/>
        </p:nvCxnSpPr>
        <p:spPr>
          <a:xfrm rot="5400000">
            <a:off x="6814657" y="1364870"/>
            <a:ext cx="324900" cy="247200"/>
          </a:xfrm>
          <a:prstGeom prst="bentConnector2">
            <a:avLst/>
          </a:prstGeom>
          <a:noFill/>
          <a:ln w="28575" cap="flat" cmpd="sng">
            <a:solidFill>
              <a:schemeClr val="accent1"/>
            </a:solidFill>
            <a:prstDash val="solid"/>
            <a:round/>
            <a:headEnd type="none" w="sm" len="sm"/>
            <a:tailEnd type="triangle" w="med" len="med"/>
          </a:ln>
        </p:spPr>
      </p:cxnSp>
      <p:sp>
        <p:nvSpPr>
          <p:cNvPr id="243" name="Google Shape;243;p9"/>
          <p:cNvSpPr/>
          <p:nvPr/>
        </p:nvSpPr>
        <p:spPr>
          <a:xfrm>
            <a:off x="3785033" y="2412202"/>
            <a:ext cx="1839390" cy="357997"/>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Utiliser 6 µl d’éluat d’ADN pour le test Truenat MTB-RIF Dx</a:t>
            </a:r>
            <a:endParaRPr sz="1400" b="0" i="0" u="none" strike="noStrike" cap="none">
              <a:solidFill>
                <a:srgbClr val="000000"/>
              </a:solidFill>
              <a:latin typeface="Arial"/>
              <a:ea typeface="Arial"/>
              <a:cs typeface="Arial"/>
              <a:sym typeface="Arial"/>
            </a:endParaRPr>
          </a:p>
        </p:txBody>
      </p:sp>
      <p:cxnSp>
        <p:nvCxnSpPr>
          <p:cNvPr id="244" name="Google Shape;244;p9"/>
          <p:cNvCxnSpPr/>
          <p:nvPr/>
        </p:nvCxnSpPr>
        <p:spPr>
          <a:xfrm flipH="1">
            <a:off x="4666347" y="2246177"/>
            <a:ext cx="0" cy="142676"/>
          </a:xfrm>
          <a:prstGeom prst="straightConnector1">
            <a:avLst/>
          </a:prstGeom>
          <a:noFill/>
          <a:ln w="28575" cap="flat" cmpd="sng">
            <a:solidFill>
              <a:schemeClr val="accent1"/>
            </a:solidFill>
            <a:prstDash val="solid"/>
            <a:miter lim="800000"/>
            <a:headEnd type="none" w="sm" len="sm"/>
            <a:tailEnd type="triangle" w="med" len="med"/>
          </a:ln>
        </p:spPr>
      </p:cxnSp>
      <p:sp>
        <p:nvSpPr>
          <p:cNvPr id="245" name="Google Shape;245;p9"/>
          <p:cNvSpPr/>
          <p:nvPr/>
        </p:nvSpPr>
        <p:spPr>
          <a:xfrm>
            <a:off x="2804904" y="3064102"/>
            <a:ext cx="1089383" cy="338744"/>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595959"/>
                </a:solidFill>
                <a:effectLst/>
                <a:latin typeface="Montserrat"/>
                <a:ea typeface="Montserrat"/>
                <a:cs typeface="Montserrat"/>
              </a:rPr>
              <a:t>Résistance à la RIF non détectée</a:t>
            </a:r>
            <a:endParaRPr sz="1400" b="0" i="0" u="none" strike="noStrike" cap="none">
              <a:solidFill>
                <a:srgbClr val="000000"/>
              </a:solidFill>
              <a:latin typeface="Arial"/>
              <a:ea typeface="Arial"/>
              <a:cs typeface="Arial"/>
              <a:sym typeface="Arial"/>
            </a:endParaRPr>
          </a:p>
        </p:txBody>
      </p:sp>
      <p:sp>
        <p:nvSpPr>
          <p:cNvPr id="246" name="Google Shape;246;p9"/>
          <p:cNvSpPr/>
          <p:nvPr/>
        </p:nvSpPr>
        <p:spPr>
          <a:xfrm>
            <a:off x="4607784" y="3064102"/>
            <a:ext cx="1089383" cy="344749"/>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Résistance à la RIF détectée</a:t>
            </a:r>
            <a:endParaRPr sz="1400" b="0" i="0" u="none" strike="noStrike" cap="none">
              <a:solidFill>
                <a:srgbClr val="000000"/>
              </a:solidFill>
              <a:latin typeface="Arial"/>
              <a:ea typeface="Arial"/>
              <a:cs typeface="Arial"/>
              <a:sym typeface="Arial"/>
            </a:endParaRPr>
          </a:p>
        </p:txBody>
      </p:sp>
      <p:sp>
        <p:nvSpPr>
          <p:cNvPr id="214" name="Google Shape;214;p9"/>
          <p:cNvSpPr/>
          <p:nvPr/>
        </p:nvSpPr>
        <p:spPr>
          <a:xfrm>
            <a:off x="6275595" y="3055771"/>
            <a:ext cx="1033138" cy="353081"/>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Indéterminé ou erreur</a:t>
            </a:r>
            <a:endParaRPr sz="1400" b="0" i="0" u="none" strike="noStrike" cap="none">
              <a:solidFill>
                <a:srgbClr val="000000"/>
              </a:solidFill>
              <a:latin typeface="Arial"/>
              <a:ea typeface="Arial"/>
              <a:cs typeface="Arial"/>
              <a:sym typeface="Arial"/>
            </a:endParaRPr>
          </a:p>
        </p:txBody>
      </p:sp>
      <p:sp>
        <p:nvSpPr>
          <p:cNvPr id="247" name="Google Shape;247;p9"/>
          <p:cNvSpPr/>
          <p:nvPr/>
        </p:nvSpPr>
        <p:spPr>
          <a:xfrm>
            <a:off x="925887" y="3767420"/>
            <a:ext cx="1642256" cy="113115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800"/>
              <a:buFont typeface="Arial"/>
              <a:buChar char="•"/>
            </a:pPr>
            <a:r>
              <a:rPr lang="fr-FR" sz="700" b="0" i="0" strike="noStrike" cap="none" spc="0" baseline="0" dirty="0">
                <a:solidFill>
                  <a:srgbClr val="595959"/>
                </a:solidFill>
                <a:effectLst/>
                <a:latin typeface="Montserrat"/>
                <a:ea typeface="Montserrat"/>
                <a:cs typeface="Montserrat"/>
              </a:rPr>
              <a:t>Traiter avec des médicaments de première intention conformément aux directives nationales</a:t>
            </a:r>
            <a:endParaRPr sz="1200" b="0" i="0" u="none" strike="noStrike" cap="none" dirty="0">
              <a:solidFill>
                <a:srgbClr val="000000"/>
              </a:solidFill>
              <a:latin typeface="Arial"/>
              <a:ea typeface="Arial"/>
              <a:cs typeface="Arial"/>
              <a:sym typeface="Arial"/>
            </a:endParaRPr>
          </a:p>
          <a:p>
            <a:pPr marL="130969" marR="0" lvl="0" indent="-99219" algn="l" rtl="0">
              <a:lnSpc>
                <a:spcPct val="100000"/>
              </a:lnSpc>
              <a:spcBef>
                <a:spcPct val="0"/>
              </a:spcBef>
              <a:spcAft>
                <a:spcPct val="0"/>
              </a:spcAft>
              <a:buClr>
                <a:srgbClr val="000000"/>
              </a:buClr>
              <a:buSzPts val="500"/>
              <a:buFont typeface="Arial"/>
              <a:buNone/>
            </a:pPr>
            <a:endParaRPr sz="400" b="0" i="0" u="none" strike="noStrike" cap="none" dirty="0">
              <a:solidFill>
                <a:schemeClr val="dk2"/>
              </a:solidFill>
              <a:latin typeface="Montserrat"/>
              <a:ea typeface="Montserrat"/>
              <a:cs typeface="Montserrat"/>
              <a:sym typeface="Montserrat"/>
            </a:endParaRPr>
          </a:p>
          <a:p>
            <a:pPr marL="130969" marR="0" lvl="0" indent="-130969" algn="l" rtl="0">
              <a:lnSpc>
                <a:spcPct val="100000"/>
              </a:lnSpc>
              <a:spcBef>
                <a:spcPct val="0"/>
              </a:spcBef>
              <a:spcAft>
                <a:spcPct val="0"/>
              </a:spcAft>
              <a:buClr>
                <a:schemeClr val="dk2"/>
              </a:buClr>
              <a:buSzPts val="800"/>
              <a:buFont typeface="Arial"/>
              <a:buChar char="•"/>
            </a:pPr>
            <a:r>
              <a:rPr lang="fr-FR" sz="700" b="0" i="0" strike="noStrike" cap="none" spc="0" baseline="0" dirty="0">
                <a:solidFill>
                  <a:srgbClr val="595959"/>
                </a:solidFill>
                <a:effectLst/>
                <a:latin typeface="Montserrat"/>
                <a:ea typeface="Montserrat"/>
                <a:cs typeface="Montserrat"/>
              </a:rPr>
              <a:t>Envisager un TDS pour l’isoniazide si le risque de mono- ou poly-résistance à l’isoniazide est élevé</a:t>
            </a:r>
            <a:endParaRPr sz="1200" b="0" i="0" u="none" strike="noStrike" cap="none" dirty="0">
              <a:solidFill>
                <a:srgbClr val="000000"/>
              </a:solidFill>
              <a:latin typeface="Arial"/>
              <a:ea typeface="Arial"/>
              <a:cs typeface="Arial"/>
              <a:sym typeface="Arial"/>
            </a:endParaRPr>
          </a:p>
        </p:txBody>
      </p:sp>
      <p:sp>
        <p:nvSpPr>
          <p:cNvPr id="248" name="Google Shape;248;p9"/>
          <p:cNvSpPr/>
          <p:nvPr/>
        </p:nvSpPr>
        <p:spPr>
          <a:xfrm>
            <a:off x="7389700" y="1850454"/>
            <a:ext cx="1645104" cy="919745"/>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rgbClr val="000000"/>
              </a:buClr>
              <a:buSzPts val="800"/>
              <a:buFont typeface="Arial"/>
              <a:buChar char="•"/>
            </a:pPr>
            <a:r>
              <a:rPr lang="fr-FR" sz="800" b="0" i="0" strike="noStrike" cap="none" spc="0" baseline="0">
                <a:solidFill>
                  <a:srgbClr val="000000"/>
                </a:solidFill>
                <a:effectLst/>
                <a:latin typeface="Montserrat"/>
                <a:ea typeface="Montserrat"/>
                <a:cs typeface="Montserrat"/>
              </a:rPr>
              <a:t>Répéter le test Truenat TB</a:t>
            </a:r>
            <a:endParaRPr sz="1400" b="0" i="0" u="none" strike="noStrike" cap="none">
              <a:solidFill>
                <a:srgbClr val="000000"/>
              </a:solidFill>
              <a:latin typeface="Arial"/>
              <a:ea typeface="Arial"/>
              <a:cs typeface="Arial"/>
              <a:sym typeface="Arial"/>
            </a:endParaRPr>
          </a:p>
          <a:p>
            <a:pPr marL="130969" marR="0" lvl="0" indent="-99219" algn="l" rtl="0">
              <a:lnSpc>
                <a:spcPct val="100000"/>
              </a:lnSpc>
              <a:spcBef>
                <a:spcPct val="0"/>
              </a:spcBef>
              <a:spcAft>
                <a:spcPct val="0"/>
              </a:spcAft>
              <a:buClr>
                <a:srgbClr val="000000"/>
              </a:buClr>
              <a:buSzPts val="500"/>
              <a:buFont typeface="Arial"/>
              <a:buNone/>
            </a:pPr>
            <a:endParaRPr sz="500" b="0" i="0" u="none" strike="noStrike" cap="none">
              <a:solidFill>
                <a:schemeClr val="dk1"/>
              </a:solidFill>
              <a:latin typeface="Montserrat"/>
              <a:ea typeface="Montserrat"/>
              <a:cs typeface="Montserrat"/>
              <a:sym typeface="Montserrat"/>
            </a:endParaRPr>
          </a:p>
          <a:p>
            <a:pPr marL="130969" marR="0" lvl="0" indent="-130969" algn="l" rtl="0">
              <a:lnSpc>
                <a:spcPct val="100000"/>
              </a:lnSpc>
              <a:spcBef>
                <a:spcPct val="0"/>
              </a:spcBef>
              <a:spcAft>
                <a:spcPct val="0"/>
              </a:spcAft>
              <a:buClr>
                <a:srgbClr val="000000"/>
              </a:buClr>
              <a:buSzPts val="800"/>
              <a:buFont typeface="Arial"/>
              <a:buChar char="•"/>
            </a:pPr>
            <a:r>
              <a:rPr lang="fr-FR" sz="800" b="0" i="0" strike="noStrike" cap="none" spc="0" baseline="0">
                <a:solidFill>
                  <a:srgbClr val="000000"/>
                </a:solidFill>
                <a:effectLst/>
                <a:latin typeface="Montserrat"/>
                <a:ea typeface="Montserrat"/>
                <a:cs typeface="Montserrat"/>
              </a:rPr>
              <a:t>Effectuer d’autres tests pour confirmer ou exclure la TB conformément aux directives nationales</a:t>
            </a:r>
            <a:endParaRPr sz="1400" b="0" i="0" u="none" strike="noStrike" cap="none">
              <a:solidFill>
                <a:srgbClr val="000000"/>
              </a:solidFill>
              <a:latin typeface="Arial"/>
              <a:ea typeface="Arial"/>
              <a:cs typeface="Arial"/>
              <a:sym typeface="Arial"/>
            </a:endParaRPr>
          </a:p>
        </p:txBody>
      </p:sp>
      <p:sp>
        <p:nvSpPr>
          <p:cNvPr id="249" name="Google Shape;249;p9"/>
          <p:cNvSpPr/>
          <p:nvPr/>
        </p:nvSpPr>
        <p:spPr>
          <a:xfrm>
            <a:off x="3668313" y="3587567"/>
            <a:ext cx="3000383" cy="216871"/>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Évaluer le patient pour le dépistage des facteurs de risque de la TB-MR</a:t>
            </a:r>
            <a:endParaRPr sz="1400" b="0" i="0" u="none" strike="noStrike" cap="none">
              <a:solidFill>
                <a:srgbClr val="000000"/>
              </a:solidFill>
              <a:latin typeface="Arial"/>
              <a:ea typeface="Arial"/>
              <a:cs typeface="Arial"/>
              <a:sym typeface="Arial"/>
            </a:endParaRPr>
          </a:p>
        </p:txBody>
      </p:sp>
      <p:sp>
        <p:nvSpPr>
          <p:cNvPr id="250" name="Google Shape;250;p9"/>
          <p:cNvSpPr/>
          <p:nvPr/>
        </p:nvSpPr>
        <p:spPr>
          <a:xfrm>
            <a:off x="7395229" y="3001116"/>
            <a:ext cx="1669142" cy="2052521"/>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Répéter le test Truenat MTB-RIF Dx</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Suivre cet algorithme pour interpréter les résultats</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Si les deux tests donnent des résultats indéterminés, traiter avec des médicaments de première intention</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Effectuer rapidement d’autres investigations pour évaluer la résistance à la RIF</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Revoir le traitement en fonction du résultat du TDS</a:t>
            </a:r>
            <a:endParaRPr sz="1400" b="0" i="0" u="none" strike="noStrike" cap="none">
              <a:solidFill>
                <a:srgbClr val="000000"/>
              </a:solidFill>
              <a:latin typeface="Arial"/>
              <a:ea typeface="Arial"/>
              <a:cs typeface="Arial"/>
              <a:sym typeface="Arial"/>
            </a:endParaRPr>
          </a:p>
        </p:txBody>
      </p:sp>
      <p:sp>
        <p:nvSpPr>
          <p:cNvPr id="251" name="Google Shape;251;p9"/>
          <p:cNvSpPr/>
          <p:nvPr/>
        </p:nvSpPr>
        <p:spPr>
          <a:xfrm>
            <a:off x="3365704" y="3957517"/>
            <a:ext cx="1685876" cy="281718"/>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Patient présentant un risque élevé de </a:t>
            </a:r>
          </a:p>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TB-MR</a:t>
            </a:r>
            <a:endParaRPr sz="1400" b="0" i="0" u="none" strike="noStrike" cap="none">
              <a:solidFill>
                <a:srgbClr val="000000"/>
              </a:solidFill>
              <a:latin typeface="Arial"/>
              <a:ea typeface="Arial"/>
              <a:cs typeface="Arial"/>
              <a:sym typeface="Arial"/>
            </a:endParaRPr>
          </a:p>
        </p:txBody>
      </p:sp>
      <p:sp>
        <p:nvSpPr>
          <p:cNvPr id="252" name="Google Shape;252;p9"/>
          <p:cNvSpPr/>
          <p:nvPr/>
        </p:nvSpPr>
        <p:spPr>
          <a:xfrm>
            <a:off x="5256443" y="3963520"/>
            <a:ext cx="1615995" cy="274843"/>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595959"/>
                </a:solidFill>
                <a:effectLst/>
                <a:latin typeface="Montserrat"/>
                <a:ea typeface="Montserrat"/>
                <a:cs typeface="Montserrat"/>
              </a:rPr>
              <a:t>Patient présentant un risque faible de </a:t>
            </a:r>
          </a:p>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595959"/>
                </a:solidFill>
                <a:effectLst/>
                <a:latin typeface="Montserrat"/>
                <a:ea typeface="Montserrat"/>
                <a:cs typeface="Montserrat"/>
              </a:rPr>
              <a:t>TB-MR</a:t>
            </a:r>
            <a:endParaRPr sz="1400" b="0" i="0" u="none" strike="noStrike" cap="none">
              <a:solidFill>
                <a:srgbClr val="000000"/>
              </a:solidFill>
              <a:latin typeface="Arial"/>
              <a:ea typeface="Arial"/>
              <a:cs typeface="Arial"/>
              <a:sym typeface="Arial"/>
            </a:endParaRPr>
          </a:p>
        </p:txBody>
      </p:sp>
      <p:sp>
        <p:nvSpPr>
          <p:cNvPr id="253" name="Google Shape;253;p9"/>
          <p:cNvSpPr/>
          <p:nvPr/>
        </p:nvSpPr>
        <p:spPr>
          <a:xfrm>
            <a:off x="3129742" y="4301960"/>
            <a:ext cx="2251223" cy="805759"/>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rgbClr val="000000"/>
              </a:buClr>
              <a:buSzPts val="800"/>
              <a:buFont typeface="Arial"/>
              <a:buChar char="•"/>
            </a:pPr>
            <a:r>
              <a:rPr lang="fr-FR" sz="800" b="0" i="0" strike="noStrike" cap="none" spc="0" baseline="0">
                <a:solidFill>
                  <a:srgbClr val="000000"/>
                </a:solidFill>
                <a:effectLst/>
                <a:latin typeface="Montserrat"/>
                <a:ea typeface="Montserrat"/>
                <a:cs typeface="Montserrat"/>
              </a:rPr>
              <a:t>Traiter avec des médicaments pour TB-MR conformément aux directives nationales</a:t>
            </a:r>
            <a:endParaRPr sz="800" b="0" i="0" u="none" strike="noStrike" cap="none">
              <a:solidFill>
                <a:schemeClr val="dk1"/>
              </a:solidFill>
              <a:latin typeface="Montserrat"/>
              <a:ea typeface="Montserrat"/>
              <a:cs typeface="Montserrat"/>
              <a:sym typeface="Montserrat"/>
            </a:endParaRPr>
          </a:p>
          <a:p>
            <a:pPr marL="130969" marR="0" lvl="0" indent="-130969" algn="l" rtl="0">
              <a:lnSpc>
                <a:spcPct val="100000"/>
              </a:lnSpc>
              <a:spcBef>
                <a:spcPct val="0"/>
              </a:spcBef>
              <a:spcAft>
                <a:spcPct val="0"/>
              </a:spcAft>
              <a:buClr>
                <a:srgbClr val="000000"/>
              </a:buClr>
              <a:buSzPts val="800"/>
              <a:buFont typeface="Arial"/>
              <a:buChar char="•"/>
            </a:pPr>
            <a:r>
              <a:rPr lang="fr-FR" sz="800" b="0" i="0" strike="noStrike" cap="none" spc="0" baseline="0">
                <a:solidFill>
                  <a:srgbClr val="000000"/>
                </a:solidFill>
                <a:effectLst/>
                <a:latin typeface="Montserrat"/>
                <a:ea typeface="Montserrat"/>
                <a:cs typeface="Montserrat"/>
              </a:rPr>
              <a:t>Effectuer d’autres investigations pour évaluer la résistance à d’autres médicaments du traitement</a:t>
            </a:r>
            <a:endParaRPr sz="1400" b="0" i="0" u="none" strike="noStrike" cap="none">
              <a:solidFill>
                <a:srgbClr val="000000"/>
              </a:solidFill>
              <a:latin typeface="Arial"/>
              <a:ea typeface="Arial"/>
              <a:cs typeface="Arial"/>
              <a:sym typeface="Arial"/>
            </a:endParaRPr>
          </a:p>
        </p:txBody>
      </p:sp>
      <p:sp>
        <p:nvSpPr>
          <p:cNvPr id="254" name="Google Shape;254;p9"/>
          <p:cNvSpPr/>
          <p:nvPr/>
        </p:nvSpPr>
        <p:spPr>
          <a:xfrm>
            <a:off x="5501887" y="4301959"/>
            <a:ext cx="1818287" cy="805759"/>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800"/>
              <a:buFont typeface="Arial"/>
              <a:buChar char="•"/>
            </a:pPr>
            <a:r>
              <a:rPr lang="fr-FR" sz="800" b="0" i="0" strike="noStrike" cap="none" spc="0" baseline="0">
                <a:solidFill>
                  <a:srgbClr val="595959"/>
                </a:solidFill>
                <a:effectLst/>
                <a:latin typeface="Montserrat"/>
                <a:ea typeface="Montserrat"/>
                <a:cs typeface="Montserrat"/>
              </a:rPr>
              <a:t>Répéter le test Truenat TB</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dk2"/>
              </a:buClr>
              <a:buSzPts val="800"/>
              <a:buFont typeface="Arial"/>
              <a:buChar char="•"/>
            </a:pPr>
            <a:r>
              <a:rPr lang="fr-FR" sz="800" b="0" i="0" strike="noStrike" cap="none" spc="0" baseline="0">
                <a:solidFill>
                  <a:srgbClr val="595959"/>
                </a:solidFill>
                <a:effectLst/>
                <a:latin typeface="Montserrat"/>
                <a:ea typeface="Montserrat"/>
                <a:cs typeface="Montserrat"/>
              </a:rPr>
              <a:t>Suivre cet algorithme pour interpréter les résultats </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dk2"/>
              </a:buClr>
              <a:buSzPts val="800"/>
              <a:buFont typeface="Arial"/>
              <a:buChar char="•"/>
            </a:pPr>
            <a:r>
              <a:rPr lang="fr-FR" sz="800" b="0" i="0" strike="noStrike" cap="none" spc="0" baseline="0">
                <a:solidFill>
                  <a:srgbClr val="595959"/>
                </a:solidFill>
                <a:effectLst/>
                <a:latin typeface="Montserrat"/>
                <a:ea typeface="Montserrat"/>
                <a:cs typeface="Montserrat"/>
              </a:rPr>
              <a:t>Utiliser le résultat du deuxième test pour les décisions cliniques</a:t>
            </a:r>
            <a:endParaRPr sz="1400" b="0" i="0" u="none" strike="noStrike" cap="none">
              <a:solidFill>
                <a:srgbClr val="000000"/>
              </a:solidFill>
              <a:latin typeface="Arial"/>
              <a:ea typeface="Arial"/>
              <a:cs typeface="Arial"/>
              <a:sym typeface="Arial"/>
            </a:endParaRPr>
          </a:p>
        </p:txBody>
      </p:sp>
      <p:grpSp>
        <p:nvGrpSpPr>
          <p:cNvPr id="255" name="Google Shape;255;p9"/>
          <p:cNvGrpSpPr/>
          <p:nvPr/>
        </p:nvGrpSpPr>
        <p:grpSpPr>
          <a:xfrm>
            <a:off x="3407622" y="35782"/>
            <a:ext cx="3063239" cy="345881"/>
            <a:chOff x="4463333" y="453225"/>
            <a:chExt cx="4595854" cy="548608"/>
          </a:xfrm>
        </p:grpSpPr>
        <p:sp>
          <p:nvSpPr>
            <p:cNvPr id="256" name="Google Shape;256;p9"/>
            <p:cNvSpPr/>
            <p:nvPr/>
          </p:nvSpPr>
          <p:spPr>
            <a:xfrm>
              <a:off x="4463333" y="453225"/>
              <a:ext cx="4595854" cy="548608"/>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     Personne à évaluer pour le dépistage d’une TB pulmonaire</a:t>
              </a:r>
              <a:endParaRPr sz="1400" b="0" i="0" u="none" strike="noStrike" cap="none">
                <a:solidFill>
                  <a:srgbClr val="000000"/>
                </a:solidFill>
                <a:latin typeface="Arial"/>
                <a:ea typeface="Arial"/>
                <a:cs typeface="Arial"/>
                <a:sym typeface="Arial"/>
              </a:endParaRPr>
            </a:p>
          </p:txBody>
        </p:sp>
        <p:pic>
          <p:nvPicPr>
            <p:cNvPr id="257" name="Google Shape;257;p9" descr="Cough with solid fill"/>
            <p:cNvPicPr preferRelativeResize="0"/>
            <p:nvPr/>
          </p:nvPicPr>
          <p:blipFill>
            <a:blip r:embed="rId3">
              <a:alphaModFix/>
            </a:blip>
            <a:stretch>
              <a:fillRect/>
            </a:stretch>
          </p:blipFill>
          <p:spPr>
            <a:xfrm>
              <a:off x="4463333" y="524432"/>
              <a:ext cx="406194" cy="406194"/>
            </a:xfrm>
            <a:prstGeom prst="rect">
              <a:avLst/>
            </a:prstGeom>
            <a:noFill/>
            <a:ln>
              <a:noFill/>
            </a:ln>
          </p:spPr>
        </p:pic>
      </p:grpSp>
      <p:sp>
        <p:nvSpPr>
          <p:cNvPr id="258" name="Google Shape;258;p9"/>
          <p:cNvSpPr/>
          <p:nvPr/>
        </p:nvSpPr>
        <p:spPr>
          <a:xfrm>
            <a:off x="3023971" y="568270"/>
            <a:ext cx="3924963" cy="256093"/>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Prélever un échantillon d’expectoration, isoler l’ADN à l’aide du système TruePrep</a:t>
            </a:r>
            <a:r>
              <a:rPr lang="fr-FR" sz="800" b="0" i="0" strike="noStrike" cap="none" spc="0" baseline="30000">
                <a:solidFill>
                  <a:srgbClr val="000000"/>
                </a:solidFill>
                <a:effectLst/>
                <a:latin typeface="Montserrat"/>
                <a:ea typeface="Montserrat"/>
                <a:cs typeface="Montserrat"/>
              </a:rPr>
              <a:t>®</a:t>
            </a:r>
            <a:r>
              <a:rPr lang="fr-FR" sz="800" b="0" i="0" strike="noStrike" cap="none" spc="0" baseline="0">
                <a:solidFill>
                  <a:srgbClr val="000000"/>
                </a:solidFill>
                <a:effectLst/>
                <a:latin typeface="Montserrat"/>
                <a:ea typeface="Montserrat"/>
                <a:cs typeface="Montserrat"/>
              </a:rPr>
              <a:t> AUTO</a:t>
            </a:r>
            <a:endParaRPr sz="1400" b="0" i="0" u="none" strike="noStrike" cap="none">
              <a:solidFill>
                <a:srgbClr val="000000"/>
              </a:solidFill>
              <a:latin typeface="Arial"/>
              <a:ea typeface="Arial"/>
              <a:cs typeface="Arial"/>
              <a:sym typeface="Arial"/>
            </a:endParaRPr>
          </a:p>
        </p:txBody>
      </p:sp>
      <p:grpSp>
        <p:nvGrpSpPr>
          <p:cNvPr id="259" name="Google Shape;259;p9"/>
          <p:cNvGrpSpPr/>
          <p:nvPr/>
        </p:nvGrpSpPr>
        <p:grpSpPr>
          <a:xfrm>
            <a:off x="3345638" y="2770199"/>
            <a:ext cx="3662172" cy="277625"/>
            <a:chOff x="4460851" y="3693598"/>
            <a:chExt cx="4882896" cy="370167"/>
          </a:xfrm>
        </p:grpSpPr>
        <p:cxnSp>
          <p:nvCxnSpPr>
            <p:cNvPr id="260" name="Google Shape;260;p9"/>
            <p:cNvCxnSpPr/>
            <p:nvPr/>
          </p:nvCxnSpPr>
          <p:spPr>
            <a:xfrm>
              <a:off x="4460851" y="3868137"/>
              <a:ext cx="4882896" cy="0"/>
            </a:xfrm>
            <a:prstGeom prst="straightConnector1">
              <a:avLst/>
            </a:prstGeom>
            <a:noFill/>
            <a:ln w="28575" cap="flat" cmpd="sng">
              <a:solidFill>
                <a:schemeClr val="accent1"/>
              </a:solidFill>
              <a:prstDash val="solid"/>
              <a:miter lim="800000"/>
              <a:headEnd type="none" w="sm" len="sm"/>
              <a:tailEnd type="none" w="sm" len="sm"/>
            </a:ln>
          </p:spPr>
        </p:cxnSp>
        <p:cxnSp>
          <p:nvCxnSpPr>
            <p:cNvPr id="261" name="Google Shape;261;p9"/>
            <p:cNvCxnSpPr/>
            <p:nvPr/>
          </p:nvCxnSpPr>
          <p:spPr>
            <a:xfrm flipH="1">
              <a:off x="4478350" y="3873529"/>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62" name="Google Shape;262;p9"/>
            <p:cNvCxnSpPr/>
            <p:nvPr/>
          </p:nvCxnSpPr>
          <p:spPr>
            <a:xfrm flipH="1">
              <a:off x="9332382" y="3869998"/>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63" name="Google Shape;263;p9"/>
            <p:cNvCxnSpPr/>
            <p:nvPr/>
          </p:nvCxnSpPr>
          <p:spPr>
            <a:xfrm flipH="1">
              <a:off x="6809362" y="3873529"/>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64" name="Google Shape;264;p9"/>
            <p:cNvCxnSpPr/>
            <p:nvPr/>
          </p:nvCxnSpPr>
          <p:spPr>
            <a:xfrm flipH="1">
              <a:off x="6277474" y="3693598"/>
              <a:ext cx="0" cy="166129"/>
            </a:xfrm>
            <a:prstGeom prst="straightConnector1">
              <a:avLst/>
            </a:prstGeom>
            <a:noFill/>
            <a:ln w="28575" cap="flat" cmpd="sng">
              <a:solidFill>
                <a:schemeClr val="accent1"/>
              </a:solidFill>
              <a:prstDash val="solid"/>
              <a:miter lim="800000"/>
              <a:headEnd type="none" w="sm" len="sm"/>
              <a:tailEnd type="none" w="sm" len="sm"/>
            </a:ln>
          </p:spPr>
        </p:cxnSp>
      </p:grpSp>
      <p:sp>
        <p:nvSpPr>
          <p:cNvPr id="265" name="Google Shape;265;p9"/>
          <p:cNvSpPr/>
          <p:nvPr/>
        </p:nvSpPr>
        <p:spPr>
          <a:xfrm>
            <a:off x="823449" y="1112622"/>
            <a:ext cx="1747298" cy="223138"/>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Répéter la procédure Trueprep</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a:spLocks noGrp="1"/>
          </p:cNvSpPr>
          <p:nvPr>
            <p:ph type="title"/>
          </p:nvPr>
        </p:nvSpPr>
        <p:spPr>
          <a:xfrm>
            <a:off x="705222" y="32678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Algorithme Partie 1 : Isolement de l’ADN</a:t>
            </a:r>
            <a:endParaRPr/>
          </a:p>
        </p:txBody>
      </p:sp>
      <p:cxnSp>
        <p:nvCxnSpPr>
          <p:cNvPr id="271" name="Google Shape;271;p10"/>
          <p:cNvCxnSpPr/>
          <p:nvPr/>
        </p:nvCxnSpPr>
        <p:spPr>
          <a:xfrm flipH="1">
            <a:off x="1490542" y="2943070"/>
            <a:ext cx="0" cy="325154"/>
          </a:xfrm>
          <a:prstGeom prst="straightConnector1">
            <a:avLst/>
          </a:prstGeom>
          <a:noFill/>
          <a:ln w="28575" cap="flat" cmpd="sng">
            <a:solidFill>
              <a:schemeClr val="accent1"/>
            </a:solidFill>
            <a:prstDash val="solid"/>
            <a:round/>
            <a:headEnd type="none" w="sm" len="sm"/>
            <a:tailEnd type="triangle" w="med" len="med"/>
          </a:ln>
        </p:spPr>
      </p:cxnSp>
      <p:cxnSp>
        <p:nvCxnSpPr>
          <p:cNvPr id="272" name="Google Shape;272;p10"/>
          <p:cNvCxnSpPr>
            <a:endCxn id="273" idx="3"/>
          </p:cNvCxnSpPr>
          <p:nvPr/>
        </p:nvCxnSpPr>
        <p:spPr>
          <a:xfrm rot="10800000">
            <a:off x="3320516" y="2102353"/>
            <a:ext cx="677700" cy="151800"/>
          </a:xfrm>
          <a:prstGeom prst="straightConnector1">
            <a:avLst/>
          </a:prstGeom>
          <a:noFill/>
          <a:ln w="28575" cap="flat" cmpd="sng">
            <a:solidFill>
              <a:schemeClr val="accent1"/>
            </a:solidFill>
            <a:prstDash val="solid"/>
            <a:round/>
            <a:headEnd type="none" w="sm" len="sm"/>
            <a:tailEnd type="triangle" w="med" len="med"/>
          </a:ln>
        </p:spPr>
      </p:cxnSp>
      <p:sp>
        <p:nvSpPr>
          <p:cNvPr id="274" name="Google Shape;274;p10"/>
          <p:cNvSpPr/>
          <p:nvPr/>
        </p:nvSpPr>
        <p:spPr>
          <a:xfrm>
            <a:off x="3986646" y="2137906"/>
            <a:ext cx="1836840" cy="293104"/>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Échec ou erreur d’isolement</a:t>
            </a:r>
            <a:endParaRPr sz="1400" b="0" i="0" u="none" strike="noStrike" cap="none">
              <a:solidFill>
                <a:srgbClr val="000000"/>
              </a:solidFill>
              <a:latin typeface="Arial"/>
              <a:ea typeface="Arial"/>
              <a:cs typeface="Arial"/>
              <a:sym typeface="Arial"/>
            </a:endParaRPr>
          </a:p>
        </p:txBody>
      </p:sp>
      <p:sp>
        <p:nvSpPr>
          <p:cNvPr id="275" name="Google Shape;275;p10"/>
          <p:cNvSpPr/>
          <p:nvPr/>
        </p:nvSpPr>
        <p:spPr>
          <a:xfrm>
            <a:off x="7368932" y="2137905"/>
            <a:ext cx="1317865" cy="293105"/>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ADN isolé</a:t>
            </a:r>
            <a:endParaRPr sz="1400" b="0" i="0" u="none" strike="noStrike" cap="none">
              <a:solidFill>
                <a:srgbClr val="000000"/>
              </a:solidFill>
              <a:latin typeface="Arial"/>
              <a:ea typeface="Arial"/>
              <a:cs typeface="Arial"/>
              <a:sym typeface="Arial"/>
            </a:endParaRPr>
          </a:p>
        </p:txBody>
      </p:sp>
      <p:sp>
        <p:nvSpPr>
          <p:cNvPr id="276" name="Google Shape;276;p10"/>
          <p:cNvSpPr/>
          <p:nvPr/>
        </p:nvSpPr>
        <p:spPr>
          <a:xfrm>
            <a:off x="816985" y="2592175"/>
            <a:ext cx="1347113" cy="350895"/>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Échec ou erreur d’isolement</a:t>
            </a:r>
            <a:endParaRPr sz="1400" b="0" i="0" u="none" strike="noStrike" cap="none">
              <a:solidFill>
                <a:srgbClr val="000000"/>
              </a:solidFill>
              <a:latin typeface="Arial"/>
              <a:ea typeface="Arial"/>
              <a:cs typeface="Arial"/>
              <a:sym typeface="Arial"/>
            </a:endParaRPr>
          </a:p>
        </p:txBody>
      </p:sp>
      <p:sp>
        <p:nvSpPr>
          <p:cNvPr id="277" name="Google Shape;277;p10"/>
          <p:cNvSpPr/>
          <p:nvPr/>
        </p:nvSpPr>
        <p:spPr>
          <a:xfrm>
            <a:off x="2810461" y="2585070"/>
            <a:ext cx="1247185" cy="209544"/>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ADN isolé</a:t>
            </a:r>
            <a:endParaRPr sz="1400" b="0" i="0" u="none" strike="noStrike" cap="none">
              <a:solidFill>
                <a:srgbClr val="000000"/>
              </a:solidFill>
              <a:latin typeface="Arial"/>
              <a:ea typeface="Arial"/>
              <a:cs typeface="Arial"/>
              <a:sym typeface="Arial"/>
            </a:endParaRPr>
          </a:p>
        </p:txBody>
      </p:sp>
      <p:cxnSp>
        <p:nvCxnSpPr>
          <p:cNvPr id="278" name="Google Shape;278;p10"/>
          <p:cNvCxnSpPr/>
          <p:nvPr/>
        </p:nvCxnSpPr>
        <p:spPr>
          <a:xfrm>
            <a:off x="5837313" y="1832634"/>
            <a:ext cx="4407" cy="140511"/>
          </a:xfrm>
          <a:prstGeom prst="straightConnector1">
            <a:avLst/>
          </a:prstGeom>
          <a:noFill/>
          <a:ln w="28575" cap="flat" cmpd="sng">
            <a:solidFill>
              <a:schemeClr val="accent1"/>
            </a:solidFill>
            <a:prstDash val="solid"/>
            <a:miter lim="800000"/>
            <a:headEnd type="none" w="sm" len="sm"/>
            <a:tailEnd type="none" w="sm" len="sm"/>
          </a:ln>
        </p:spPr>
      </p:cxnSp>
      <p:cxnSp>
        <p:nvCxnSpPr>
          <p:cNvPr id="279" name="Google Shape;279;p10"/>
          <p:cNvCxnSpPr/>
          <p:nvPr/>
        </p:nvCxnSpPr>
        <p:spPr>
          <a:xfrm>
            <a:off x="4849220" y="1973145"/>
            <a:ext cx="3056663" cy="0"/>
          </a:xfrm>
          <a:prstGeom prst="straightConnector1">
            <a:avLst/>
          </a:prstGeom>
          <a:noFill/>
          <a:ln w="28575" cap="flat" cmpd="sng">
            <a:solidFill>
              <a:schemeClr val="accent1"/>
            </a:solidFill>
            <a:prstDash val="solid"/>
            <a:miter lim="800000"/>
            <a:headEnd type="none" w="sm" len="sm"/>
            <a:tailEnd type="none" w="sm" len="sm"/>
          </a:ln>
        </p:spPr>
      </p:cxnSp>
      <p:cxnSp>
        <p:nvCxnSpPr>
          <p:cNvPr id="280" name="Google Shape;280;p10"/>
          <p:cNvCxnSpPr/>
          <p:nvPr/>
        </p:nvCxnSpPr>
        <p:spPr>
          <a:xfrm flipH="1">
            <a:off x="4856892" y="1965609"/>
            <a:ext cx="0" cy="158947"/>
          </a:xfrm>
          <a:prstGeom prst="straightConnector1">
            <a:avLst/>
          </a:prstGeom>
          <a:noFill/>
          <a:ln w="28575" cap="flat" cmpd="sng">
            <a:solidFill>
              <a:schemeClr val="accent1"/>
            </a:solidFill>
            <a:prstDash val="solid"/>
            <a:miter lim="800000"/>
            <a:headEnd type="none" w="sm" len="sm"/>
            <a:tailEnd type="triangle" w="med" len="med"/>
          </a:ln>
        </p:spPr>
      </p:cxnSp>
      <p:cxnSp>
        <p:nvCxnSpPr>
          <p:cNvPr id="281" name="Google Shape;281;p10"/>
          <p:cNvCxnSpPr/>
          <p:nvPr/>
        </p:nvCxnSpPr>
        <p:spPr>
          <a:xfrm flipH="1">
            <a:off x="7897256" y="1962198"/>
            <a:ext cx="0" cy="158947"/>
          </a:xfrm>
          <a:prstGeom prst="straightConnector1">
            <a:avLst/>
          </a:prstGeom>
          <a:noFill/>
          <a:ln w="28575" cap="flat" cmpd="sng">
            <a:solidFill>
              <a:schemeClr val="accent1"/>
            </a:solidFill>
            <a:prstDash val="solid"/>
            <a:miter lim="800000"/>
            <a:headEnd type="none" w="sm" len="sm"/>
            <a:tailEnd type="triangle" w="med" len="med"/>
          </a:ln>
        </p:spPr>
      </p:cxnSp>
      <p:grpSp>
        <p:nvGrpSpPr>
          <p:cNvPr id="282" name="Google Shape;282;p10"/>
          <p:cNvGrpSpPr/>
          <p:nvPr/>
        </p:nvGrpSpPr>
        <p:grpSpPr>
          <a:xfrm>
            <a:off x="1490542" y="2304890"/>
            <a:ext cx="1839391" cy="276170"/>
            <a:chOff x="789960" y="1690699"/>
            <a:chExt cx="2452521" cy="368227"/>
          </a:xfrm>
        </p:grpSpPr>
        <p:cxnSp>
          <p:nvCxnSpPr>
            <p:cNvPr id="283" name="Google Shape;283;p10"/>
            <p:cNvCxnSpPr/>
            <p:nvPr/>
          </p:nvCxnSpPr>
          <p:spPr>
            <a:xfrm>
              <a:off x="2022261" y="1690699"/>
              <a:ext cx="3536" cy="168171"/>
            </a:xfrm>
            <a:prstGeom prst="straightConnector1">
              <a:avLst/>
            </a:prstGeom>
            <a:noFill/>
            <a:ln w="28575" cap="flat" cmpd="sng">
              <a:solidFill>
                <a:schemeClr val="accent1"/>
              </a:solidFill>
              <a:prstDash val="solid"/>
              <a:miter lim="800000"/>
              <a:headEnd type="none" w="sm" len="sm"/>
              <a:tailEnd type="none" w="sm" len="sm"/>
            </a:ln>
          </p:spPr>
        </p:cxnSp>
        <p:cxnSp>
          <p:nvCxnSpPr>
            <p:cNvPr id="284" name="Google Shape;284;p10"/>
            <p:cNvCxnSpPr/>
            <p:nvPr/>
          </p:nvCxnSpPr>
          <p:spPr>
            <a:xfrm>
              <a:off x="789960" y="1865751"/>
              <a:ext cx="2452521" cy="0"/>
            </a:xfrm>
            <a:prstGeom prst="straightConnector1">
              <a:avLst/>
            </a:prstGeom>
            <a:noFill/>
            <a:ln w="28575" cap="flat" cmpd="sng">
              <a:solidFill>
                <a:schemeClr val="accent1"/>
              </a:solidFill>
              <a:prstDash val="solid"/>
              <a:miter lim="800000"/>
              <a:headEnd type="none" w="sm" len="sm"/>
              <a:tailEnd type="none" w="sm" len="sm"/>
            </a:ln>
          </p:spPr>
        </p:cxnSp>
        <p:cxnSp>
          <p:nvCxnSpPr>
            <p:cNvPr id="285" name="Google Shape;285;p10"/>
            <p:cNvCxnSpPr/>
            <p:nvPr/>
          </p:nvCxnSpPr>
          <p:spPr>
            <a:xfrm flipH="1">
              <a:off x="804456" y="1868690"/>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86" name="Google Shape;286;p10"/>
            <p:cNvCxnSpPr/>
            <p:nvPr/>
          </p:nvCxnSpPr>
          <p:spPr>
            <a:xfrm flipH="1">
              <a:off x="3229925" y="1862514"/>
              <a:ext cx="0" cy="190236"/>
            </a:xfrm>
            <a:prstGeom prst="straightConnector1">
              <a:avLst/>
            </a:prstGeom>
            <a:noFill/>
            <a:ln w="28575" cap="flat" cmpd="sng">
              <a:solidFill>
                <a:schemeClr val="accent1"/>
              </a:solidFill>
              <a:prstDash val="solid"/>
              <a:miter lim="800000"/>
              <a:headEnd type="none" w="sm" len="sm"/>
              <a:tailEnd type="triangle" w="med" len="med"/>
            </a:ln>
          </p:spPr>
        </p:cxnSp>
      </p:grpSp>
      <p:sp>
        <p:nvSpPr>
          <p:cNvPr id="287" name="Google Shape;287;p10"/>
          <p:cNvSpPr/>
          <p:nvPr/>
        </p:nvSpPr>
        <p:spPr>
          <a:xfrm>
            <a:off x="220723" y="3268224"/>
            <a:ext cx="2589738" cy="1294044"/>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1000"/>
              <a:buFont typeface="Arial"/>
              <a:buChar char="•"/>
            </a:pPr>
            <a:r>
              <a:rPr lang="fr-FR" sz="900" b="0" i="0" strike="noStrike" cap="none" spc="0" baseline="0" dirty="0">
                <a:solidFill>
                  <a:srgbClr val="595959"/>
                </a:solidFill>
                <a:effectLst/>
                <a:latin typeface="Montserrat"/>
                <a:ea typeface="Montserrat"/>
                <a:cs typeface="Montserrat"/>
              </a:rPr>
              <a:t>Effectuer d’autres tests pour confirmer ou exclure la TB conformément aux directives nationales</a:t>
            </a:r>
            <a:endParaRPr sz="1200" b="0" i="0" u="none" strike="noStrike" cap="none" dirty="0">
              <a:solidFill>
                <a:srgbClr val="000000"/>
              </a:solidFill>
              <a:latin typeface="Arial"/>
              <a:ea typeface="Arial"/>
              <a:cs typeface="Arial"/>
              <a:sym typeface="Arial"/>
            </a:endParaRPr>
          </a:p>
          <a:p>
            <a:pPr marL="130969" marR="0" lvl="0" indent="-86519" algn="l" rtl="0">
              <a:lnSpc>
                <a:spcPct val="100000"/>
              </a:lnSpc>
              <a:spcBef>
                <a:spcPct val="0"/>
              </a:spcBef>
              <a:spcAft>
                <a:spcPct val="0"/>
              </a:spcAft>
              <a:buClr>
                <a:srgbClr val="000000"/>
              </a:buClr>
              <a:buSzPts val="700"/>
              <a:buFont typeface="Arial"/>
              <a:buNone/>
            </a:pPr>
            <a:endParaRPr sz="600" b="0" i="0" u="none" strike="noStrike" cap="none" dirty="0">
              <a:solidFill>
                <a:schemeClr val="dk2"/>
              </a:solidFill>
              <a:latin typeface="Montserrat"/>
              <a:ea typeface="Montserrat"/>
              <a:cs typeface="Montserrat"/>
              <a:sym typeface="Montserrat"/>
            </a:endParaRPr>
          </a:p>
          <a:p>
            <a:pPr marL="130969" marR="0" lvl="0" indent="-130969" algn="l" rtl="0">
              <a:lnSpc>
                <a:spcPct val="100000"/>
              </a:lnSpc>
              <a:spcBef>
                <a:spcPct val="0"/>
              </a:spcBef>
              <a:spcAft>
                <a:spcPct val="0"/>
              </a:spcAft>
              <a:buClr>
                <a:schemeClr val="dk2"/>
              </a:buClr>
              <a:buSzPts val="1000"/>
              <a:buFont typeface="Arial"/>
              <a:buChar char="•"/>
            </a:pPr>
            <a:r>
              <a:rPr lang="fr-FR" sz="900" b="0" i="0" strike="noStrike" cap="none" spc="0" baseline="0" dirty="0">
                <a:solidFill>
                  <a:srgbClr val="595959"/>
                </a:solidFill>
                <a:effectLst/>
                <a:latin typeface="Montserrat"/>
                <a:ea typeface="Montserrat"/>
                <a:cs typeface="Montserrat"/>
              </a:rPr>
              <a:t>Effectuer une nouvelle évaluation clinique du patient et faire preuve de jugement clinique pour les décisions thérapeutiques</a:t>
            </a:r>
            <a:endParaRPr sz="1200" b="0" i="0" u="none" strike="noStrike" cap="none" dirty="0">
              <a:solidFill>
                <a:srgbClr val="000000"/>
              </a:solidFill>
              <a:latin typeface="Arial"/>
              <a:ea typeface="Arial"/>
              <a:cs typeface="Arial"/>
              <a:sym typeface="Arial"/>
            </a:endParaRPr>
          </a:p>
        </p:txBody>
      </p:sp>
      <p:grpSp>
        <p:nvGrpSpPr>
          <p:cNvPr id="288" name="Google Shape;288;p10"/>
          <p:cNvGrpSpPr/>
          <p:nvPr/>
        </p:nvGrpSpPr>
        <p:grpSpPr>
          <a:xfrm>
            <a:off x="4305694" y="1072647"/>
            <a:ext cx="3063239" cy="345881"/>
            <a:chOff x="4463333" y="453225"/>
            <a:chExt cx="4595854" cy="548608"/>
          </a:xfrm>
        </p:grpSpPr>
        <p:sp>
          <p:nvSpPr>
            <p:cNvPr id="289" name="Google Shape;289;p10"/>
            <p:cNvSpPr/>
            <p:nvPr/>
          </p:nvSpPr>
          <p:spPr>
            <a:xfrm>
              <a:off x="4463333" y="453225"/>
              <a:ext cx="4595854" cy="548608"/>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     Personne à évaluer pour le dépistage d’une TB pulmonaire</a:t>
              </a:r>
              <a:endParaRPr sz="1400" b="0" i="0" u="none" strike="noStrike" cap="none">
                <a:solidFill>
                  <a:srgbClr val="000000"/>
                </a:solidFill>
                <a:latin typeface="Arial"/>
                <a:ea typeface="Arial"/>
                <a:cs typeface="Arial"/>
                <a:sym typeface="Arial"/>
              </a:endParaRPr>
            </a:p>
          </p:txBody>
        </p:sp>
        <p:pic>
          <p:nvPicPr>
            <p:cNvPr id="290" name="Google Shape;290;p10" descr="Cough with solid fill"/>
            <p:cNvPicPr preferRelativeResize="0"/>
            <p:nvPr/>
          </p:nvPicPr>
          <p:blipFill>
            <a:blip r:embed="rId3">
              <a:alphaModFix/>
            </a:blip>
            <a:stretch>
              <a:fillRect/>
            </a:stretch>
          </p:blipFill>
          <p:spPr>
            <a:xfrm>
              <a:off x="4463333" y="524432"/>
              <a:ext cx="406194" cy="406194"/>
            </a:xfrm>
            <a:prstGeom prst="rect">
              <a:avLst/>
            </a:prstGeom>
            <a:noFill/>
            <a:ln>
              <a:noFill/>
            </a:ln>
          </p:spPr>
        </p:pic>
      </p:grpSp>
      <p:sp>
        <p:nvSpPr>
          <p:cNvPr id="291" name="Google Shape;291;p10"/>
          <p:cNvSpPr/>
          <p:nvPr/>
        </p:nvSpPr>
        <p:spPr>
          <a:xfrm>
            <a:off x="3922043" y="1605135"/>
            <a:ext cx="4034636" cy="256093"/>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Prélever un échantillon d’expectoration, isoler l’ADN à l’aide du système TruePrep</a:t>
            </a:r>
            <a:endParaRPr sz="1400" b="0" i="0" u="none" strike="noStrike" cap="none">
              <a:solidFill>
                <a:srgbClr val="000000"/>
              </a:solidFill>
              <a:latin typeface="Arial"/>
              <a:ea typeface="Arial"/>
              <a:cs typeface="Arial"/>
              <a:sym typeface="Arial"/>
            </a:endParaRPr>
          </a:p>
        </p:txBody>
      </p:sp>
      <p:sp>
        <p:nvSpPr>
          <p:cNvPr id="273" name="Google Shape;273;p10"/>
          <p:cNvSpPr/>
          <p:nvPr/>
        </p:nvSpPr>
        <p:spPr>
          <a:xfrm>
            <a:off x="1573218" y="1897139"/>
            <a:ext cx="1747298" cy="410427"/>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Répéter la procédure Trueprep</a:t>
            </a:r>
            <a:endParaRPr sz="1400" b="0" i="0" u="none" strike="noStrike" cap="none">
              <a:solidFill>
                <a:srgbClr val="000000"/>
              </a:solidFill>
              <a:latin typeface="Arial"/>
              <a:ea typeface="Arial"/>
              <a:cs typeface="Arial"/>
              <a:sym typeface="Arial"/>
            </a:endParaRPr>
          </a:p>
        </p:txBody>
      </p:sp>
      <p:cxnSp>
        <p:nvCxnSpPr>
          <p:cNvPr id="292" name="Google Shape;292;p10"/>
          <p:cNvCxnSpPr/>
          <p:nvPr/>
        </p:nvCxnSpPr>
        <p:spPr>
          <a:xfrm flipH="1">
            <a:off x="5687634" y="1430498"/>
            <a:ext cx="0" cy="174637"/>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1"/>
          <p:cNvSpPr txBox="1">
            <a:spLocks noGrp="1"/>
          </p:cNvSpPr>
          <p:nvPr>
            <p:ph type="title"/>
          </p:nvPr>
        </p:nvSpPr>
        <p:spPr>
          <a:xfrm>
            <a:off x="723017" y="659298"/>
            <a:ext cx="6205927"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1 : Isolement de l’ADN</a:t>
            </a:r>
            <a:endParaRPr/>
          </a:p>
        </p:txBody>
      </p:sp>
      <p:sp>
        <p:nvSpPr>
          <p:cNvPr id="298" name="Google Shape;298;p11"/>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Les programmes peuvent envisager le prélèvement initial de deux échantillons</a:t>
            </a:r>
            <a:endParaRPr/>
          </a:p>
        </p:txBody>
      </p:sp>
      <p:sp>
        <p:nvSpPr>
          <p:cNvPr id="299" name="Google Shape;299;p11"/>
          <p:cNvSpPr txBox="1">
            <a:spLocks noGrp="1"/>
          </p:cNvSpPr>
          <p:nvPr>
            <p:ph type="body" idx="2"/>
          </p:nvPr>
        </p:nvSpPr>
        <p:spPr>
          <a:xfrm>
            <a:off x="4811440" y="1725738"/>
            <a:ext cx="3573622"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Les expectorations constituent l’échantillon privilégié</a:t>
            </a:r>
            <a:endParaRPr/>
          </a:p>
        </p:txBody>
      </p:sp>
      <p:sp>
        <p:nvSpPr>
          <p:cNvPr id="300" name="Google Shape;300;p11"/>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1</a:t>
            </a:r>
            <a:r>
              <a:rPr lang="fr-FR" sz="1200" b="0" i="0" strike="noStrike" cap="none" spc="0" baseline="30000">
                <a:solidFill>
                  <a:srgbClr val="000000"/>
                </a:solidFill>
                <a:effectLst/>
                <a:latin typeface="Montserrat"/>
                <a:ea typeface="Montserrat"/>
                <a:cs typeface="Montserrat"/>
              </a:rPr>
              <a:t>er</a:t>
            </a:r>
            <a:r>
              <a:rPr lang="fr-FR" sz="1200" b="0" i="0" strike="noStrike" cap="none" spc="0" baseline="0">
                <a:solidFill>
                  <a:srgbClr val="000000"/>
                </a:solidFill>
                <a:effectLst/>
                <a:latin typeface="Montserrat"/>
                <a:ea typeface="Montserrat"/>
                <a:cs typeface="Montserrat"/>
              </a:rPr>
              <a:t> échantillon : doit être testé rapidement avec le test Truenat TB</a:t>
            </a:r>
            <a:endParaRPr/>
          </a:p>
          <a:p>
            <a:pPr marL="0" lvl="0" indent="0" algn="l" rtl="0">
              <a:lnSpc>
                <a:spcPct val="100000"/>
              </a:lnSpc>
              <a:spcBef>
                <a:spcPct val="0"/>
              </a:spcBef>
              <a:spcAft>
                <a:spcPct val="0"/>
              </a:spcAft>
              <a:buSzPts val="1800"/>
              <a:buFont typeface="Noto Sans Symbols"/>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2</a:t>
            </a:r>
            <a:r>
              <a:rPr lang="fr-FR" sz="1200" b="0" i="0" strike="noStrike" cap="none" spc="0" baseline="30000">
                <a:solidFill>
                  <a:srgbClr val="000000"/>
                </a:solidFill>
                <a:effectLst/>
                <a:latin typeface="Montserrat"/>
                <a:ea typeface="Montserrat"/>
                <a:cs typeface="Montserrat"/>
              </a:rPr>
              <a:t>e</a:t>
            </a:r>
            <a:r>
              <a:rPr lang="fr-FR" sz="1200" b="0" i="0" strike="noStrike" cap="none" spc="0" baseline="0">
                <a:solidFill>
                  <a:srgbClr val="000000"/>
                </a:solidFill>
                <a:effectLst/>
                <a:latin typeface="Montserrat"/>
                <a:ea typeface="Montserrat"/>
                <a:cs typeface="Montserrat"/>
              </a:rPr>
              <a:t> échantillon : utilisation pour des tests supplémentaires décrits dans l’algorithme</a:t>
            </a:r>
            <a:endParaRPr/>
          </a:p>
        </p:txBody>
      </p:sp>
      <p:sp>
        <p:nvSpPr>
          <p:cNvPr id="301" name="Google Shape;301;p11"/>
          <p:cNvSpPr txBox="1">
            <a:spLocks noGrp="1"/>
          </p:cNvSpPr>
          <p:nvPr>
            <p:ph type="body" idx="4"/>
          </p:nvPr>
        </p:nvSpPr>
        <p:spPr>
          <a:xfrm>
            <a:off x="4778466" y="2388476"/>
            <a:ext cx="3567181" cy="1899745"/>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200" b="1" i="0" strike="noStrike" cap="none" spc="0" baseline="0">
                <a:solidFill>
                  <a:srgbClr val="000000"/>
                </a:solidFill>
                <a:effectLst/>
                <a:latin typeface="Montserrat"/>
                <a:ea typeface="Montserrat"/>
                <a:cs typeface="Montserrat"/>
              </a:rPr>
              <a:t>Préparer l’échantillon à l’aide du coffret de prétraitement des échantillons Trueprep AUTO MTB</a:t>
            </a:r>
            <a:endParaRPr/>
          </a:p>
          <a:p>
            <a:pPr marL="0" lvl="0" indent="0" algn="l" rtl="0">
              <a:lnSpc>
                <a:spcPct val="100000"/>
              </a:lnSpc>
              <a:spcBef>
                <a:spcPct val="0"/>
              </a:spcBef>
              <a:spcAft>
                <a:spcPct val="0"/>
              </a:spcAft>
              <a:buSzPts val="1800"/>
              <a:buFont typeface="Noto Sans Symbols"/>
              <a:buNone/>
            </a:pPr>
            <a:endParaRPr/>
          </a:p>
          <a:p>
            <a:pPr marL="0" lvl="0" indent="0" algn="l" rtl="0">
              <a:lnSpc>
                <a:spcPct val="100000"/>
              </a:lnSpc>
              <a:spcBef>
                <a:spcPct val="0"/>
              </a:spcBef>
              <a:spcAft>
                <a:spcPct val="0"/>
              </a:spcAft>
              <a:buSzPts val="1800"/>
              <a:buFont typeface="Noto Sans Symbols"/>
              <a:buNone/>
            </a:pPr>
            <a:r>
              <a:rPr lang="fr-FR" sz="1200" b="1" i="0" strike="noStrike" cap="none" spc="0" baseline="0">
                <a:solidFill>
                  <a:srgbClr val="000000"/>
                </a:solidFill>
                <a:effectLst/>
                <a:latin typeface="Montserrat"/>
                <a:ea typeface="Montserrat"/>
                <a:cs typeface="Montserrat"/>
              </a:rPr>
              <a:t>Isoler l’ADN en utilisant : </a:t>
            </a: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kit de préparation des échantillons à cartouche universelle Trueprep AUTO v2</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dispositif de préparation des échantillons à cartouche universelle Trueprep AUTO v2</a:t>
            </a:r>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2"/>
          <p:cNvSpPr txBox="1">
            <a:spLocks noGrp="1"/>
          </p:cNvSpPr>
          <p:nvPr>
            <p:ph type="title"/>
          </p:nvPr>
        </p:nvSpPr>
        <p:spPr>
          <a:xfrm>
            <a:off x="723017" y="659298"/>
            <a:ext cx="6205927"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1 : Isolement de l’ADN</a:t>
            </a:r>
            <a:endParaRPr/>
          </a:p>
        </p:txBody>
      </p:sp>
      <p:sp>
        <p:nvSpPr>
          <p:cNvPr id="307" name="Google Shape;307;p12"/>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l’isolement de l’ADN a échoué </a:t>
            </a:r>
            <a:endParaRPr/>
          </a:p>
        </p:txBody>
      </p:sp>
      <p:sp>
        <p:nvSpPr>
          <p:cNvPr id="309" name="Google Shape;309;p12"/>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Répéter l’isolement de l’ADN avec le dispositif Trueprep en utilisant le même échantillon préparé et une deuxième cartouche Trueprep. </a:t>
            </a: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cxnSp>
        <p:nvCxnSpPr>
          <p:cNvPr id="315" name="Google Shape;315;p13"/>
          <p:cNvCxnSpPr>
            <a:endCxn id="316" idx="0"/>
          </p:cNvCxnSpPr>
          <p:nvPr/>
        </p:nvCxnSpPr>
        <p:spPr>
          <a:xfrm flipH="1">
            <a:off x="2913052" y="2225967"/>
            <a:ext cx="0" cy="907200"/>
          </a:xfrm>
          <a:prstGeom prst="straightConnector1">
            <a:avLst/>
          </a:prstGeom>
          <a:noFill/>
          <a:ln w="28575" cap="flat" cmpd="sng">
            <a:solidFill>
              <a:schemeClr val="accent1"/>
            </a:solidFill>
            <a:prstDash val="solid"/>
            <a:miter lim="800000"/>
            <a:headEnd type="none" w="sm" len="sm"/>
            <a:tailEnd type="triangle" w="med" len="med"/>
          </a:ln>
        </p:spPr>
      </p:cxnSp>
      <p:cxnSp>
        <p:nvCxnSpPr>
          <p:cNvPr id="317" name="Google Shape;317;p13"/>
          <p:cNvCxnSpPr>
            <a:endCxn id="318" idx="0"/>
          </p:cNvCxnSpPr>
          <p:nvPr/>
        </p:nvCxnSpPr>
        <p:spPr>
          <a:xfrm flipH="1">
            <a:off x="6584371" y="2208840"/>
            <a:ext cx="0" cy="801000"/>
          </a:xfrm>
          <a:prstGeom prst="straightConnector1">
            <a:avLst/>
          </a:prstGeom>
          <a:noFill/>
          <a:ln w="28575" cap="flat" cmpd="sng">
            <a:solidFill>
              <a:schemeClr val="accent1"/>
            </a:solidFill>
            <a:prstDash val="solid"/>
            <a:miter lim="800000"/>
            <a:headEnd type="none" w="sm" len="sm"/>
            <a:tailEnd type="triangle" w="med" len="med"/>
          </a:ln>
        </p:spPr>
      </p:cxnSp>
      <p:sp>
        <p:nvSpPr>
          <p:cNvPr id="319" name="Google Shape;319;p13"/>
          <p:cNvSpPr txBox="1">
            <a:spLocks noGrp="1"/>
          </p:cNvSpPr>
          <p:nvPr>
            <p:ph type="title"/>
          </p:nvPr>
        </p:nvSpPr>
        <p:spPr>
          <a:xfrm>
            <a:off x="452129" y="363873"/>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Algorithme Partie 2 : Test de dépistage de la TB</a:t>
            </a:r>
            <a:endParaRPr/>
          </a:p>
        </p:txBody>
      </p:sp>
      <p:cxnSp>
        <p:nvCxnSpPr>
          <p:cNvPr id="320" name="Google Shape;320;p13"/>
          <p:cNvCxnSpPr/>
          <p:nvPr/>
        </p:nvCxnSpPr>
        <p:spPr>
          <a:xfrm flipH="1">
            <a:off x="4684035" y="1417030"/>
            <a:ext cx="0" cy="144350"/>
          </a:xfrm>
          <a:prstGeom prst="straightConnector1">
            <a:avLst/>
          </a:prstGeom>
          <a:noFill/>
          <a:ln w="28575" cap="flat" cmpd="sng">
            <a:solidFill>
              <a:schemeClr val="accent1"/>
            </a:solidFill>
            <a:prstDash val="solid"/>
            <a:miter lim="800000"/>
            <a:headEnd type="none" w="sm" len="sm"/>
            <a:tailEnd type="none" w="sm" len="sm"/>
          </a:ln>
        </p:spPr>
      </p:cxnSp>
      <p:cxnSp>
        <p:nvCxnSpPr>
          <p:cNvPr id="321" name="Google Shape;321;p13"/>
          <p:cNvCxnSpPr/>
          <p:nvPr/>
        </p:nvCxnSpPr>
        <p:spPr>
          <a:xfrm>
            <a:off x="2922199" y="1586767"/>
            <a:ext cx="3662172" cy="0"/>
          </a:xfrm>
          <a:prstGeom prst="straightConnector1">
            <a:avLst/>
          </a:prstGeom>
          <a:noFill/>
          <a:ln w="28575" cap="flat" cmpd="sng">
            <a:solidFill>
              <a:schemeClr val="accent1"/>
            </a:solidFill>
            <a:prstDash val="solid"/>
            <a:miter lim="800000"/>
            <a:headEnd type="none" w="sm" len="sm"/>
            <a:tailEnd type="none" w="sm" len="sm"/>
          </a:ln>
        </p:spPr>
      </p:cxnSp>
      <p:cxnSp>
        <p:nvCxnSpPr>
          <p:cNvPr id="322" name="Google Shape;322;p13"/>
          <p:cNvCxnSpPr/>
          <p:nvPr/>
        </p:nvCxnSpPr>
        <p:spPr>
          <a:xfrm flipH="1">
            <a:off x="2938527" y="1586357"/>
            <a:ext cx="0" cy="476434"/>
          </a:xfrm>
          <a:prstGeom prst="straightConnector1">
            <a:avLst/>
          </a:prstGeom>
          <a:noFill/>
          <a:ln w="28575" cap="flat" cmpd="sng">
            <a:solidFill>
              <a:schemeClr val="accent1"/>
            </a:solidFill>
            <a:prstDash val="solid"/>
            <a:miter lim="800000"/>
            <a:headEnd type="none" w="sm" len="sm"/>
            <a:tailEnd type="triangle" w="med" len="med"/>
          </a:ln>
        </p:spPr>
      </p:cxnSp>
      <p:cxnSp>
        <p:nvCxnSpPr>
          <p:cNvPr id="323" name="Google Shape;323;p13"/>
          <p:cNvCxnSpPr>
            <a:endCxn id="324" idx="0"/>
          </p:cNvCxnSpPr>
          <p:nvPr/>
        </p:nvCxnSpPr>
        <p:spPr>
          <a:xfrm>
            <a:off x="6573871" y="1578168"/>
            <a:ext cx="10500" cy="467400"/>
          </a:xfrm>
          <a:prstGeom prst="straightConnector1">
            <a:avLst/>
          </a:prstGeom>
          <a:noFill/>
          <a:ln w="28575" cap="flat" cmpd="sng">
            <a:solidFill>
              <a:schemeClr val="accent1"/>
            </a:solidFill>
            <a:prstDash val="solid"/>
            <a:miter lim="800000"/>
            <a:headEnd type="none" w="sm" len="sm"/>
            <a:tailEnd type="triangle" w="med" len="med"/>
          </a:ln>
        </p:spPr>
      </p:cxnSp>
      <p:cxnSp>
        <p:nvCxnSpPr>
          <p:cNvPr id="325" name="Google Shape;325;p13"/>
          <p:cNvCxnSpPr>
            <a:endCxn id="326" idx="0"/>
          </p:cNvCxnSpPr>
          <p:nvPr/>
        </p:nvCxnSpPr>
        <p:spPr>
          <a:xfrm flipH="1">
            <a:off x="4683581" y="1578289"/>
            <a:ext cx="0" cy="484500"/>
          </a:xfrm>
          <a:prstGeom prst="straightConnector1">
            <a:avLst/>
          </a:prstGeom>
          <a:noFill/>
          <a:ln w="28575" cap="flat" cmpd="sng">
            <a:solidFill>
              <a:schemeClr val="accent1"/>
            </a:solidFill>
            <a:prstDash val="solid"/>
            <a:miter lim="800000"/>
            <a:headEnd type="none" w="sm" len="sm"/>
            <a:tailEnd type="triangle" w="med" len="med"/>
          </a:ln>
        </p:spPr>
      </p:cxnSp>
      <p:sp>
        <p:nvSpPr>
          <p:cNvPr id="316" name="Google Shape;316;p13"/>
          <p:cNvSpPr/>
          <p:nvPr/>
        </p:nvSpPr>
        <p:spPr>
          <a:xfrm>
            <a:off x="1864591" y="3133167"/>
            <a:ext cx="2096923" cy="1553879"/>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1000"/>
              <a:buFont typeface="Arial"/>
              <a:buChar char="•"/>
            </a:pPr>
            <a:r>
              <a:rPr lang="fr-FR" sz="900" b="0" i="0" strike="noStrike" cap="none" spc="0" baseline="0" dirty="0">
                <a:solidFill>
                  <a:srgbClr val="595959"/>
                </a:solidFill>
                <a:effectLst/>
                <a:latin typeface="Montserrat"/>
                <a:ea typeface="Montserrat"/>
                <a:cs typeface="Montserrat"/>
              </a:rPr>
              <a:t>Effectuer d’autres tests pour confirmer ou exclure la TB conformément aux directives nationales</a:t>
            </a:r>
            <a:endParaRPr sz="1200" b="0" i="0" u="none" strike="noStrike" cap="none" dirty="0">
              <a:solidFill>
                <a:srgbClr val="000000"/>
              </a:solidFill>
              <a:latin typeface="Arial"/>
              <a:ea typeface="Arial"/>
              <a:cs typeface="Arial"/>
              <a:sym typeface="Arial"/>
            </a:endParaRPr>
          </a:p>
          <a:p>
            <a:pPr marL="130969" marR="0" lvl="0" indent="-86519" algn="l" rtl="0">
              <a:lnSpc>
                <a:spcPct val="100000"/>
              </a:lnSpc>
              <a:spcBef>
                <a:spcPct val="0"/>
              </a:spcBef>
              <a:spcAft>
                <a:spcPct val="0"/>
              </a:spcAft>
              <a:buClr>
                <a:srgbClr val="000000"/>
              </a:buClr>
              <a:buSzPts val="700"/>
              <a:buFont typeface="Arial"/>
              <a:buNone/>
            </a:pPr>
            <a:endParaRPr sz="600" b="0" i="0" u="none" strike="noStrike" cap="none" dirty="0">
              <a:solidFill>
                <a:schemeClr val="dk2"/>
              </a:solidFill>
              <a:latin typeface="Montserrat"/>
              <a:ea typeface="Montserrat"/>
              <a:cs typeface="Montserrat"/>
              <a:sym typeface="Montserrat"/>
            </a:endParaRPr>
          </a:p>
          <a:p>
            <a:pPr marL="130969" marR="0" lvl="0" indent="-130969" algn="l" rtl="0">
              <a:lnSpc>
                <a:spcPct val="100000"/>
              </a:lnSpc>
              <a:spcBef>
                <a:spcPct val="0"/>
              </a:spcBef>
              <a:spcAft>
                <a:spcPct val="0"/>
              </a:spcAft>
              <a:buClr>
                <a:schemeClr val="dk2"/>
              </a:buClr>
              <a:buSzPts val="1000"/>
              <a:buFont typeface="Arial"/>
              <a:buChar char="•"/>
            </a:pPr>
            <a:r>
              <a:rPr lang="fr-FR" sz="900" b="0" i="0" strike="noStrike" cap="none" spc="0" baseline="0" dirty="0">
                <a:solidFill>
                  <a:srgbClr val="595959"/>
                </a:solidFill>
                <a:effectLst/>
                <a:latin typeface="Montserrat"/>
                <a:ea typeface="Montserrat"/>
                <a:cs typeface="Montserrat"/>
              </a:rPr>
              <a:t>Effectuer une nouvelle évaluation clinique du patient et faire preuve de jugement clinique pour les décisions thérapeutiques</a:t>
            </a:r>
            <a:endParaRPr sz="1200" b="0" i="0" u="none" strike="noStrike" cap="none" dirty="0">
              <a:solidFill>
                <a:srgbClr val="000000"/>
              </a:solidFill>
              <a:latin typeface="Arial"/>
              <a:ea typeface="Arial"/>
              <a:cs typeface="Arial"/>
              <a:sym typeface="Arial"/>
            </a:endParaRPr>
          </a:p>
        </p:txBody>
      </p:sp>
      <p:sp>
        <p:nvSpPr>
          <p:cNvPr id="327" name="Google Shape;327;p13"/>
          <p:cNvSpPr/>
          <p:nvPr/>
        </p:nvSpPr>
        <p:spPr>
          <a:xfrm>
            <a:off x="3159501" y="1036867"/>
            <a:ext cx="2959220" cy="366466"/>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Utiliser 6 µl d’éluat d’ADN pour le test Truenat TB</a:t>
            </a:r>
            <a:endParaRPr sz="1400" b="0" i="0" u="none" strike="noStrike" cap="none">
              <a:solidFill>
                <a:srgbClr val="000000"/>
              </a:solidFill>
              <a:latin typeface="Arial"/>
              <a:ea typeface="Arial"/>
              <a:cs typeface="Arial"/>
              <a:sym typeface="Arial"/>
            </a:endParaRPr>
          </a:p>
        </p:txBody>
      </p:sp>
      <p:sp>
        <p:nvSpPr>
          <p:cNvPr id="328" name="Google Shape;328;p13"/>
          <p:cNvSpPr/>
          <p:nvPr/>
        </p:nvSpPr>
        <p:spPr>
          <a:xfrm>
            <a:off x="2247057" y="2062791"/>
            <a:ext cx="1350283" cy="4572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595959"/>
                </a:solidFill>
                <a:effectLst/>
                <a:latin typeface="Montserrat"/>
                <a:ea typeface="Montserrat"/>
                <a:cs typeface="Montserrat"/>
              </a:rPr>
              <a:t>MTB non détectée</a:t>
            </a:r>
            <a:endParaRPr sz="1400" b="0" i="0" u="none" strike="noStrike" cap="none">
              <a:solidFill>
                <a:srgbClr val="000000"/>
              </a:solidFill>
              <a:latin typeface="Arial"/>
              <a:ea typeface="Arial"/>
              <a:cs typeface="Arial"/>
              <a:sym typeface="Arial"/>
            </a:endParaRPr>
          </a:p>
        </p:txBody>
      </p:sp>
      <p:sp>
        <p:nvSpPr>
          <p:cNvPr id="326" name="Google Shape;326;p13"/>
          <p:cNvSpPr/>
          <p:nvPr/>
        </p:nvSpPr>
        <p:spPr>
          <a:xfrm>
            <a:off x="4138890" y="2062789"/>
            <a:ext cx="1089383" cy="457200"/>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MTB détectée</a:t>
            </a:r>
            <a:endParaRPr sz="1400" b="0" i="0" u="none" strike="noStrike" cap="none">
              <a:solidFill>
                <a:srgbClr val="000000"/>
              </a:solidFill>
              <a:latin typeface="Arial"/>
              <a:ea typeface="Arial"/>
              <a:cs typeface="Arial"/>
              <a:sym typeface="Arial"/>
            </a:endParaRPr>
          </a:p>
        </p:txBody>
      </p:sp>
      <p:sp>
        <p:nvSpPr>
          <p:cNvPr id="324" name="Google Shape;324;p13"/>
          <p:cNvSpPr/>
          <p:nvPr/>
        </p:nvSpPr>
        <p:spPr>
          <a:xfrm>
            <a:off x="5909230" y="2045568"/>
            <a:ext cx="1350282" cy="457200"/>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Aucun résultat, erreur ou test non valide</a:t>
            </a:r>
            <a:endParaRPr sz="1400" b="0" i="0" u="none" strike="noStrike" cap="none">
              <a:solidFill>
                <a:srgbClr val="000000"/>
              </a:solidFill>
              <a:latin typeface="Arial"/>
              <a:ea typeface="Arial"/>
              <a:cs typeface="Arial"/>
              <a:sym typeface="Arial"/>
            </a:endParaRPr>
          </a:p>
        </p:txBody>
      </p:sp>
      <p:sp>
        <p:nvSpPr>
          <p:cNvPr id="318" name="Google Shape;318;p13"/>
          <p:cNvSpPr/>
          <p:nvPr/>
        </p:nvSpPr>
        <p:spPr>
          <a:xfrm>
            <a:off x="5630703" y="3009840"/>
            <a:ext cx="1907335" cy="1279534"/>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rgbClr val="000000"/>
              </a:buClr>
              <a:buSzPts val="1000"/>
              <a:buFont typeface="Arial"/>
              <a:buChar char="•"/>
            </a:pPr>
            <a:r>
              <a:rPr lang="fr-FR" sz="1000" b="0" i="0" strike="noStrike" cap="none" spc="0" baseline="0">
                <a:solidFill>
                  <a:srgbClr val="000000"/>
                </a:solidFill>
                <a:effectLst/>
                <a:latin typeface="Montserrat"/>
                <a:ea typeface="Montserrat"/>
                <a:cs typeface="Montserrat"/>
              </a:rPr>
              <a:t>Répéter le test Truenat TB</a:t>
            </a:r>
            <a:endParaRPr sz="1400" b="0" i="0" u="none" strike="noStrike" cap="none">
              <a:solidFill>
                <a:srgbClr val="000000"/>
              </a:solidFill>
              <a:latin typeface="Arial"/>
              <a:ea typeface="Arial"/>
              <a:cs typeface="Arial"/>
              <a:sym typeface="Arial"/>
            </a:endParaRPr>
          </a:p>
          <a:p>
            <a:pPr marL="130969" marR="0" lvl="0" indent="-86519" algn="l" rtl="0">
              <a:lnSpc>
                <a:spcPct val="100000"/>
              </a:lnSpc>
              <a:spcBef>
                <a:spcPct val="0"/>
              </a:spcBef>
              <a:spcAft>
                <a:spcPct val="0"/>
              </a:spcAft>
              <a:buClr>
                <a:srgbClr val="000000"/>
              </a:buClr>
              <a:buSzPts val="700"/>
              <a:buFont typeface="Arial"/>
              <a:buNone/>
            </a:pPr>
            <a:endParaRPr sz="700" b="0" i="0" u="none" strike="noStrike" cap="none">
              <a:solidFill>
                <a:schemeClr val="dk1"/>
              </a:solidFill>
              <a:latin typeface="Montserrat"/>
              <a:ea typeface="Montserrat"/>
              <a:cs typeface="Montserrat"/>
              <a:sym typeface="Montserrat"/>
            </a:endParaRPr>
          </a:p>
          <a:p>
            <a:pPr marL="130969" marR="0" lvl="0" indent="-130969" algn="l" rtl="0">
              <a:lnSpc>
                <a:spcPct val="100000"/>
              </a:lnSpc>
              <a:spcBef>
                <a:spcPct val="0"/>
              </a:spcBef>
              <a:spcAft>
                <a:spcPct val="0"/>
              </a:spcAft>
              <a:buClr>
                <a:srgbClr val="000000"/>
              </a:buClr>
              <a:buSzPts val="1000"/>
              <a:buFont typeface="Arial"/>
              <a:buChar char="•"/>
            </a:pPr>
            <a:r>
              <a:rPr lang="fr-FR" sz="1000" b="0" i="0" strike="noStrike" cap="none" spc="0" baseline="0">
                <a:solidFill>
                  <a:srgbClr val="000000"/>
                </a:solidFill>
                <a:effectLst/>
                <a:latin typeface="Montserrat"/>
                <a:ea typeface="Montserrat"/>
                <a:cs typeface="Montserrat"/>
              </a:rPr>
              <a:t>Effectuer d’autres tests pour confirmer ou exclure la TB conformément aux directives nationales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723018" y="761776"/>
            <a:ext cx="5031396"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2 : Test de dépistage de la TB</a:t>
            </a:r>
            <a:endParaRPr/>
          </a:p>
        </p:txBody>
      </p:sp>
      <p:sp>
        <p:nvSpPr>
          <p:cNvPr id="334" name="Google Shape;334;p14"/>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le résultat du test de dépistage de la TB est « MTB non détecté »</a:t>
            </a:r>
            <a:endParaRPr/>
          </a:p>
        </p:txBody>
      </p:sp>
      <p:sp>
        <p:nvSpPr>
          <p:cNvPr id="335" name="Google Shape;335;p14"/>
          <p:cNvSpPr txBox="1">
            <a:spLocks noGrp="1"/>
          </p:cNvSpPr>
          <p:nvPr>
            <p:ph type="body" idx="3"/>
          </p:nvPr>
        </p:nvSpPr>
        <p:spPr>
          <a:xfrm>
            <a:off x="723017" y="2208854"/>
            <a:ext cx="3620384"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200" b="0" i="0" strike="noStrike" cap="none" spc="0" baseline="0">
                <a:solidFill>
                  <a:srgbClr val="000000"/>
                </a:solidFill>
                <a:effectLst/>
                <a:latin typeface="Montserrat"/>
                <a:ea typeface="Montserrat"/>
                <a:cs typeface="Montserrat"/>
              </a:rPr>
              <a:t>Réévaluer le patient et effectuer d’autres tests conformément aux directives nationales. </a:t>
            </a:r>
            <a:endParaRPr/>
          </a:p>
        </p:txBody>
      </p:sp>
      <p:sp>
        <p:nvSpPr>
          <p:cNvPr id="336" name="Google Shape;336;p14"/>
          <p:cNvSpPr txBox="1">
            <a:spLocks noGrp="1"/>
          </p:cNvSpPr>
          <p:nvPr>
            <p:ph type="body" idx="4"/>
          </p:nvPr>
        </p:nvSpPr>
        <p:spPr>
          <a:xfrm>
            <a:off x="4800601" y="2208854"/>
            <a:ext cx="3567181"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200" b="0" i="0" strike="noStrike" cap="none" spc="0" baseline="0">
                <a:solidFill>
                  <a:srgbClr val="000000"/>
                </a:solidFill>
                <a:effectLst/>
                <a:latin typeface="Montserrat"/>
                <a:ea typeface="Montserrat"/>
                <a:cs typeface="Montserrat"/>
              </a:rPr>
              <a:t>Envisager la possibilité d’une TB définie sur le plan clinique (TB sans confirmation bactériologique) </a:t>
            </a: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Faire preuve de jugement clinique pour décider du traitement</a:t>
            </a:r>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5"/>
          <p:cNvSpPr txBox="1">
            <a:spLocks noGrp="1"/>
          </p:cNvSpPr>
          <p:nvPr>
            <p:ph type="title"/>
          </p:nvPr>
        </p:nvSpPr>
        <p:spPr>
          <a:xfrm>
            <a:off x="723018" y="801192"/>
            <a:ext cx="5031396"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2 : Test de dépistage de la TB</a:t>
            </a:r>
            <a:endParaRPr/>
          </a:p>
        </p:txBody>
      </p:sp>
      <p:sp>
        <p:nvSpPr>
          <p:cNvPr id="342" name="Google Shape;342;p15"/>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600" b="1" i="0" strike="noStrike" cap="none" spc="0" baseline="0" dirty="0">
                <a:solidFill>
                  <a:srgbClr val="000000"/>
                </a:solidFill>
                <a:effectLst/>
                <a:latin typeface="Montserrat"/>
                <a:ea typeface="Montserrat"/>
                <a:cs typeface="Montserrat"/>
              </a:rPr>
              <a:t>Si le résultat du test de dépistage de la TB est « </a:t>
            </a:r>
            <a:r>
              <a:rPr lang="fr-FR" sz="1600" b="1" i="0" strike="noStrike" cap="none" spc="0" baseline="0" dirty="0" err="1">
                <a:solidFill>
                  <a:srgbClr val="000000"/>
                </a:solidFill>
                <a:effectLst/>
                <a:latin typeface="Montserrat"/>
                <a:ea typeface="Montserrat"/>
                <a:cs typeface="Montserrat"/>
              </a:rPr>
              <a:t>MTB</a:t>
            </a:r>
            <a:r>
              <a:rPr lang="fr-FR" sz="1600" b="1" i="0" strike="noStrike" cap="none" spc="0" baseline="0" dirty="0">
                <a:solidFill>
                  <a:srgbClr val="000000"/>
                </a:solidFill>
                <a:effectLst/>
                <a:latin typeface="Montserrat"/>
                <a:ea typeface="Montserrat"/>
                <a:cs typeface="Montserrat"/>
              </a:rPr>
              <a:t> détecté »</a:t>
            </a:r>
            <a:endParaRPr sz="1800" dirty="0"/>
          </a:p>
        </p:txBody>
      </p:sp>
      <p:sp>
        <p:nvSpPr>
          <p:cNvPr id="343" name="Google Shape;343;p15"/>
          <p:cNvSpPr txBox="1">
            <a:spLocks noGrp="1"/>
          </p:cNvSpPr>
          <p:nvPr>
            <p:ph type="body" idx="3"/>
          </p:nvPr>
        </p:nvSpPr>
        <p:spPr>
          <a:xfrm>
            <a:off x="723017" y="2351313"/>
            <a:ext cx="3620384" cy="2090057"/>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600" b="0" i="0" strike="noStrike" cap="none" spc="0" baseline="0">
                <a:solidFill>
                  <a:srgbClr val="000000"/>
                </a:solidFill>
                <a:effectLst/>
                <a:latin typeface="Montserrat"/>
                <a:ea typeface="Montserrat"/>
                <a:cs typeface="Montserrat"/>
              </a:rPr>
              <a:t>Les résultats « MTB détecté » apparaissent de la manière suivante :</a:t>
            </a:r>
            <a:endParaRPr/>
          </a:p>
          <a:p>
            <a:pPr marL="0" lvl="0" indent="0" algn="l" rtl="0">
              <a:lnSpc>
                <a:spcPct val="100000"/>
              </a:lnSpc>
              <a:spcBef>
                <a:spcPct val="0"/>
              </a:spcBef>
              <a:spcAft>
                <a:spcPct val="0"/>
              </a:spcAft>
              <a:buSzPts val="1800"/>
              <a:buFont typeface="Noto Sans Symbols"/>
              <a:buNone/>
            </a:pPr>
            <a:endParaRPr/>
          </a:p>
          <a:p>
            <a:pPr marL="457200" lvl="0" indent="-342900" algn="l" rtl="0">
              <a:lnSpc>
                <a:spcPct val="100000"/>
              </a:lnSpc>
              <a:spcBef>
                <a:spcPct val="0"/>
              </a:spcBef>
              <a:spcAft>
                <a:spcPct val="0"/>
              </a:spcAft>
              <a:buSzPts val="1800"/>
              <a:buFont typeface="Montserrat"/>
              <a:buChar char="●"/>
            </a:pPr>
            <a:r>
              <a:rPr lang="fr-FR" sz="1400" b="0" i="0" strike="noStrike" cap="none" spc="0" baseline="0">
                <a:solidFill>
                  <a:srgbClr val="000000"/>
                </a:solidFill>
                <a:effectLst/>
                <a:latin typeface="Montserrat"/>
                <a:ea typeface="Montserrat"/>
                <a:cs typeface="Montserrat"/>
              </a:rPr>
              <a:t>Truenat MTB : « détecté »</a:t>
            </a:r>
            <a:endParaRPr/>
          </a:p>
          <a:p>
            <a:pPr marL="457200" lvl="0" indent="-342900" algn="l" rtl="0">
              <a:lnSpc>
                <a:spcPct val="100000"/>
              </a:lnSpc>
              <a:spcBef>
                <a:spcPct val="0"/>
              </a:spcBef>
              <a:spcAft>
                <a:spcPct val="0"/>
              </a:spcAft>
              <a:buSzPts val="1800"/>
              <a:buFont typeface="Montserrat"/>
              <a:buChar char="●"/>
            </a:pPr>
            <a:r>
              <a:rPr lang="fr-FR" sz="1400" b="0" i="0" strike="noStrike" cap="none" spc="0" baseline="0">
                <a:solidFill>
                  <a:srgbClr val="000000"/>
                </a:solidFill>
                <a:effectLst/>
                <a:latin typeface="Montserrat"/>
                <a:ea typeface="Montserrat"/>
                <a:cs typeface="Montserrat"/>
              </a:rPr>
              <a:t>Truenat MTB Plus : « MTB détecté » « élevé », « moyen », « faible » ou « très faible »</a:t>
            </a:r>
            <a:endParaRPr/>
          </a:p>
          <a:p>
            <a:pPr marL="0" lvl="0" indent="0" algn="l" rtl="0">
              <a:lnSpc>
                <a:spcPct val="100000"/>
              </a:lnSpc>
              <a:spcBef>
                <a:spcPct val="0"/>
              </a:spcBef>
              <a:spcAft>
                <a:spcPct val="0"/>
              </a:spcAft>
              <a:buSzPts val="1800"/>
              <a:buFont typeface="Noto Sans Symbols"/>
              <a:buNone/>
            </a:pPr>
            <a:endParaRPr/>
          </a:p>
        </p:txBody>
      </p:sp>
      <p:sp>
        <p:nvSpPr>
          <p:cNvPr id="344" name="Google Shape;344;p15"/>
          <p:cNvSpPr txBox="1">
            <a:spLocks noGrp="1"/>
          </p:cNvSpPr>
          <p:nvPr>
            <p:ph type="body" idx="4"/>
          </p:nvPr>
        </p:nvSpPr>
        <p:spPr>
          <a:xfrm>
            <a:off x="4800601" y="1725738"/>
            <a:ext cx="3338580"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800" b="1" i="0" strike="noStrike" cap="none" spc="0" baseline="0">
                <a:solidFill>
                  <a:srgbClr val="000000"/>
                </a:solidFill>
                <a:effectLst/>
                <a:latin typeface="Montserrat"/>
                <a:ea typeface="Montserrat"/>
                <a:cs typeface="Montserrat"/>
              </a:rPr>
              <a:t>Étape suivante : </a:t>
            </a:r>
            <a:r>
              <a:rPr lang="fr-FR" sz="1800" b="0" i="0" strike="noStrike" cap="none" spc="0" baseline="0">
                <a:solidFill>
                  <a:srgbClr val="000000"/>
                </a:solidFill>
                <a:effectLst/>
                <a:latin typeface="Montserrat"/>
                <a:ea typeface="Montserrat"/>
                <a:cs typeface="Montserrat"/>
              </a:rPr>
              <a:t>Effectuer le test de dépistage de la résistance à la RIF avec Truenat MTB-RIF-Dx (Partie 3 de l’algorithme)</a:t>
            </a:r>
            <a:endParaRPr sz="1800" b="1"/>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6"/>
          <p:cNvSpPr txBox="1">
            <a:spLocks noGrp="1"/>
          </p:cNvSpPr>
          <p:nvPr>
            <p:ph type="title"/>
          </p:nvPr>
        </p:nvSpPr>
        <p:spPr>
          <a:xfrm>
            <a:off x="723017" y="803856"/>
            <a:ext cx="5031396"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2 : Test de dépistage de la TB</a:t>
            </a:r>
            <a:endParaRPr/>
          </a:p>
        </p:txBody>
      </p:sp>
      <p:sp>
        <p:nvSpPr>
          <p:cNvPr id="350" name="Google Shape;350;p16"/>
          <p:cNvSpPr txBox="1">
            <a:spLocks noGrp="1"/>
          </p:cNvSpPr>
          <p:nvPr>
            <p:ph type="body" idx="1"/>
          </p:nvPr>
        </p:nvSpPr>
        <p:spPr>
          <a:xfrm>
            <a:off x="723017" y="1607492"/>
            <a:ext cx="3848984" cy="2803099"/>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le résultat du test de dépistage de la TB n’est pas concluant</a:t>
            </a:r>
            <a:endParaRPr/>
          </a:p>
        </p:txBody>
      </p:sp>
      <p:sp>
        <p:nvSpPr>
          <p:cNvPr id="351" name="Google Shape;351;p16"/>
          <p:cNvSpPr txBox="1">
            <a:spLocks noGrp="1"/>
          </p:cNvSpPr>
          <p:nvPr>
            <p:ph type="body" idx="3"/>
          </p:nvPr>
        </p:nvSpPr>
        <p:spPr>
          <a:xfrm>
            <a:off x="723015" y="1997369"/>
            <a:ext cx="3742849" cy="2413222"/>
          </a:xfrm>
          <a:prstGeom prst="rect">
            <a:avLst/>
          </a:prstGeom>
          <a:noFill/>
          <a:ln>
            <a:noFill/>
          </a:ln>
        </p:spPr>
        <p:txBody>
          <a:bodyPr spcFirstLastPara="1" wrap="square" lIns="0" tIns="0" rIns="0" bIns="0" anchor="t" anchorCtr="0">
            <a:normAutofit fontScale="25000" lnSpcReduction="20000"/>
          </a:bodyPr>
          <a:lstStyle/>
          <a:p>
            <a:pPr marL="457200" lvl="0" indent="-342900" algn="l" rtl="0">
              <a:lnSpc>
                <a:spcPct val="120000"/>
              </a:lnSpc>
              <a:spcBef>
                <a:spcPct val="0"/>
              </a:spcBef>
              <a:spcAft>
                <a:spcPct val="0"/>
              </a:spcAft>
              <a:buSzPct val="130908"/>
              <a:buFont typeface="Montserrat"/>
              <a:buChar char="●"/>
            </a:pPr>
            <a:r>
              <a:rPr lang="fr-FR" sz="5500" b="0" i="0" strike="noStrike" cap="none" spc="0" baseline="0">
                <a:solidFill>
                  <a:srgbClr val="000000"/>
                </a:solidFill>
                <a:effectLst/>
                <a:latin typeface="Montserrat"/>
                <a:ea typeface="Montserrat"/>
                <a:cs typeface="Montserrat"/>
              </a:rPr>
              <a:t>Le résultat du test indique « Erreur » ou « Aucun résultat » : </a:t>
            </a:r>
            <a:endParaRPr/>
          </a:p>
          <a:p>
            <a:pPr marL="857250" lvl="2" indent="-285750" algn="l" rtl="0">
              <a:lnSpc>
                <a:spcPct val="120000"/>
              </a:lnSpc>
              <a:spcBef>
                <a:spcPct val="0"/>
              </a:spcBef>
              <a:spcAft>
                <a:spcPct val="0"/>
              </a:spcAft>
              <a:buSzPct val="150000"/>
              <a:buFont typeface="Courier New"/>
              <a:buChar char="o"/>
            </a:pPr>
            <a:r>
              <a:rPr lang="fr-FR" sz="4800" b="0" i="0" strike="noStrike" cap="none" spc="0" baseline="0">
                <a:solidFill>
                  <a:srgbClr val="000000"/>
                </a:solidFill>
                <a:effectLst/>
                <a:latin typeface="Montserrat"/>
                <a:ea typeface="Montserrat"/>
                <a:cs typeface="Montserrat"/>
              </a:rPr>
              <a:t>Répéter le test Truenat TB avec la deuxième partie de l’ADN restant ou avec un nouvel échantillon</a:t>
            </a:r>
            <a:endParaRPr/>
          </a:p>
          <a:p>
            <a:pPr marL="457200" lvl="0" indent="-342900" algn="l" rtl="0">
              <a:lnSpc>
                <a:spcPct val="120000"/>
              </a:lnSpc>
              <a:spcBef>
                <a:spcPct val="0"/>
              </a:spcBef>
              <a:spcAft>
                <a:spcPct val="0"/>
              </a:spcAft>
              <a:buSzPct val="130908"/>
              <a:buFont typeface="Montserrat"/>
              <a:buChar char="●"/>
            </a:pPr>
            <a:r>
              <a:rPr lang="fr-FR" sz="5500" b="0" i="0" strike="noStrike" cap="none" spc="0" baseline="0">
                <a:solidFill>
                  <a:srgbClr val="000000"/>
                </a:solidFill>
                <a:effectLst/>
                <a:latin typeface="Montserrat"/>
                <a:ea typeface="Montserrat"/>
                <a:cs typeface="Montserrat"/>
              </a:rPr>
              <a:t>Le résultat du test indique « test invalide » :</a:t>
            </a:r>
            <a:endParaRPr/>
          </a:p>
          <a:p>
            <a:pPr marL="857250" lvl="2" indent="-285750" algn="l" rtl="0">
              <a:lnSpc>
                <a:spcPct val="120000"/>
              </a:lnSpc>
              <a:spcBef>
                <a:spcPct val="0"/>
              </a:spcBef>
              <a:spcAft>
                <a:spcPct val="0"/>
              </a:spcAft>
              <a:buSzPct val="150000"/>
              <a:buFont typeface="Courier New"/>
              <a:buChar char="o"/>
            </a:pPr>
            <a:r>
              <a:rPr lang="fr-FR" sz="4800" b="0" i="0" strike="noStrike" cap="none" spc="0" baseline="0">
                <a:solidFill>
                  <a:srgbClr val="000000"/>
                </a:solidFill>
                <a:effectLst/>
                <a:latin typeface="Montserrat"/>
                <a:ea typeface="Montserrat"/>
                <a:cs typeface="Montserrat"/>
              </a:rPr>
              <a:t>Répéter le test Truenat TB avec un nouvel échantillon </a:t>
            </a:r>
            <a:endParaRPr/>
          </a:p>
          <a:p>
            <a:pPr marL="857250" lvl="2" indent="-285750" algn="l" rtl="0">
              <a:lnSpc>
                <a:spcPct val="120000"/>
              </a:lnSpc>
              <a:spcBef>
                <a:spcPct val="0"/>
              </a:spcBef>
              <a:spcAft>
                <a:spcPct val="0"/>
              </a:spcAft>
              <a:buSzPct val="150000"/>
              <a:buFont typeface="Courier New"/>
              <a:buChar char="o"/>
            </a:pPr>
            <a:r>
              <a:rPr lang="fr-FR" sz="4800" b="0" i="0" strike="noStrike" cap="none" spc="0" baseline="0">
                <a:solidFill>
                  <a:srgbClr val="000000"/>
                </a:solidFill>
                <a:effectLst/>
                <a:latin typeface="Montserrat"/>
                <a:ea typeface="Montserrat"/>
                <a:cs typeface="Montserrat"/>
              </a:rPr>
              <a:t>Recommencer de nouveau la préparation de l’échantillon et l’isolement de l’ADN</a:t>
            </a:r>
            <a:endParaRPr/>
          </a:p>
          <a:p>
            <a:pPr marL="457200" lvl="0" indent="-342900" algn="l" rtl="0">
              <a:lnSpc>
                <a:spcPct val="120000"/>
              </a:lnSpc>
              <a:spcBef>
                <a:spcPct val="0"/>
              </a:spcBef>
              <a:spcAft>
                <a:spcPct val="0"/>
              </a:spcAft>
              <a:buSzPct val="130908"/>
              <a:buFont typeface="Montserrat"/>
              <a:buChar char="●"/>
            </a:pPr>
            <a:r>
              <a:rPr lang="fr-FR" sz="5500" b="0" i="0" strike="noStrike" cap="none" spc="0" baseline="0">
                <a:solidFill>
                  <a:srgbClr val="000000"/>
                </a:solidFill>
                <a:effectLst/>
                <a:latin typeface="Montserrat"/>
                <a:ea typeface="Montserrat"/>
                <a:cs typeface="Montserrat"/>
              </a:rPr>
              <a:t>Si le résultat du nouveau test est valide, suivre l’algorithme</a:t>
            </a:r>
            <a:endParaRPr/>
          </a:p>
          <a:p>
            <a:pPr marL="0" lvl="0" indent="0" algn="l" rtl="0">
              <a:lnSpc>
                <a:spcPct val="100000"/>
              </a:lnSpc>
              <a:spcBef>
                <a:spcPct val="0"/>
              </a:spcBef>
              <a:spcAft>
                <a:spcPct val="0"/>
              </a:spcAft>
              <a:buSzPts val="1800"/>
              <a:buFont typeface="Noto Sans Symbols"/>
              <a:buNone/>
            </a:pPr>
            <a:endParaRPr/>
          </a:p>
        </p:txBody>
      </p:sp>
      <p:sp>
        <p:nvSpPr>
          <p:cNvPr id="352" name="Google Shape;352;p16"/>
          <p:cNvSpPr txBox="1">
            <a:spLocks noGrp="1"/>
          </p:cNvSpPr>
          <p:nvPr>
            <p:ph type="body" idx="4"/>
          </p:nvPr>
        </p:nvSpPr>
        <p:spPr>
          <a:xfrm>
            <a:off x="4751862" y="1973719"/>
            <a:ext cx="3567181"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200" b="1" i="0" strike="noStrike" cap="none" spc="0" baseline="0">
                <a:solidFill>
                  <a:srgbClr val="000000"/>
                </a:solidFill>
                <a:effectLst/>
                <a:latin typeface="Montserrat"/>
                <a:ea typeface="Montserrat"/>
                <a:cs typeface="Montserrat"/>
              </a:rPr>
              <a:t>Étape suivante :</a:t>
            </a:r>
            <a:endParaRPr/>
          </a:p>
          <a:p>
            <a:pPr marL="0" lvl="0" indent="0" algn="l" rtl="0">
              <a:lnSpc>
                <a:spcPct val="100000"/>
              </a:lnSpc>
              <a:spcBef>
                <a:spcPct val="0"/>
              </a:spcBef>
              <a:spcAft>
                <a:spcPct val="0"/>
              </a:spcAft>
              <a:buSzPts val="1800"/>
              <a:buFont typeface="Noto Sans Symbols"/>
              <a:buNone/>
            </a:pPr>
            <a:r>
              <a:rPr lang="fr-FR" sz="1200" b="0" i="0" strike="noStrike" cap="none" spc="0" baseline="0">
                <a:solidFill>
                  <a:srgbClr val="000000"/>
                </a:solidFill>
                <a:effectLst/>
                <a:latin typeface="Montserrat"/>
                <a:ea typeface="Montserrat"/>
                <a:cs typeface="Montserrat"/>
              </a:rPr>
              <a:t>Effectuer d’autres tests pour confirmer ou exclure la TB conformément aux directives nationales.</a:t>
            </a:r>
            <a:endParaRPr/>
          </a:p>
          <a:p>
            <a:pPr marL="0" lvl="0" indent="0" algn="l" rtl="0">
              <a:lnSpc>
                <a:spcPct val="100000"/>
              </a:lnSpc>
              <a:spcBef>
                <a:spcPct val="0"/>
              </a:spcBef>
              <a:spcAft>
                <a:spcPct val="0"/>
              </a:spcAft>
              <a:buSzPts val="1800"/>
              <a:buFont typeface="Noto Sans Symbols"/>
              <a:buNone/>
            </a:pPr>
            <a:endParaRPr b="1"/>
          </a:p>
        </p:txBody>
      </p:sp>
      <p:sp>
        <p:nvSpPr>
          <p:cNvPr id="353" name="Google Shape;353;p16"/>
          <p:cNvSpPr txBox="1"/>
          <p:nvPr/>
        </p:nvSpPr>
        <p:spPr>
          <a:xfrm>
            <a:off x="4751864" y="1623259"/>
            <a:ext cx="3620384" cy="30316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chemeClr val="dk1"/>
              </a:buClr>
              <a:buSzPts val="1800"/>
              <a:buFont typeface="Montserrat"/>
              <a:buNone/>
            </a:pPr>
            <a:r>
              <a:rPr lang="fr-FR" sz="1400" b="1" i="0" strike="noStrike" cap="none" spc="0" baseline="0">
                <a:solidFill>
                  <a:srgbClr val="000000"/>
                </a:solidFill>
                <a:effectLst/>
                <a:latin typeface="Montserrat"/>
                <a:ea typeface="Montserrat"/>
                <a:cs typeface="Montserrat"/>
              </a:rPr>
              <a:t>Si la deuxième tentative n’est pas concluante non plus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7"/>
          <p:cNvSpPr txBox="1">
            <a:spLocks noGrp="1"/>
          </p:cNvSpPr>
          <p:nvPr>
            <p:ph type="title"/>
          </p:nvPr>
        </p:nvSpPr>
        <p:spPr>
          <a:xfrm>
            <a:off x="705222" y="42998"/>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Algorithme Partie 3 : Test de dépistage de la résistance à la RIF</a:t>
            </a:r>
            <a:endParaRPr>
              <a:latin typeface="Montserrat ExtraBold"/>
              <a:ea typeface="Montserrat ExtraBold"/>
              <a:cs typeface="Montserrat ExtraBold"/>
              <a:sym typeface="Montserrat ExtraBold"/>
            </a:endParaRPr>
          </a:p>
        </p:txBody>
      </p:sp>
      <p:sp>
        <p:nvSpPr>
          <p:cNvPr id="359" name="Google Shape;359;p17"/>
          <p:cNvSpPr/>
          <p:nvPr/>
        </p:nvSpPr>
        <p:spPr>
          <a:xfrm>
            <a:off x="3748679" y="603100"/>
            <a:ext cx="1411507" cy="250263"/>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MTB détectée</a:t>
            </a:r>
            <a:endParaRPr sz="1400" b="0" i="0" u="none" strike="noStrike" cap="none">
              <a:solidFill>
                <a:srgbClr val="000000"/>
              </a:solidFill>
              <a:latin typeface="Arial"/>
              <a:ea typeface="Arial"/>
              <a:cs typeface="Arial"/>
              <a:sym typeface="Arial"/>
            </a:endParaRPr>
          </a:p>
        </p:txBody>
      </p:sp>
      <p:sp>
        <p:nvSpPr>
          <p:cNvPr id="360" name="Google Shape;360;p17"/>
          <p:cNvSpPr/>
          <p:nvPr/>
        </p:nvSpPr>
        <p:spPr>
          <a:xfrm>
            <a:off x="3249242" y="1063266"/>
            <a:ext cx="2410382" cy="375395"/>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Utiliser 6 µl d’</a:t>
            </a:r>
            <a:r>
              <a:rPr lang="fr-FR" sz="1100" b="0" i="0" strike="noStrike" cap="none" spc="0" baseline="0" dirty="0" err="1">
                <a:solidFill>
                  <a:srgbClr val="000000"/>
                </a:solidFill>
                <a:effectLst/>
                <a:latin typeface="Montserrat"/>
                <a:ea typeface="Montserrat"/>
                <a:cs typeface="Montserrat"/>
              </a:rPr>
              <a:t>éluat</a:t>
            </a:r>
            <a:r>
              <a:rPr lang="fr-FR" sz="1100" b="0" i="0" strike="noStrike" cap="none" spc="0" baseline="0" dirty="0">
                <a:solidFill>
                  <a:srgbClr val="000000"/>
                </a:solidFill>
                <a:effectLst/>
                <a:latin typeface="Montserrat"/>
                <a:ea typeface="Montserrat"/>
                <a:cs typeface="Montserrat"/>
              </a:rPr>
              <a:t> d’ADN pour le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MTB</a:t>
            </a:r>
            <a:r>
              <a:rPr lang="fr-FR" sz="1100" b="0" i="0" strike="noStrike" cap="none" spc="0" baseline="0" dirty="0">
                <a:solidFill>
                  <a:srgbClr val="000000"/>
                </a:solidFill>
                <a:effectLst/>
                <a:latin typeface="Montserrat"/>
                <a:ea typeface="Montserrat"/>
                <a:cs typeface="Montserrat"/>
              </a:rPr>
              <a:t>-RIF </a:t>
            </a:r>
            <a:r>
              <a:rPr lang="fr-FR" sz="1100" b="0" i="0" strike="noStrike" cap="none" spc="0" baseline="0" dirty="0" err="1">
                <a:solidFill>
                  <a:srgbClr val="000000"/>
                </a:solidFill>
                <a:effectLst/>
                <a:latin typeface="Montserrat"/>
                <a:ea typeface="Montserrat"/>
                <a:cs typeface="Montserrat"/>
              </a:rPr>
              <a:t>Dx</a:t>
            </a:r>
            <a:endParaRPr sz="1200" b="0" i="0" u="none" strike="noStrike" cap="none" dirty="0">
              <a:solidFill>
                <a:srgbClr val="000000"/>
              </a:solidFill>
              <a:latin typeface="Arial"/>
              <a:ea typeface="Arial"/>
              <a:cs typeface="Arial"/>
              <a:sym typeface="Arial"/>
            </a:endParaRPr>
          </a:p>
        </p:txBody>
      </p:sp>
      <p:sp>
        <p:nvSpPr>
          <p:cNvPr id="361" name="Google Shape;361;p17"/>
          <p:cNvSpPr/>
          <p:nvPr/>
        </p:nvSpPr>
        <p:spPr>
          <a:xfrm>
            <a:off x="5714614" y="1663726"/>
            <a:ext cx="1411507" cy="375395"/>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FFFFFF"/>
                </a:solidFill>
                <a:effectLst/>
                <a:latin typeface="Montserrat"/>
                <a:ea typeface="Montserrat"/>
                <a:cs typeface="Montserrat"/>
              </a:rPr>
              <a:t>Indéterminé ou erreur</a:t>
            </a:r>
            <a:endParaRPr sz="1400" b="0" i="0" u="none" strike="noStrike" cap="none">
              <a:solidFill>
                <a:srgbClr val="000000"/>
              </a:solidFill>
              <a:latin typeface="Arial"/>
              <a:ea typeface="Arial"/>
              <a:cs typeface="Arial"/>
              <a:sym typeface="Arial"/>
            </a:endParaRPr>
          </a:p>
        </p:txBody>
      </p:sp>
      <p:sp>
        <p:nvSpPr>
          <p:cNvPr id="362" name="Google Shape;362;p17"/>
          <p:cNvSpPr/>
          <p:nvPr/>
        </p:nvSpPr>
        <p:spPr>
          <a:xfrm>
            <a:off x="3748681" y="1663727"/>
            <a:ext cx="1411507" cy="375395"/>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FFFFFF"/>
                </a:solidFill>
                <a:effectLst/>
                <a:latin typeface="Montserrat"/>
                <a:ea typeface="Montserrat"/>
                <a:cs typeface="Montserrat"/>
              </a:rPr>
              <a:t>Résistance à la RIF détectée</a:t>
            </a:r>
            <a:endParaRPr sz="1400" b="0" i="0" u="none" strike="noStrike" cap="none">
              <a:solidFill>
                <a:srgbClr val="000000"/>
              </a:solidFill>
              <a:latin typeface="Arial"/>
              <a:ea typeface="Arial"/>
              <a:cs typeface="Arial"/>
              <a:sym typeface="Arial"/>
            </a:endParaRPr>
          </a:p>
        </p:txBody>
      </p:sp>
      <p:sp>
        <p:nvSpPr>
          <p:cNvPr id="363" name="Google Shape;363;p17"/>
          <p:cNvSpPr/>
          <p:nvPr/>
        </p:nvSpPr>
        <p:spPr>
          <a:xfrm>
            <a:off x="1822165" y="1666355"/>
            <a:ext cx="1411507" cy="375395"/>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050" b="0" i="0" strike="noStrike" cap="none" spc="0" baseline="0" dirty="0">
                <a:solidFill>
                  <a:srgbClr val="595959"/>
                </a:solidFill>
                <a:effectLst/>
                <a:latin typeface="Montserrat"/>
                <a:ea typeface="Montserrat"/>
                <a:cs typeface="Montserrat"/>
              </a:rPr>
              <a:t>Résistance à la RIF non détectée</a:t>
            </a:r>
            <a:endParaRPr sz="1100" b="0" i="0" u="none" strike="noStrike" cap="none" dirty="0">
              <a:solidFill>
                <a:srgbClr val="000000"/>
              </a:solidFill>
              <a:latin typeface="Arial"/>
              <a:ea typeface="Arial"/>
              <a:cs typeface="Arial"/>
              <a:sym typeface="Arial"/>
            </a:endParaRPr>
          </a:p>
        </p:txBody>
      </p:sp>
      <p:sp>
        <p:nvSpPr>
          <p:cNvPr id="364" name="Google Shape;364;p17"/>
          <p:cNvSpPr/>
          <p:nvPr/>
        </p:nvSpPr>
        <p:spPr>
          <a:xfrm>
            <a:off x="7232098" y="742951"/>
            <a:ext cx="1859957" cy="3781752"/>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Répéter le test </a:t>
            </a:r>
            <a:r>
              <a:rPr lang="fr-FR" sz="1050" b="0" i="0" strike="noStrike" cap="none" spc="0" baseline="0" dirty="0" err="1">
                <a:solidFill>
                  <a:srgbClr val="FFFFFF"/>
                </a:solidFill>
                <a:effectLst/>
                <a:latin typeface="Montserrat"/>
                <a:ea typeface="Montserrat"/>
                <a:cs typeface="Montserrat"/>
              </a:rPr>
              <a:t>Truenat</a:t>
            </a:r>
            <a:r>
              <a:rPr lang="fr-FR" sz="1050" b="0" i="0" strike="noStrike" cap="none" spc="0" baseline="0" dirty="0">
                <a:solidFill>
                  <a:srgbClr val="FFFFFF"/>
                </a:solidFill>
                <a:effectLst/>
                <a:latin typeface="Montserrat"/>
                <a:ea typeface="Montserrat"/>
                <a:cs typeface="Montserrat"/>
              </a:rPr>
              <a:t> </a:t>
            </a:r>
            <a:r>
              <a:rPr lang="fr-FR" sz="1050" b="0" i="0" strike="noStrike" cap="none" spc="0" baseline="0" dirty="0" err="1">
                <a:solidFill>
                  <a:srgbClr val="FFFFFF"/>
                </a:solidFill>
                <a:effectLst/>
                <a:latin typeface="Montserrat"/>
                <a:ea typeface="Montserrat"/>
                <a:cs typeface="Montserrat"/>
              </a:rPr>
              <a:t>MTB</a:t>
            </a:r>
            <a:r>
              <a:rPr lang="fr-FR" sz="1050" b="0" i="0" strike="noStrike" cap="none" spc="0" baseline="0" dirty="0">
                <a:solidFill>
                  <a:srgbClr val="FFFFFF"/>
                </a:solidFill>
                <a:effectLst/>
                <a:latin typeface="Montserrat"/>
                <a:ea typeface="Montserrat"/>
                <a:cs typeface="Montserrat"/>
              </a:rPr>
              <a:t>-RIF </a:t>
            </a:r>
            <a:r>
              <a:rPr lang="fr-FR" sz="1050" b="0" i="0" strike="noStrike" cap="none" spc="0" baseline="0" dirty="0" err="1">
                <a:solidFill>
                  <a:srgbClr val="FFFFFF"/>
                </a:solidFill>
                <a:effectLst/>
                <a:latin typeface="Montserrat"/>
                <a:ea typeface="Montserrat"/>
                <a:cs typeface="Montserrat"/>
              </a:rPr>
              <a:t>Dx</a:t>
            </a:r>
            <a:r>
              <a:rPr lang="fr-FR" sz="1050" b="0" i="0" strike="noStrike" cap="none" spc="0" baseline="0" dirty="0">
                <a:solidFill>
                  <a:srgbClr val="FFFFFF"/>
                </a:solidFill>
                <a:effectLst/>
                <a:latin typeface="Montserrat"/>
                <a:ea typeface="Montserrat"/>
                <a:cs typeface="Montserrat"/>
              </a:rPr>
              <a:t> </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Suivre cet algorithme pour interpréter les résultats</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Si les deux tests donnent des résultats indéterminés, traiter avec des médicaments de première intention</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Effectuer rapidement d’autres investigations pour évaluer la résistance à la RIF </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Revoir le traitement en fonction du résultat du TDS</a:t>
            </a:r>
            <a:endParaRPr sz="1100" b="0" i="0" u="none" strike="noStrike" cap="none" dirty="0">
              <a:solidFill>
                <a:srgbClr val="000000"/>
              </a:solidFill>
              <a:latin typeface="Arial"/>
              <a:ea typeface="Arial"/>
              <a:cs typeface="Arial"/>
              <a:sym typeface="Arial"/>
            </a:endParaRPr>
          </a:p>
        </p:txBody>
      </p:sp>
      <p:sp>
        <p:nvSpPr>
          <p:cNvPr id="365" name="Google Shape;365;p17"/>
          <p:cNvSpPr/>
          <p:nvPr/>
        </p:nvSpPr>
        <p:spPr>
          <a:xfrm>
            <a:off x="2759640" y="2340447"/>
            <a:ext cx="3389587" cy="375395"/>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FFFFFF"/>
                </a:solidFill>
                <a:effectLst/>
                <a:latin typeface="Montserrat"/>
                <a:ea typeface="Montserrat"/>
                <a:cs typeface="Montserrat"/>
              </a:rPr>
              <a:t>Évaluer le patient pour le dépistage des facteurs de risque de la TB-MR</a:t>
            </a:r>
            <a:endParaRPr sz="1400" b="0" i="0" u="none" strike="noStrike" cap="none">
              <a:solidFill>
                <a:srgbClr val="000000"/>
              </a:solidFill>
              <a:latin typeface="Arial"/>
              <a:ea typeface="Arial"/>
              <a:cs typeface="Arial"/>
              <a:sym typeface="Arial"/>
            </a:endParaRPr>
          </a:p>
        </p:txBody>
      </p:sp>
      <p:sp>
        <p:nvSpPr>
          <p:cNvPr id="366" name="Google Shape;366;p17"/>
          <p:cNvSpPr/>
          <p:nvPr/>
        </p:nvSpPr>
        <p:spPr>
          <a:xfrm>
            <a:off x="1814467" y="2940909"/>
            <a:ext cx="2620142" cy="222502"/>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Patient présentant un risque élevé de TB-MR</a:t>
            </a:r>
            <a:endParaRPr sz="1400" b="0" i="0" u="none" strike="noStrike" cap="none">
              <a:solidFill>
                <a:srgbClr val="000000"/>
              </a:solidFill>
              <a:latin typeface="Arial"/>
              <a:ea typeface="Arial"/>
              <a:cs typeface="Arial"/>
              <a:sym typeface="Arial"/>
            </a:endParaRPr>
          </a:p>
        </p:txBody>
      </p:sp>
      <p:sp>
        <p:nvSpPr>
          <p:cNvPr id="367" name="Google Shape;367;p17"/>
          <p:cNvSpPr/>
          <p:nvPr/>
        </p:nvSpPr>
        <p:spPr>
          <a:xfrm>
            <a:off x="4540586" y="2934595"/>
            <a:ext cx="2527725" cy="222503"/>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Patient présentant un faible risque de TB-MR</a:t>
            </a:r>
            <a:endParaRPr sz="1400" b="0" i="0" u="none" strike="noStrike" cap="none">
              <a:solidFill>
                <a:srgbClr val="000000"/>
              </a:solidFill>
              <a:latin typeface="Arial"/>
              <a:ea typeface="Arial"/>
              <a:cs typeface="Arial"/>
              <a:sym typeface="Arial"/>
            </a:endParaRPr>
          </a:p>
        </p:txBody>
      </p:sp>
      <p:sp>
        <p:nvSpPr>
          <p:cNvPr id="368" name="Google Shape;368;p17"/>
          <p:cNvSpPr/>
          <p:nvPr/>
        </p:nvSpPr>
        <p:spPr>
          <a:xfrm>
            <a:off x="1814467" y="3310759"/>
            <a:ext cx="2620142" cy="1387365"/>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Traiter avec des médicaments pour TB-MR conformément aux directives nationales </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Effectuer d’autres investigations pour évaluer la résistance à d’autres médicaments du traitement</a:t>
            </a:r>
            <a:endParaRPr sz="1200" b="0" i="0" u="none" strike="noStrike" cap="none" dirty="0">
              <a:solidFill>
                <a:srgbClr val="000000"/>
              </a:solidFill>
              <a:latin typeface="Arial"/>
              <a:ea typeface="Arial"/>
              <a:cs typeface="Arial"/>
              <a:sym typeface="Arial"/>
            </a:endParaRPr>
          </a:p>
        </p:txBody>
      </p:sp>
      <p:sp>
        <p:nvSpPr>
          <p:cNvPr id="369" name="Google Shape;369;p17"/>
          <p:cNvSpPr/>
          <p:nvPr/>
        </p:nvSpPr>
        <p:spPr>
          <a:xfrm>
            <a:off x="4626952" y="3310759"/>
            <a:ext cx="2354993" cy="1387365"/>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Répéter le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TB </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Suivre cet algorithme pour interpréter les résultats</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Utiliser le résultat du deuxième test pour les décisions cliniques</a:t>
            </a:r>
            <a:endParaRPr sz="1200" b="0" i="0" u="none" strike="noStrike" cap="none" dirty="0">
              <a:solidFill>
                <a:srgbClr val="000000"/>
              </a:solidFill>
              <a:latin typeface="Arial"/>
              <a:ea typeface="Arial"/>
              <a:cs typeface="Arial"/>
              <a:sym typeface="Arial"/>
            </a:endParaRPr>
          </a:p>
        </p:txBody>
      </p:sp>
      <p:sp>
        <p:nvSpPr>
          <p:cNvPr id="370" name="Google Shape;370;p17"/>
          <p:cNvSpPr/>
          <p:nvPr/>
        </p:nvSpPr>
        <p:spPr>
          <a:xfrm>
            <a:off x="65452" y="2029178"/>
            <a:ext cx="1611317" cy="2289729"/>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ct val="0"/>
              </a:spcBef>
              <a:spcAft>
                <a:spcPct val="0"/>
              </a:spcAft>
              <a:buClr>
                <a:schemeClr val="dk2"/>
              </a:buClr>
              <a:buSzPts val="1200"/>
              <a:buFont typeface="Arial"/>
              <a:buChar char="•"/>
            </a:pPr>
            <a:r>
              <a:rPr lang="fr-FR" sz="1000" b="0" i="0" strike="noStrike" cap="none" spc="0" baseline="0" dirty="0">
                <a:solidFill>
                  <a:srgbClr val="595959"/>
                </a:solidFill>
                <a:effectLst/>
                <a:latin typeface="Montserrat"/>
                <a:ea typeface="Montserrat"/>
                <a:cs typeface="Montserrat"/>
              </a:rPr>
              <a:t>Traiter avec des médicaments de première intention conformément aux directives nationales</a:t>
            </a:r>
            <a:endParaRPr sz="105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chemeClr val="dk2"/>
              </a:buClr>
              <a:buSzPts val="1200"/>
              <a:buFont typeface="Arial"/>
              <a:buChar char="•"/>
            </a:pPr>
            <a:r>
              <a:rPr lang="fr-FR" sz="1000" b="0" i="0" strike="noStrike" cap="none" spc="0" baseline="0" dirty="0">
                <a:solidFill>
                  <a:srgbClr val="595959"/>
                </a:solidFill>
                <a:effectLst/>
                <a:latin typeface="Montserrat"/>
                <a:ea typeface="Montserrat"/>
                <a:cs typeface="Montserrat"/>
              </a:rPr>
              <a:t>Envisager un TDS pour l’isoniazide si le risque de mono- ou de poly-résistance à l’isoniazide est élevé</a:t>
            </a:r>
            <a:endParaRPr sz="1050" b="0" i="0" u="none" strike="noStrike" cap="none" dirty="0">
              <a:solidFill>
                <a:srgbClr val="000000"/>
              </a:solidFill>
              <a:latin typeface="Arial"/>
              <a:ea typeface="Arial"/>
              <a:cs typeface="Arial"/>
              <a:sym typeface="Arial"/>
            </a:endParaRPr>
          </a:p>
        </p:txBody>
      </p:sp>
      <p:cxnSp>
        <p:nvCxnSpPr>
          <p:cNvPr id="371" name="Google Shape;371;p17"/>
          <p:cNvCxnSpPr>
            <a:stCxn id="359" idx="2"/>
            <a:endCxn id="360" idx="0"/>
          </p:cNvCxnSpPr>
          <p:nvPr/>
        </p:nvCxnSpPr>
        <p:spPr>
          <a:xfrm flipH="1">
            <a:off x="4454432" y="853363"/>
            <a:ext cx="0" cy="210000"/>
          </a:xfrm>
          <a:prstGeom prst="straightConnector1">
            <a:avLst/>
          </a:prstGeom>
          <a:noFill/>
          <a:ln w="28575" cap="flat" cmpd="sng">
            <a:solidFill>
              <a:srgbClr val="FC6761"/>
            </a:solidFill>
            <a:prstDash val="solid"/>
            <a:round/>
            <a:headEnd type="none" w="sm" len="sm"/>
            <a:tailEnd type="triangle" w="med" len="med"/>
          </a:ln>
        </p:spPr>
      </p:cxnSp>
      <p:cxnSp>
        <p:nvCxnSpPr>
          <p:cNvPr id="372" name="Google Shape;372;p17"/>
          <p:cNvCxnSpPr>
            <a:stCxn id="362" idx="2"/>
            <a:endCxn id="365" idx="0"/>
          </p:cNvCxnSpPr>
          <p:nvPr/>
        </p:nvCxnSpPr>
        <p:spPr>
          <a:xfrm flipH="1">
            <a:off x="4454434" y="2039122"/>
            <a:ext cx="0" cy="301200"/>
          </a:xfrm>
          <a:prstGeom prst="straightConnector1">
            <a:avLst/>
          </a:prstGeom>
          <a:noFill/>
          <a:ln w="28575" cap="flat" cmpd="sng">
            <a:solidFill>
              <a:srgbClr val="FC6761"/>
            </a:solidFill>
            <a:prstDash val="solid"/>
            <a:round/>
            <a:headEnd type="none" w="sm" len="sm"/>
            <a:tailEnd type="triangle" w="med" len="med"/>
          </a:ln>
        </p:spPr>
      </p:cxnSp>
      <p:cxnSp>
        <p:nvCxnSpPr>
          <p:cNvPr id="373" name="Google Shape;373;p17"/>
          <p:cNvCxnSpPr>
            <a:stCxn id="366" idx="2"/>
            <a:endCxn id="368" idx="0"/>
          </p:cNvCxnSpPr>
          <p:nvPr/>
        </p:nvCxnSpPr>
        <p:spPr>
          <a:xfrm flipH="1">
            <a:off x="3124538" y="3163411"/>
            <a:ext cx="0" cy="147300"/>
          </a:xfrm>
          <a:prstGeom prst="straightConnector1">
            <a:avLst/>
          </a:prstGeom>
          <a:noFill/>
          <a:ln w="28575" cap="flat" cmpd="sng">
            <a:solidFill>
              <a:srgbClr val="FC6761"/>
            </a:solidFill>
            <a:prstDash val="solid"/>
            <a:round/>
            <a:headEnd type="none" w="sm" len="sm"/>
            <a:tailEnd type="triangle" w="med" len="med"/>
          </a:ln>
        </p:spPr>
      </p:cxnSp>
      <p:cxnSp>
        <p:nvCxnSpPr>
          <p:cNvPr id="374" name="Google Shape;374;p17"/>
          <p:cNvCxnSpPr>
            <a:stCxn id="367" idx="2"/>
            <a:endCxn id="369" idx="0"/>
          </p:cNvCxnSpPr>
          <p:nvPr/>
        </p:nvCxnSpPr>
        <p:spPr>
          <a:xfrm flipH="1">
            <a:off x="5804449" y="3157098"/>
            <a:ext cx="0" cy="153661"/>
          </a:xfrm>
          <a:prstGeom prst="straightConnector1">
            <a:avLst/>
          </a:prstGeom>
          <a:noFill/>
          <a:ln w="28575" cap="flat" cmpd="sng">
            <a:solidFill>
              <a:srgbClr val="FC6761"/>
            </a:solidFill>
            <a:prstDash val="solid"/>
            <a:round/>
            <a:headEnd type="none" w="sm" len="sm"/>
            <a:tailEnd type="triangle" w="med" len="med"/>
          </a:ln>
        </p:spPr>
      </p:cxnSp>
      <p:cxnSp>
        <p:nvCxnSpPr>
          <p:cNvPr id="375" name="Google Shape;375;p17"/>
          <p:cNvCxnSpPr>
            <a:endCxn id="366" idx="0"/>
          </p:cNvCxnSpPr>
          <p:nvPr/>
        </p:nvCxnSpPr>
        <p:spPr>
          <a:xfrm flipH="1">
            <a:off x="3124538" y="2715909"/>
            <a:ext cx="0" cy="225000"/>
          </a:xfrm>
          <a:prstGeom prst="straightConnector1">
            <a:avLst/>
          </a:prstGeom>
          <a:noFill/>
          <a:ln w="28575" cap="flat" cmpd="sng">
            <a:solidFill>
              <a:srgbClr val="FC6761"/>
            </a:solidFill>
            <a:prstDash val="solid"/>
            <a:round/>
            <a:headEnd type="none" w="sm" len="sm"/>
            <a:tailEnd type="triangle" w="med" len="med"/>
          </a:ln>
        </p:spPr>
      </p:cxnSp>
      <p:cxnSp>
        <p:nvCxnSpPr>
          <p:cNvPr id="376" name="Google Shape;376;p17"/>
          <p:cNvCxnSpPr>
            <a:endCxn id="367" idx="0"/>
          </p:cNvCxnSpPr>
          <p:nvPr/>
        </p:nvCxnSpPr>
        <p:spPr>
          <a:xfrm flipH="1">
            <a:off x="5804449" y="2711689"/>
            <a:ext cx="0" cy="222906"/>
          </a:xfrm>
          <a:prstGeom prst="straightConnector1">
            <a:avLst/>
          </a:prstGeom>
          <a:noFill/>
          <a:ln w="28575" cap="flat" cmpd="sng">
            <a:solidFill>
              <a:srgbClr val="FC6761"/>
            </a:solidFill>
            <a:prstDash val="solid"/>
            <a:round/>
            <a:headEnd type="none" w="sm" len="sm"/>
            <a:tailEnd type="triangle" w="med" len="med"/>
          </a:ln>
        </p:spPr>
      </p:cxnSp>
      <p:cxnSp>
        <p:nvCxnSpPr>
          <p:cNvPr id="377" name="Google Shape;377;p17"/>
          <p:cNvCxnSpPr>
            <a:stCxn id="363" idx="2"/>
          </p:cNvCxnSpPr>
          <p:nvPr/>
        </p:nvCxnSpPr>
        <p:spPr>
          <a:xfrm rot="5400000">
            <a:off x="1951169" y="1776400"/>
            <a:ext cx="311400" cy="842100"/>
          </a:xfrm>
          <a:prstGeom prst="bentConnector2">
            <a:avLst/>
          </a:prstGeom>
          <a:noFill/>
          <a:ln w="28575" cap="flat" cmpd="sng">
            <a:solidFill>
              <a:srgbClr val="FC6761"/>
            </a:solidFill>
            <a:prstDash val="solid"/>
            <a:round/>
            <a:headEnd type="none" w="sm" len="sm"/>
            <a:tailEnd type="triangle" w="med" len="med"/>
          </a:ln>
        </p:spPr>
      </p:cxnSp>
      <p:cxnSp>
        <p:nvCxnSpPr>
          <p:cNvPr id="378" name="Google Shape;378;p17"/>
          <p:cNvCxnSpPr>
            <a:stCxn id="361" idx="2"/>
          </p:cNvCxnSpPr>
          <p:nvPr/>
        </p:nvCxnSpPr>
        <p:spPr>
          <a:xfrm rot="-5400000" flipH="1">
            <a:off x="6616118" y="1843371"/>
            <a:ext cx="420300" cy="811800"/>
          </a:xfrm>
          <a:prstGeom prst="bentConnector2">
            <a:avLst/>
          </a:prstGeom>
          <a:noFill/>
          <a:ln w="28575" cap="flat" cmpd="sng">
            <a:solidFill>
              <a:srgbClr val="FC6761"/>
            </a:solidFill>
            <a:prstDash val="solid"/>
            <a:round/>
            <a:headEnd type="none" w="sm" len="sm"/>
            <a:tailEnd type="triangle" w="med" len="med"/>
          </a:ln>
        </p:spPr>
      </p:cxnSp>
      <p:cxnSp>
        <p:nvCxnSpPr>
          <p:cNvPr id="379" name="Google Shape;379;p17"/>
          <p:cNvCxnSpPr>
            <a:stCxn id="360" idx="2"/>
            <a:endCxn id="362" idx="0"/>
          </p:cNvCxnSpPr>
          <p:nvPr/>
        </p:nvCxnSpPr>
        <p:spPr>
          <a:xfrm rot="-5400000" flipH="1">
            <a:off x="4342233" y="1550861"/>
            <a:ext cx="225000" cy="600"/>
          </a:xfrm>
          <a:prstGeom prst="bentConnector3">
            <a:avLst>
              <a:gd name="adj1" fmla="val 50000"/>
            </a:avLst>
          </a:prstGeom>
          <a:noFill/>
          <a:ln w="28575" cap="flat" cmpd="sng">
            <a:solidFill>
              <a:srgbClr val="FC6761"/>
            </a:solidFill>
            <a:prstDash val="solid"/>
            <a:round/>
            <a:headEnd type="none" w="sm" len="sm"/>
            <a:tailEnd type="triangle" w="med" len="med"/>
          </a:ln>
        </p:spPr>
      </p:cxnSp>
      <p:cxnSp>
        <p:nvCxnSpPr>
          <p:cNvPr id="380" name="Google Shape;380;p17"/>
          <p:cNvCxnSpPr>
            <a:endCxn id="363" idx="0"/>
          </p:cNvCxnSpPr>
          <p:nvPr/>
        </p:nvCxnSpPr>
        <p:spPr>
          <a:xfrm flipH="1">
            <a:off x="2527919" y="1502855"/>
            <a:ext cx="1926600" cy="163500"/>
          </a:xfrm>
          <a:prstGeom prst="bentConnector2">
            <a:avLst/>
          </a:prstGeom>
          <a:noFill/>
          <a:ln w="28575" cap="flat" cmpd="sng">
            <a:solidFill>
              <a:srgbClr val="FC6761"/>
            </a:solidFill>
            <a:prstDash val="solid"/>
            <a:round/>
            <a:headEnd type="none" w="sm" len="sm"/>
            <a:tailEnd type="triangle" w="med" len="med"/>
          </a:ln>
        </p:spPr>
      </p:cxnSp>
      <p:cxnSp>
        <p:nvCxnSpPr>
          <p:cNvPr id="381" name="Google Shape;381;p17"/>
          <p:cNvCxnSpPr>
            <a:stCxn id="360" idx="2"/>
            <a:endCxn id="361" idx="0"/>
          </p:cNvCxnSpPr>
          <p:nvPr/>
        </p:nvCxnSpPr>
        <p:spPr>
          <a:xfrm rot="-5400000" flipH="1">
            <a:off x="5324883" y="568211"/>
            <a:ext cx="225000" cy="1965900"/>
          </a:xfrm>
          <a:prstGeom prst="bentConnector3">
            <a:avLst>
              <a:gd name="adj1" fmla="val 31872"/>
            </a:avLst>
          </a:prstGeom>
          <a:noFill/>
          <a:ln w="28575" cap="flat" cmpd="sng">
            <a:solidFill>
              <a:srgbClr val="FC6761"/>
            </a:solidFill>
            <a:prstDash val="solid"/>
            <a:round/>
            <a:headEnd type="none" w="sm" len="sm"/>
            <a:tailEnd type="triangle" w="med" len="med"/>
          </a:ln>
        </p:spPr>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8"/>
          <p:cNvSpPr txBox="1">
            <a:spLocks noGrp="1"/>
          </p:cNvSpPr>
          <p:nvPr>
            <p:ph type="title"/>
          </p:nvPr>
        </p:nvSpPr>
        <p:spPr>
          <a:xfrm>
            <a:off x="723018" y="659298"/>
            <a:ext cx="7758830"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3 : Test de dépistage de la résistance à la RIF </a:t>
            </a:r>
            <a:endParaRPr/>
          </a:p>
        </p:txBody>
      </p:sp>
      <p:sp>
        <p:nvSpPr>
          <p:cNvPr id="387" name="Google Shape;387;p18"/>
          <p:cNvSpPr txBox="1">
            <a:spLocks noGrp="1"/>
          </p:cNvSpPr>
          <p:nvPr>
            <p:ph type="body" idx="1"/>
          </p:nvPr>
        </p:nvSpPr>
        <p:spPr>
          <a:xfrm>
            <a:off x="723017" y="1556183"/>
            <a:ext cx="5677783" cy="334694"/>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dirty="0">
                <a:solidFill>
                  <a:srgbClr val="000000"/>
                </a:solidFill>
                <a:effectLst/>
                <a:latin typeface="Montserrat"/>
                <a:ea typeface="Montserrat"/>
                <a:cs typeface="Montserrat"/>
              </a:rPr>
              <a:t>Si le résultat du test </a:t>
            </a:r>
            <a:r>
              <a:rPr lang="fr-FR" sz="1400" b="1" i="0" strike="noStrike" cap="none" spc="0" baseline="0" dirty="0" err="1">
                <a:solidFill>
                  <a:srgbClr val="000000"/>
                </a:solidFill>
                <a:effectLst/>
                <a:latin typeface="Montserrat"/>
                <a:ea typeface="Montserrat"/>
                <a:cs typeface="Montserrat"/>
              </a:rPr>
              <a:t>MTB</a:t>
            </a:r>
            <a:r>
              <a:rPr lang="fr-FR" sz="1400" b="1" i="0" strike="noStrike" cap="none" spc="0" baseline="0" dirty="0">
                <a:solidFill>
                  <a:srgbClr val="000000"/>
                </a:solidFill>
                <a:effectLst/>
                <a:latin typeface="Montserrat"/>
                <a:ea typeface="Montserrat"/>
                <a:cs typeface="Montserrat"/>
              </a:rPr>
              <a:t>-RIF </a:t>
            </a:r>
            <a:r>
              <a:rPr lang="fr-FR" sz="1400" b="1" i="0" strike="noStrike" cap="none" spc="0" baseline="0" dirty="0" err="1">
                <a:solidFill>
                  <a:srgbClr val="000000"/>
                </a:solidFill>
                <a:effectLst/>
                <a:latin typeface="Montserrat"/>
                <a:ea typeface="Montserrat"/>
                <a:cs typeface="Montserrat"/>
              </a:rPr>
              <a:t>Dx</a:t>
            </a:r>
            <a:r>
              <a:rPr lang="fr-FR" sz="1400" b="1" i="0" strike="noStrike" cap="none" spc="0" baseline="0" dirty="0">
                <a:solidFill>
                  <a:srgbClr val="000000"/>
                </a:solidFill>
                <a:effectLst/>
                <a:latin typeface="Montserrat"/>
                <a:ea typeface="Montserrat"/>
                <a:cs typeface="Montserrat"/>
              </a:rPr>
              <a:t> est « Résistance à la RIF non détectée »</a:t>
            </a:r>
            <a:endParaRPr dirty="0"/>
          </a:p>
        </p:txBody>
      </p:sp>
      <p:sp>
        <p:nvSpPr>
          <p:cNvPr id="388" name="Google Shape;388;p18"/>
          <p:cNvSpPr txBox="1">
            <a:spLocks noGrp="1"/>
          </p:cNvSpPr>
          <p:nvPr>
            <p:ph type="body" idx="2"/>
          </p:nvPr>
        </p:nvSpPr>
        <p:spPr>
          <a:xfrm>
            <a:off x="723017" y="2028900"/>
            <a:ext cx="3620384" cy="2379220"/>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Instaurer un traitement approprié pour le patient en utilisant des médicaments anti-TB de première intention conformément aux directives nationales</a:t>
            </a:r>
            <a:endParaRPr/>
          </a:p>
          <a:p>
            <a:pPr marL="0" lvl="0" indent="0" algn="l" rtl="0">
              <a:lnSpc>
                <a:spcPct val="100000"/>
              </a:lnSpc>
              <a:spcBef>
                <a:spcPct val="0"/>
              </a:spcBef>
              <a:spcAft>
                <a:spcPct val="0"/>
              </a:spcAft>
              <a:buSzPts val="1800"/>
              <a:buFont typeface="Noto Sans Symbols"/>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Envisager de demander un autre TDS conformément aux algorithmes nationaux </a:t>
            </a:r>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4"/>
          <p:cNvSpPr txBox="1">
            <a:spLocks noGrp="1"/>
          </p:cNvSpPr>
          <p:nvPr>
            <p:ph type="body" idx="1"/>
          </p:nvPr>
        </p:nvSpPr>
        <p:spPr>
          <a:xfrm>
            <a:off x="0" y="1166074"/>
            <a:ext cx="9143999" cy="3357006"/>
          </a:xfrm>
          <a:prstGeom prst="rect">
            <a:avLst/>
          </a:prstGeom>
          <a:noFill/>
          <a:ln>
            <a:noFill/>
          </a:ln>
        </p:spPr>
        <p:txBody>
          <a:bodyPr spcFirstLastPara="1" wrap="square" lIns="91425" tIns="91425" rIns="91425" bIns="91425" anchor="t" anchorCtr="0">
            <a:noAutofit/>
          </a:bodyPr>
          <a:lstStyle/>
          <a:p>
            <a:pPr>
              <a:lnSpc>
                <a:spcPct val="104000"/>
              </a:lnSpc>
              <a:spcAft>
                <a:spcPts val="800"/>
              </a:spcAft>
            </a:pPr>
            <a:r>
              <a:rPr lang="fr-FR" sz="1100" dirty="0">
                <a:effectLst/>
                <a:latin typeface="Montserrat" pitchFamily="2" charset="77"/>
                <a:ea typeface="Calibri" panose="020F0502020204030204" pitchFamily="34" charset="0"/>
                <a:cs typeface="Calibri" panose="020F0502020204030204" pitchFamily="34" charset="0"/>
              </a:rPr>
              <a:t>Ces modules de formation ont été élaborés en collaboration entre l'Agence des États-Unis pour le développement international (USAID) et son projet de détection et de surveillance des maladies infectieuses (IDDS) et le Partenariat</a:t>
            </a:r>
            <a:r>
              <a:rPr lang="fr-FR" sz="1100" dirty="0">
                <a:effectLst/>
                <a:latin typeface="Montserrat" pitchFamily="2" charset="77"/>
                <a:ea typeface="Calibri" panose="020F0502020204030204" pitchFamily="34" charset="0"/>
                <a:cs typeface="Arial" panose="020B0604020202020204" pitchFamily="34" charset="0"/>
              </a:rPr>
              <a:t> </a:t>
            </a:r>
            <a:r>
              <a:rPr lang="fr-CH" sz="1100" dirty="0">
                <a:effectLst/>
                <a:latin typeface="Montserrat" pitchFamily="2" charset="77"/>
                <a:ea typeface="Calibri" panose="020F0502020204030204" pitchFamily="34" charset="0"/>
                <a:cs typeface="Arial" panose="020B0604020202020204" pitchFamily="34" charset="0"/>
              </a:rPr>
              <a:t>Halte à la tuberculose</a:t>
            </a:r>
            <a:r>
              <a:rPr lang="fr-FR" sz="1100" dirty="0">
                <a:effectLst/>
                <a:latin typeface="Montserrat" pitchFamily="2" charset="77"/>
                <a:ea typeface="Calibri" panose="020F0502020204030204" pitchFamily="34" charset="0"/>
                <a:cs typeface="Calibri" panose="020F0502020204030204" pitchFamily="34" charset="0"/>
              </a:rPr>
              <a:t> (</a:t>
            </a:r>
            <a:r>
              <a:rPr lang="fr-CH" sz="1100" dirty="0">
                <a:effectLst/>
                <a:latin typeface="Montserrat" pitchFamily="2" charset="77"/>
                <a:ea typeface="Calibri" panose="020F0502020204030204" pitchFamily="34" charset="0"/>
                <a:cs typeface="Arial" panose="020B0604020202020204" pitchFamily="34" charset="0"/>
              </a:rPr>
              <a:t>en anglais Stop TB)</a:t>
            </a:r>
            <a:r>
              <a:rPr lang="fr-FR" sz="1100" dirty="0">
                <a:effectLst/>
                <a:latin typeface="Montserrat" pitchFamily="2" charset="77"/>
                <a:ea typeface="Calibri" panose="020F0502020204030204" pitchFamily="34" charset="0"/>
                <a:cs typeface="Calibri" panose="020F0502020204030204" pitchFamily="34" charset="0"/>
              </a:rPr>
              <a:t>, dans le cadre du </a:t>
            </a:r>
            <a:r>
              <a:rPr lang="fr-FR" sz="1100" i="1" dirty="0">
                <a:effectLst/>
                <a:latin typeface="Montserrat" pitchFamily="2" charset="77"/>
                <a:ea typeface="Calibri" panose="020F0502020204030204" pitchFamily="34" charset="0"/>
                <a:cs typeface="Calibri" panose="020F0502020204030204" pitchFamily="34" charset="0"/>
              </a:rPr>
              <a:t>Projet</a:t>
            </a:r>
            <a:r>
              <a:rPr lang="fr-FR" sz="1100" dirty="0">
                <a:effectLst/>
                <a:latin typeface="Montserrat" pitchFamily="2" charset="77"/>
                <a:ea typeface="Calibri" panose="020F0502020204030204" pitchFamily="34" charset="0"/>
                <a:cs typeface="Calibri" panose="020F0502020204030204" pitchFamily="34" charset="0"/>
              </a:rPr>
              <a:t> </a:t>
            </a:r>
            <a:r>
              <a:rPr lang="fr-FR" sz="1100" i="1" dirty="0">
                <a:effectLst/>
                <a:latin typeface="Montserrat" pitchFamily="2" charset="77"/>
                <a:ea typeface="Calibri" panose="020F0502020204030204" pitchFamily="34" charset="0"/>
                <a:cs typeface="Calibri" panose="020F0502020204030204" pitchFamily="34" charset="0"/>
              </a:rPr>
              <a:t>d'introduction de nouveaux outils</a:t>
            </a:r>
            <a:r>
              <a:rPr lang="fr-FR" sz="1100" dirty="0">
                <a:effectLst/>
                <a:latin typeface="Montserrat" pitchFamily="2" charset="77"/>
                <a:ea typeface="Calibri" panose="020F0502020204030204" pitchFamily="34" charset="0"/>
                <a:cs typeface="Calibri" panose="020F0502020204030204" pitchFamily="34" charset="0"/>
              </a:rPr>
              <a:t> </a:t>
            </a:r>
            <a:r>
              <a:rPr lang="fr-CH" sz="1100" dirty="0">
                <a:effectLst/>
                <a:latin typeface="Montserrat" pitchFamily="2" charset="77"/>
                <a:ea typeface="Calibri" panose="020F0502020204030204" pitchFamily="34" charset="0"/>
                <a:cs typeface="Calibri" panose="020F0502020204030204" pitchFamily="34" charset="0"/>
              </a:rPr>
              <a:t>(</a:t>
            </a:r>
            <a:r>
              <a:rPr lang="fr-CH" sz="1100" dirty="0" err="1">
                <a:effectLst/>
                <a:latin typeface="Montserrat" pitchFamily="2" charset="77"/>
                <a:ea typeface="Calibri" panose="020F0502020204030204" pitchFamily="34" charset="0"/>
                <a:cs typeface="Calibri" panose="020F0502020204030204" pitchFamily="34" charset="0"/>
              </a:rPr>
              <a:t>iNTP</a:t>
            </a:r>
            <a:r>
              <a:rPr lang="fr-CH" sz="1100" dirty="0">
                <a:effectLst/>
                <a:latin typeface="Montserrat" pitchFamily="2" charset="77"/>
                <a:ea typeface="Calibri" panose="020F0502020204030204" pitchFamily="34" charset="0"/>
                <a:cs typeface="Calibri" panose="020F0502020204030204" pitchFamily="34" charset="0"/>
              </a:rPr>
              <a:t>). </a:t>
            </a:r>
            <a:r>
              <a:rPr lang="fr-FR" sz="1100" dirty="0">
                <a:effectLst/>
                <a:latin typeface="Montserrat" pitchFamily="2" charset="77"/>
                <a:ea typeface="Calibri" panose="020F0502020204030204" pitchFamily="34" charset="0"/>
                <a:cs typeface="Calibri" panose="020F0502020204030204" pitchFamily="34" charset="0"/>
              </a:rPr>
              <a:t>Le contenu est basé sur le </a:t>
            </a:r>
            <a:r>
              <a:rPr lang="fr-FR" sz="1100" i="1" u="sng"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Guide pratique de mise en œuvre des tests Truenat</a:t>
            </a:r>
            <a:r>
              <a:rPr lang="fr-FR" sz="1100" i="1" u="sng" baseline="30000"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TM</a:t>
            </a:r>
            <a:r>
              <a:rPr lang="fr-FR" sz="1100" i="1" u="sng"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 pour le dépistage de la tuberculose et la détection de la résistance à la rifampicine</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 (préparé par Stop TB/USAID/GLI), ainsi que sur le contenu fourni par </a:t>
            </a:r>
            <a:r>
              <a:rPr lang="fr-FR" sz="1100" dirty="0" err="1">
                <a:solidFill>
                  <a:srgbClr val="000000"/>
                </a:solidFill>
                <a:effectLst/>
                <a:latin typeface="Montserrat" pitchFamily="2" charset="77"/>
                <a:ea typeface="Calibri" panose="020F0502020204030204" pitchFamily="34" charset="0"/>
                <a:cs typeface="Arial" panose="020B0604020202020204" pitchFamily="34" charset="0"/>
              </a:rPr>
              <a:t>Molbio</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 Diagnostics (module 3). Le matériel a été </a:t>
            </a:r>
            <a:r>
              <a:rPr lang="fr-FR" sz="1100" dirty="0">
                <a:effectLst/>
                <a:latin typeface="Montserrat" pitchFamily="2" charset="77"/>
                <a:ea typeface="Calibri" panose="020F0502020204030204" pitchFamily="34" charset="0"/>
                <a:cs typeface="Arial" panose="020B0604020202020204" pitchFamily="34" charset="0"/>
              </a:rPr>
              <a:t>examiné techniquement et approuvé par </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l’initiative mondiale des laboratoires (GLI). </a:t>
            </a:r>
          </a:p>
          <a:p>
            <a:pPr>
              <a:lnSpc>
                <a:spcPct val="104000"/>
              </a:lnSpc>
              <a:spcAft>
                <a:spcPts val="800"/>
              </a:spcAft>
            </a:pPr>
            <a:endParaRPr lang="en-BW" sz="1100" dirty="0">
              <a:effectLst/>
              <a:latin typeface="Montserrat" pitchFamily="2" charset="77"/>
              <a:ea typeface="Calibri" panose="020F0502020204030204" pitchFamily="34" charset="0"/>
              <a:cs typeface="Arial" panose="020B0604020202020204" pitchFamily="34" charset="0"/>
            </a:endParaRPr>
          </a:p>
          <a:p>
            <a:pPr>
              <a:lnSpc>
                <a:spcPct val="104000"/>
              </a:lnSpc>
              <a:spcAft>
                <a:spcPts val="800"/>
              </a:spcAft>
            </a:pPr>
            <a:r>
              <a:rPr lang="fr-FR" sz="1100" dirty="0">
                <a:effectLst/>
                <a:latin typeface="Montserrat" pitchFamily="2" charset="77"/>
                <a:ea typeface="Calibri" panose="020F0502020204030204" pitchFamily="34" charset="0"/>
                <a:cs typeface="Arial" panose="020B0604020202020204" pitchFamily="34" charset="0"/>
              </a:rPr>
              <a:t>Toutes les précautions raisonnables ont été prises par les auteurs pour vérifier les informations contenues dans cette publication. Toutefois, le matériel publié est distribué sans garantie de quelque nature que ce soit, exprimé ou implicite. La responsabilité de l'interprétation et l'utilisation du matériel incombe au lecteur.</a:t>
            </a:r>
          </a:p>
          <a:p>
            <a:pPr>
              <a:lnSpc>
                <a:spcPct val="104000"/>
              </a:lnSpc>
              <a:spcAft>
                <a:spcPts val="800"/>
              </a:spcAft>
            </a:pPr>
            <a:endParaRPr lang="en-BW" sz="1100" dirty="0">
              <a:effectLst/>
              <a:latin typeface="Montserrat" pitchFamily="2" charset="77"/>
              <a:ea typeface="Calibri" panose="020F0502020204030204" pitchFamily="34" charset="0"/>
              <a:cs typeface="Arial" panose="020B0604020202020204" pitchFamily="34" charset="0"/>
            </a:endParaRPr>
          </a:p>
          <a:p>
            <a:pPr>
              <a:lnSpc>
                <a:spcPct val="104000"/>
              </a:lnSpc>
              <a:spcAft>
                <a:spcPts val="800"/>
              </a:spcAft>
            </a:pPr>
            <a:r>
              <a:rPr lang="fr-FR" sz="1100" dirty="0">
                <a:effectLst/>
                <a:latin typeface="Montserrat" pitchFamily="2" charset="77"/>
                <a:ea typeface="Calibri" panose="020F0502020204030204" pitchFamily="34" charset="0"/>
                <a:cs typeface="Arial" panose="020B0604020202020204" pitchFamily="34" charset="0"/>
              </a:rPr>
              <a:t>Les auteurs ne sont pas tenus responsables des dommages résultant de l'utilisation de cette ressource. L'aide financière de l'Agence des États-Unis pour le développement international a permis la réalisation de ce document. Les points de vue exprimés ici sont ceux des auteurs et ne reflètent pas nécessairement les opinions </a:t>
            </a:r>
            <a:r>
              <a:rPr lang="fr-CH" sz="1100" dirty="0">
                <a:effectLst/>
                <a:latin typeface="Montserrat" pitchFamily="2" charset="77"/>
                <a:ea typeface="Calibri" panose="020F0502020204030204" pitchFamily="34" charset="0"/>
                <a:cs typeface="Arial" panose="020B0604020202020204" pitchFamily="34" charset="0"/>
              </a:rPr>
              <a:t>de l’Agence des États-Unis pour le développement international ou du gouvernement américain.</a:t>
            </a:r>
            <a:endParaRPr lang="en-BW" sz="1100" dirty="0">
              <a:effectLst/>
              <a:latin typeface="Montserrat" pitchFamily="2" charset="77"/>
              <a:ea typeface="Calibri" panose="020F0502020204030204" pitchFamily="34" charset="0"/>
              <a:cs typeface="Arial" panose="020B0604020202020204" pitchFamily="34" charset="0"/>
            </a:endParaRPr>
          </a:p>
          <a:p>
            <a:pPr marL="457189" lvl="0" indent="-228594" algn="l" rtl="0">
              <a:lnSpc>
                <a:spcPct val="100000"/>
              </a:lnSpc>
              <a:spcBef>
                <a:spcPts val="1200"/>
              </a:spcBef>
              <a:spcAft>
                <a:spcPts val="0"/>
              </a:spcAft>
              <a:buSzPts val="1200"/>
              <a:buNone/>
            </a:pPr>
            <a:endParaRPr sz="1100" dirty="0"/>
          </a:p>
        </p:txBody>
      </p:sp>
      <p:sp>
        <p:nvSpPr>
          <p:cNvPr id="327" name="Google Shape;327;p4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b="1" dirty="0"/>
              <a:t>RECONNAISSANCES</a:t>
            </a:r>
            <a:endParaRPr dirty="0"/>
          </a:p>
        </p:txBody>
      </p:sp>
      <p:pic>
        <p:nvPicPr>
          <p:cNvPr id="328" name="Google Shape;328;p44" descr="Logo&#10;&#10;Description automatically generated"/>
          <p:cNvPicPr preferRelativeResize="0"/>
          <p:nvPr/>
        </p:nvPicPr>
        <p:blipFill rotWithShape="1">
          <a:blip r:embed="rId4">
            <a:alphaModFix/>
          </a:blip>
          <a:srcRect/>
          <a:stretch/>
        </p:blipFill>
        <p:spPr>
          <a:xfrm>
            <a:off x="1288548" y="4523080"/>
            <a:ext cx="1934150" cy="576975"/>
          </a:xfrm>
          <a:prstGeom prst="rect">
            <a:avLst/>
          </a:prstGeom>
          <a:noFill/>
          <a:ln>
            <a:noFill/>
          </a:ln>
        </p:spPr>
      </p:pic>
      <p:pic>
        <p:nvPicPr>
          <p:cNvPr id="329" name="Google Shape;329;p44"/>
          <p:cNvPicPr preferRelativeResize="0"/>
          <p:nvPr/>
        </p:nvPicPr>
        <p:blipFill rotWithShape="1">
          <a:blip r:embed="rId5">
            <a:alphaModFix/>
          </a:blip>
          <a:srcRect/>
          <a:stretch/>
        </p:blipFill>
        <p:spPr>
          <a:xfrm>
            <a:off x="4014589" y="4623620"/>
            <a:ext cx="2029220" cy="375895"/>
          </a:xfrm>
          <a:prstGeom prst="rect">
            <a:avLst/>
          </a:prstGeom>
          <a:noFill/>
          <a:ln>
            <a:noFill/>
          </a:ln>
        </p:spPr>
      </p:pic>
      <p:pic>
        <p:nvPicPr>
          <p:cNvPr id="330" name="Google Shape;330;p44"/>
          <p:cNvPicPr preferRelativeResize="0"/>
          <p:nvPr/>
        </p:nvPicPr>
        <p:blipFill>
          <a:blip r:embed="rId6">
            <a:alphaModFix/>
          </a:blip>
          <a:stretch>
            <a:fillRect/>
          </a:stretch>
        </p:blipFill>
        <p:spPr>
          <a:xfrm>
            <a:off x="6835700" y="4437128"/>
            <a:ext cx="896125" cy="66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9"/>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400" b="1" i="0" strike="noStrike" cap="none" spc="0" baseline="0" dirty="0">
                <a:solidFill>
                  <a:srgbClr val="FF6E68"/>
                </a:solidFill>
                <a:effectLst/>
                <a:latin typeface="Montserrat ExtraBold"/>
                <a:ea typeface="Montserrat ExtraBold"/>
                <a:cs typeface="Montserrat ExtraBold"/>
              </a:rPr>
              <a:t>Algorithme Partie 3 : Test de dépistage de la résistance à la RIF</a:t>
            </a:r>
            <a:endParaRPr sz="2400" dirty="0"/>
          </a:p>
        </p:txBody>
      </p:sp>
      <p:sp>
        <p:nvSpPr>
          <p:cNvPr id="394" name="Google Shape;394;p19"/>
          <p:cNvSpPr txBox="1">
            <a:spLocks noGrp="1"/>
          </p:cNvSpPr>
          <p:nvPr>
            <p:ph type="body" idx="1"/>
          </p:nvPr>
        </p:nvSpPr>
        <p:spPr>
          <a:xfrm>
            <a:off x="311150" y="1208088"/>
            <a:ext cx="3275505" cy="348552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le résultat du test MTB-RIF Dx est « Résistance à la RIF détectée » :</a:t>
            </a:r>
            <a:endParaRPr sz="1400" b="1"/>
          </a:p>
          <a:p>
            <a:pPr marL="114300" lvl="0" indent="0" algn="l" rtl="0">
              <a:lnSpc>
                <a:spcPct val="100000"/>
              </a:lnSpc>
              <a:spcBef>
                <a:spcPct val="0"/>
              </a:spcBef>
              <a:spcAft>
                <a:spcPct val="0"/>
              </a:spcAft>
              <a:buSzPts val="1800"/>
              <a:buNone/>
            </a:pPr>
            <a:endParaRPr sz="1400" b="1"/>
          </a:p>
          <a:p>
            <a:pPr marL="457200" lvl="0" indent="-342900" algn="l" rtl="0">
              <a:lnSpc>
                <a:spcPct val="100000"/>
              </a:lnSpc>
              <a:spcBef>
                <a:spcPct val="0"/>
              </a:spcBef>
              <a:spcAft>
                <a:spcPct val="0"/>
              </a:spcAft>
              <a:buSzPts val="1800"/>
              <a:buChar char="●"/>
            </a:pPr>
            <a:r>
              <a:rPr lang="fr-FR" sz="1200" b="0" i="0" strike="noStrike" cap="none" spc="0" baseline="0">
                <a:solidFill>
                  <a:srgbClr val="000000"/>
                </a:solidFill>
                <a:effectLst/>
                <a:latin typeface="Montserrat"/>
                <a:ea typeface="Montserrat"/>
                <a:cs typeface="Montserrat"/>
              </a:rPr>
              <a:t>Évaluer si le patient présente un risque élevé de TB-MR</a:t>
            </a:r>
            <a:endParaRPr/>
          </a:p>
        </p:txBody>
      </p:sp>
      <p:graphicFrame>
        <p:nvGraphicFramePr>
          <p:cNvPr id="395" name="Google Shape;395;p19"/>
          <p:cNvGraphicFramePr>
            <a:graphicFrameLocks noGrp="1"/>
          </p:cNvGraphicFramePr>
          <p:nvPr>
            <p:extLst>
              <p:ext uri="{D42A27DB-BD31-4B8C-83A1-F6EECF244321}">
                <p14:modId xmlns:p14="http://schemas.microsoft.com/office/powerpoint/2010/main" val="3435594292"/>
              </p:ext>
            </p:extLst>
          </p:nvPr>
        </p:nvGraphicFramePr>
        <p:xfrm>
          <a:off x="3651876" y="1036766"/>
          <a:ext cx="5360300" cy="3625270"/>
        </p:xfrm>
        <a:graphic>
          <a:graphicData uri="http://schemas.openxmlformats.org/drawingml/2006/table">
            <a:tbl>
              <a:tblPr firstRow="1" bandRow="1">
                <a:noFill/>
                <a:tableStyleId>{46BEC2CA-958E-41F1-B289-FD421BD2839F}</a:tableStyleId>
              </a:tblPr>
              <a:tblGrid>
                <a:gridCol w="2658225">
                  <a:extLst>
                    <a:ext uri="{9D8B030D-6E8A-4147-A177-3AD203B41FA5}">
                      <a16:colId xmlns:a16="http://schemas.microsoft.com/office/drawing/2014/main" val="20000"/>
                    </a:ext>
                  </a:extLst>
                </a:gridCol>
                <a:gridCol w="2702075">
                  <a:extLst>
                    <a:ext uri="{9D8B030D-6E8A-4147-A177-3AD203B41FA5}">
                      <a16:colId xmlns:a16="http://schemas.microsoft.com/office/drawing/2014/main" val="20001"/>
                    </a:ext>
                  </a:extLst>
                </a:gridCol>
              </a:tblGrid>
              <a:tr h="334525">
                <a:tc>
                  <a:txBody>
                    <a:bodyPr/>
                    <a:lstStyle/>
                    <a:p>
                      <a:pPr marL="0" marR="0" lvl="0" indent="0" algn="ctr" rtl="0">
                        <a:lnSpc>
                          <a:spcPct val="100000"/>
                        </a:lnSpc>
                        <a:spcBef>
                          <a:spcPct val="0"/>
                        </a:spcBef>
                        <a:spcAft>
                          <a:spcPct val="0"/>
                        </a:spcAft>
                        <a:buClr>
                          <a:srgbClr val="000000"/>
                        </a:buClr>
                        <a:buSzPts val="1400"/>
                        <a:buFont typeface="Arial"/>
                        <a:buNone/>
                      </a:pPr>
                      <a:r>
                        <a:rPr lang="fr-FR" sz="1200" b="1" i="0" strike="noStrike" cap="none" spc="0" baseline="0">
                          <a:solidFill>
                            <a:srgbClr val="000000"/>
                          </a:solidFill>
                          <a:effectLst/>
                          <a:latin typeface="Montserrat"/>
                          <a:ea typeface="Montserrat"/>
                          <a:cs typeface="Montserrat"/>
                        </a:rPr>
                        <a:t>Si le patient présente un risque élevé</a:t>
                      </a:r>
                      <a:endParaRPr sz="1200" b="1" u="none" strike="noStrike" cap="none">
                        <a:latin typeface="Montserrat"/>
                        <a:ea typeface="Montserrat"/>
                        <a:cs typeface="Montserrat"/>
                        <a:sym typeface="Montserrat"/>
                      </a:endParaRPr>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200" b="1" i="0" strike="noStrike" cap="none" spc="0" baseline="0">
                          <a:solidFill>
                            <a:srgbClr val="000000"/>
                          </a:solidFill>
                          <a:effectLst/>
                          <a:latin typeface="Montserrat"/>
                          <a:ea typeface="Montserrat"/>
                          <a:cs typeface="Montserrat"/>
                        </a:rPr>
                        <a:t>Si le patient présente un faible risque</a:t>
                      </a:r>
                      <a:endParaRPr sz="1200" u="none" strike="noStrike" cap="none"/>
                    </a:p>
                  </a:txBody>
                  <a:tcPr marL="91450" marR="91450" marT="45725" marB="45725"/>
                </a:tc>
                <a:extLst>
                  <a:ext uri="{0D108BD9-81ED-4DB2-BD59-A6C34878D82A}">
                    <a16:rowId xmlns:a16="http://schemas.microsoft.com/office/drawing/2014/main" val="10000"/>
                  </a:ext>
                </a:extLst>
              </a:tr>
              <a:tr h="695400">
                <a:tc>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Considérer le résultat du test de dépistage de la résistance à la RIF comme définitif </a:t>
                      </a:r>
                      <a:endParaRPr sz="1200" u="none" strike="noStrike" cap="none">
                        <a:latin typeface="Montserrat"/>
                        <a:ea typeface="Montserrat"/>
                        <a:cs typeface="Montserrat"/>
                        <a:sym typeface="Montserrat"/>
                      </a:endParaRPr>
                    </a:p>
                  </a:txBody>
                  <a:tcPr marL="91450" marR="91450" marT="45725" marB="45725">
                    <a:solidFill>
                      <a:schemeClr val="accent3">
                        <a:alpha val="24313"/>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Répéter le test Truenat TB et le test MTB-Rif Dx sur un nouvel échantillon</a:t>
                      </a:r>
                      <a:endParaRPr sz="1200" u="none" strike="noStrike" cap="none"/>
                    </a:p>
                  </a:txBody>
                  <a:tcPr marL="91450" marR="91450" marT="45725" marB="45725">
                    <a:solidFill>
                      <a:schemeClr val="accent3">
                        <a:alpha val="24313"/>
                      </a:schemeClr>
                    </a:solidFill>
                  </a:tcPr>
                </a:tc>
                <a:extLst>
                  <a:ext uri="{0D108BD9-81ED-4DB2-BD59-A6C34878D82A}">
                    <a16:rowId xmlns:a16="http://schemas.microsoft.com/office/drawing/2014/main" val="10001"/>
                  </a:ext>
                </a:extLst>
              </a:tr>
              <a:tr h="1101050">
                <a:tc rowSpan="2">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Instaurer un traitement pour une TB-RR ou TB-MR conformément aux directives nationales et aux recommandations de l’OMS</a:t>
                      </a:r>
                      <a:endParaRPr sz="1200" u="none" strike="noStrike" cap="none">
                        <a:latin typeface="Montserrat"/>
                        <a:ea typeface="Montserrat"/>
                        <a:cs typeface="Montserrat"/>
                        <a:sym typeface="Montserrat"/>
                      </a:endParaRPr>
                    </a:p>
                  </a:txBody>
                  <a:tcPr marL="91450" marR="91450" marT="45725" marB="45725">
                    <a:solidFill>
                      <a:schemeClr val="accent3">
                        <a:alpha val="24313"/>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Si le deuxième test indique également une résistance à la RIF, instaurer un traitement contre la TB-MR conformément aux directives nationales</a:t>
                      </a:r>
                      <a:endParaRPr sz="1200" u="none" strike="noStrike" cap="none"/>
                    </a:p>
                  </a:txBody>
                  <a:tcPr marL="91450" marR="91450" marT="45725" marB="45725">
                    <a:solidFill>
                      <a:schemeClr val="accent3">
                        <a:alpha val="24313"/>
                      </a:schemeClr>
                    </a:solidFill>
                  </a:tcPr>
                </a:tc>
                <a:extLst>
                  <a:ext uri="{0D108BD9-81ED-4DB2-BD59-A6C34878D82A}">
                    <a16:rowId xmlns:a16="http://schemas.microsoft.com/office/drawing/2014/main" val="10002"/>
                  </a:ext>
                </a:extLst>
              </a:tr>
              <a:tr h="1303875">
                <a:tc vMerge="1">
                  <a:txBody>
                    <a:bodyPr/>
                    <a:lstStyle/>
                    <a:p>
                      <a:pPr marL="0" marR="0" lvl="0" indent="0" algn="l" rtl="0">
                        <a:lnSpc>
                          <a:spcPct val="100000"/>
                        </a:lnSpc>
                        <a:spcBef>
                          <a:spcPct val="0"/>
                        </a:spcBef>
                        <a:spcAft>
                          <a:spcPct val="0"/>
                        </a:spcAft>
                        <a:buClr>
                          <a:srgbClr val="000000"/>
                        </a:buClr>
                        <a:buSzPts val="1400"/>
                        <a:buFont typeface="Arial"/>
                        <a:buNone/>
                      </a:pPr>
                      <a:endParaRPr sz="1200" u="none" strike="noStrike" cap="none">
                        <a:latin typeface="Montserrat"/>
                        <a:ea typeface="Montserrat"/>
                        <a:cs typeface="Montserrat"/>
                        <a:sym typeface="Montserrat"/>
                      </a:endParaRPr>
                    </a:p>
                  </a:txBody>
                  <a:tcPr marL="91450" marR="91450" marT="45725" marB="45725">
                    <a:solidFill>
                      <a:schemeClr val="accent3">
                        <a:alpha val="24313"/>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Si le deuxième test indique « Résistance à la RIF non détectée », supposer qu’il s’agit d’un faux positif et instaurer un traitement de première intention conformément aux directives nationales</a:t>
                      </a:r>
                      <a:endParaRPr sz="1200" u="none" strike="noStrike" cap="none">
                        <a:latin typeface="Montserrat"/>
                        <a:ea typeface="Montserrat"/>
                        <a:cs typeface="Montserrat"/>
                        <a:sym typeface="Montserrat"/>
                      </a:endParaRPr>
                    </a:p>
                  </a:txBody>
                  <a:tcPr marL="91450" marR="91450" marT="45725" marB="45725">
                    <a:solidFill>
                      <a:schemeClr val="accent3">
                        <a:alpha val="24313"/>
                      </a:schemeClr>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0"/>
          <p:cNvSpPr txBox="1">
            <a:spLocks noGrp="1"/>
          </p:cNvSpPr>
          <p:nvPr>
            <p:ph type="title"/>
          </p:nvPr>
        </p:nvSpPr>
        <p:spPr>
          <a:xfrm>
            <a:off x="723018" y="659298"/>
            <a:ext cx="7959940"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3 : Test de dépistage de la résistance à la RIF</a:t>
            </a:r>
            <a:endParaRPr/>
          </a:p>
        </p:txBody>
      </p:sp>
      <p:sp>
        <p:nvSpPr>
          <p:cNvPr id="401" name="Google Shape;401;p20"/>
          <p:cNvSpPr txBox="1">
            <a:spLocks noGrp="1"/>
          </p:cNvSpPr>
          <p:nvPr>
            <p:ph type="body" idx="1"/>
          </p:nvPr>
        </p:nvSpPr>
        <p:spPr>
          <a:xfrm>
            <a:off x="723017" y="1587715"/>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dirty="0">
                <a:solidFill>
                  <a:srgbClr val="000000"/>
                </a:solidFill>
                <a:effectLst/>
                <a:latin typeface="Montserrat"/>
                <a:ea typeface="Montserrat"/>
                <a:cs typeface="Montserrat"/>
              </a:rPr>
              <a:t>Pour tous les patients atteints de TB-</a:t>
            </a:r>
            <a:r>
              <a:rPr lang="fr-FR" sz="1400" b="1" i="0" strike="noStrike" cap="none" spc="0" baseline="0" dirty="0" err="1">
                <a:solidFill>
                  <a:srgbClr val="000000"/>
                </a:solidFill>
                <a:effectLst/>
                <a:latin typeface="Montserrat"/>
                <a:ea typeface="Montserrat"/>
                <a:cs typeface="Montserrat"/>
              </a:rPr>
              <a:t>RR</a:t>
            </a:r>
            <a:r>
              <a:rPr lang="fr-FR" sz="1400" b="1" i="0" strike="noStrike" cap="none" spc="0" baseline="0" dirty="0">
                <a:solidFill>
                  <a:srgbClr val="000000"/>
                </a:solidFill>
                <a:effectLst/>
                <a:latin typeface="Montserrat"/>
                <a:ea typeface="Montserrat"/>
                <a:cs typeface="Montserrat"/>
              </a:rPr>
              <a:t> ou de TB-MR</a:t>
            </a:r>
            <a:endParaRPr dirty="0"/>
          </a:p>
        </p:txBody>
      </p:sp>
      <p:sp>
        <p:nvSpPr>
          <p:cNvPr id="402" name="Google Shape;402;p20"/>
          <p:cNvSpPr txBox="1">
            <a:spLocks noGrp="1"/>
          </p:cNvSpPr>
          <p:nvPr>
            <p:ph type="body" idx="2"/>
          </p:nvPr>
        </p:nvSpPr>
        <p:spPr>
          <a:xfrm>
            <a:off x="723017" y="2028900"/>
            <a:ext cx="5454946" cy="2379220"/>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Mener des investigations supplémentaires pour évaluer la résistance aux autres médicaments du traitement.</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Les méthodes moléculaires rapides sont à privilégier</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Rappel : L’OMS recommande un TDS rapide pour les FQ pour toutes les personnes atteintes de TB-RR</a:t>
            </a:r>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1"/>
          <p:cNvSpPr txBox="1">
            <a:spLocks noGrp="1"/>
          </p:cNvSpPr>
          <p:nvPr>
            <p:ph type="title"/>
          </p:nvPr>
        </p:nvSpPr>
        <p:spPr>
          <a:xfrm>
            <a:off x="723017" y="659298"/>
            <a:ext cx="7622629"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3 : Test de dépistage de la résistance à la RIF</a:t>
            </a:r>
            <a:endParaRPr/>
          </a:p>
        </p:txBody>
      </p:sp>
      <p:sp>
        <p:nvSpPr>
          <p:cNvPr id="408" name="Google Shape;408;p21"/>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le résultat du test MTB-RIF Dx est « Résistance à la RIF indéterminée »</a:t>
            </a:r>
            <a:endParaRPr/>
          </a:p>
        </p:txBody>
      </p:sp>
      <p:sp>
        <p:nvSpPr>
          <p:cNvPr id="409" name="Google Shape;409;p21"/>
          <p:cNvSpPr txBox="1">
            <a:spLocks noGrp="1"/>
          </p:cNvSpPr>
          <p:nvPr>
            <p:ph type="body" idx="2"/>
          </p:nvPr>
        </p:nvSpPr>
        <p:spPr>
          <a:xfrm>
            <a:off x="4772024" y="1636661"/>
            <a:ext cx="3573622"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dirty="0">
                <a:solidFill>
                  <a:srgbClr val="000000"/>
                </a:solidFill>
                <a:effectLst/>
                <a:latin typeface="Montserrat"/>
                <a:ea typeface="Montserrat"/>
                <a:cs typeface="Montserrat"/>
              </a:rPr>
              <a:t>Un résultat indéterminé pour la résistance à la RIF est généralement dû à une charge </a:t>
            </a:r>
            <a:r>
              <a:rPr lang="fr-FR" sz="1400" b="1" i="0" strike="noStrike" cap="none" spc="0" baseline="0" dirty="0" err="1">
                <a:solidFill>
                  <a:srgbClr val="000000"/>
                </a:solidFill>
                <a:effectLst/>
                <a:latin typeface="Montserrat"/>
                <a:ea typeface="Montserrat"/>
                <a:cs typeface="Montserrat"/>
              </a:rPr>
              <a:t>paucibacillaire</a:t>
            </a:r>
            <a:r>
              <a:rPr lang="fr-FR" sz="1400" b="1" i="0" strike="noStrike" cap="none" spc="0" baseline="0" dirty="0">
                <a:solidFill>
                  <a:srgbClr val="000000"/>
                </a:solidFill>
                <a:effectLst/>
                <a:latin typeface="Montserrat"/>
                <a:ea typeface="Montserrat"/>
                <a:cs typeface="Montserrat"/>
              </a:rPr>
              <a:t> dans l’échantillon</a:t>
            </a:r>
            <a:endParaRPr dirty="0"/>
          </a:p>
        </p:txBody>
      </p:sp>
      <p:sp>
        <p:nvSpPr>
          <p:cNvPr id="410" name="Google Shape;410;p21"/>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fontScale="92500" lnSpcReduction="10000"/>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Instaurer un traitement anti-TB approprié chez le patient en utilisant des médicaments anti-TB de première intention conformément aux directives nationales</a:t>
            </a:r>
            <a:endParaRPr/>
          </a:p>
          <a:p>
            <a:pPr marL="1085850" lvl="1" indent="-171450" algn="l" rtl="0">
              <a:lnSpc>
                <a:spcPct val="100000"/>
              </a:lnSpc>
              <a:spcBef>
                <a:spcPts val="160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Sauf si le patient présente un risque très élevé de TB-MR, auquel cas instaurer un traitement pour une TB-MR</a:t>
            </a:r>
            <a:endParaRPr/>
          </a:p>
        </p:txBody>
      </p:sp>
      <p:sp>
        <p:nvSpPr>
          <p:cNvPr id="411" name="Google Shape;411;p21"/>
          <p:cNvSpPr txBox="1">
            <a:spLocks noGrp="1"/>
          </p:cNvSpPr>
          <p:nvPr>
            <p:ph type="body" idx="4"/>
          </p:nvPr>
        </p:nvSpPr>
        <p:spPr>
          <a:xfrm>
            <a:off x="4778466" y="2492635"/>
            <a:ext cx="3567181" cy="1456604"/>
          </a:xfrm>
          <a:prstGeom prst="rect">
            <a:avLst/>
          </a:prstGeom>
          <a:noFill/>
          <a:ln>
            <a:noFill/>
          </a:ln>
        </p:spPr>
        <p:txBody>
          <a:bodyPr spcFirstLastPara="1" wrap="square" lIns="0" tIns="0" rIns="0" bIns="0" anchor="t" anchorCtr="0">
            <a:normAutofit fontScale="92500" lnSpcReduction="10000"/>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Dans ce cas, répéter le test MTB-RIF Dx en utilisant une aliquote du même éluat d’ADN. Si le résultat du nouveau test est toujours indéterminé, effectuer le test Truenat MTB-RIF Dx en utilisant un éluat d’ADN provenant d’un nouvel échantillon.</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Suivre les étapes décrites précédemment en fonction du deuxième résultat.</a:t>
            </a:r>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2"/>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 Algorithme pour Truenat </a:t>
            </a:r>
            <a:endParaRPr/>
          </a:p>
        </p:txBody>
      </p:sp>
      <p:pic>
        <p:nvPicPr>
          <p:cNvPr id="417" name="Google Shape;417;p22" descr="Boardroom outline"/>
          <p:cNvPicPr preferRelativeResize="0">
            <a:picLocks noGrp="1"/>
          </p:cNvPicPr>
          <p:nvPr>
            <p:ph type="pic" idx="2"/>
          </p:nvPr>
        </p:nvPicPr>
        <p:blipFill>
          <a:blip r:embed="rId3">
            <a:alphaModFix/>
          </a:blip>
          <a:srcRect t="6015" b="6015"/>
          <a:stretch>
            <a:fillRect/>
          </a:stretch>
        </p:blipFill>
        <p:spPr>
          <a:xfrm>
            <a:off x="5221288" y="1208088"/>
            <a:ext cx="3800475" cy="3343275"/>
          </a:xfrm>
          <a:prstGeom prst="rect">
            <a:avLst/>
          </a:prstGeom>
          <a:noFill/>
          <a:ln>
            <a:noFill/>
          </a:ln>
        </p:spPr>
      </p:pic>
      <p:sp>
        <p:nvSpPr>
          <p:cNvPr id="418" name="Google Shape;418;p22"/>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Scénario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Rebekah se rend à votre clinique et présente une toux sévère et un mauvais état général. Sa radiographie montre des anomalies pulmonaires évoquant une tuberculose pulmonaire. Suivez l’algorithme pour déterminer les étapes à suivre.</a:t>
            </a:r>
            <a:endParaRPr/>
          </a:p>
          <a:p>
            <a:pPr marL="114300" lvl="0" indent="0" algn="l" rtl="0">
              <a:lnSpc>
                <a:spcPct val="100000"/>
              </a:lnSpc>
              <a:spcBef>
                <a:spcPct val="0"/>
              </a:spcBef>
              <a:spcAft>
                <a:spcPct val="0"/>
              </a:spcAft>
              <a:buSzPts val="1800"/>
              <a:buNone/>
            </a:pPr>
            <a:endParaRPr sz="1400"/>
          </a:p>
          <a:p>
            <a:pPr marL="114300" lvl="0" indent="0" algn="l" rtl="0">
              <a:lnSpc>
                <a:spcPct val="100000"/>
              </a:lnSpc>
              <a:spcBef>
                <a:spcPct val="0"/>
              </a:spcBef>
              <a:spcAft>
                <a:spcPct val="0"/>
              </a:spcAft>
              <a:buSzPts val="1800"/>
              <a:buNone/>
            </a:pPr>
            <a:endParaRPr b="1"/>
          </a:p>
          <a:p>
            <a:pPr marL="114300" lvl="0" indent="0" algn="l" rtl="0">
              <a:lnSpc>
                <a:spcPct val="100000"/>
              </a:lnSpc>
              <a:spcBef>
                <a:spcPct val="0"/>
              </a:spcBef>
              <a:spcAft>
                <a:spcPct val="0"/>
              </a:spcAft>
              <a:buSzPts val="1800"/>
              <a:buNone/>
            </a:pPr>
            <a:endParaRPr b="1"/>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3"/>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FLUX DES PATIENTS</a:t>
            </a:r>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Flux des patients</a:t>
            </a:r>
            <a:endParaRPr/>
          </a:p>
        </p:txBody>
      </p:sp>
      <p:sp>
        <p:nvSpPr>
          <p:cNvPr id="429" name="Google Shape;429;p24"/>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Le flux des patients variera en fonction de l’endroit où le test Truenat est placé dans le réseau diagnostique, c.-à-d. sur le lieu d’intervention ou dans des laboratoires périphériques. </a:t>
            </a:r>
            <a:endParaRPr/>
          </a:p>
          <a:p>
            <a:pPr marL="457200" lvl="0" indent="-228600" algn="l" rtl="0">
              <a:lnSpc>
                <a:spcPct val="100000"/>
              </a:lnSpc>
              <a:spcBef>
                <a:spcPct val="0"/>
              </a:spcBef>
              <a:spcAft>
                <a:spcPct val="0"/>
              </a:spcAft>
              <a:buSzPts val="1800"/>
              <a:buNone/>
            </a:pP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Il est extrêmement important que les patients soient associés aux tests supplémentaires si nécessaire, au traitement et aux soins. </a:t>
            </a:r>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Questions à prendre en compte concernant le flux des patients</a:t>
            </a:r>
            <a:endParaRPr/>
          </a:p>
        </p:txBody>
      </p:sp>
      <p:sp>
        <p:nvSpPr>
          <p:cNvPr id="435" name="Google Shape;435;p25"/>
          <p:cNvSpPr txBox="1">
            <a:spLocks noGrp="1"/>
          </p:cNvSpPr>
          <p:nvPr>
            <p:ph type="body" idx="1"/>
          </p:nvPr>
        </p:nvSpPr>
        <p:spPr>
          <a:xfrm>
            <a:off x="311150" y="1413534"/>
            <a:ext cx="8521700" cy="3319463"/>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Font typeface="Arial"/>
              <a:buAutoNum type="arabicPeriod"/>
            </a:pPr>
            <a:r>
              <a:rPr lang="fr-FR" sz="1600" b="0" i="0" strike="noStrike" cap="none" spc="0" baseline="0" dirty="0">
                <a:solidFill>
                  <a:srgbClr val="000000"/>
                </a:solidFill>
                <a:effectLst/>
                <a:latin typeface="Montserrat"/>
                <a:ea typeface="Montserrat"/>
                <a:cs typeface="Montserrat"/>
              </a:rPr>
              <a:t>Comment les patients sont-ils orientés vers un dépistage et un test de la TB ?</a:t>
            </a:r>
            <a:endParaRPr sz="1600" dirty="0"/>
          </a:p>
          <a:p>
            <a:pPr marL="457200" lvl="0" indent="-228600" algn="l" rtl="0">
              <a:lnSpc>
                <a:spcPct val="100000"/>
              </a:lnSpc>
              <a:spcBef>
                <a:spcPct val="0"/>
              </a:spcBef>
              <a:spcAft>
                <a:spcPct val="0"/>
              </a:spcAft>
              <a:buSzPts val="1800"/>
              <a:buFont typeface="Arial"/>
              <a:buNone/>
            </a:pPr>
            <a:endParaRPr sz="500" dirty="0"/>
          </a:p>
          <a:p>
            <a:pPr marL="457200" lvl="0" indent="-342900" algn="l" rtl="0">
              <a:lnSpc>
                <a:spcPct val="100000"/>
              </a:lnSpc>
              <a:spcBef>
                <a:spcPct val="0"/>
              </a:spcBef>
              <a:spcAft>
                <a:spcPct val="0"/>
              </a:spcAft>
              <a:buSzPts val="1800"/>
              <a:buFont typeface="Arial"/>
              <a:buAutoNum type="arabicPeriod"/>
            </a:pPr>
            <a:r>
              <a:rPr lang="fr-FR" sz="1600" b="0" i="0" strike="noStrike" cap="none" spc="0" baseline="0" dirty="0">
                <a:solidFill>
                  <a:srgbClr val="000000"/>
                </a:solidFill>
                <a:effectLst/>
                <a:latin typeface="Montserrat"/>
                <a:ea typeface="Montserrat"/>
                <a:cs typeface="Montserrat"/>
              </a:rPr>
              <a:t>Les patients sont-ils orientés de la communauté vers l’établissement pour le dépistage de la TB ?</a:t>
            </a:r>
            <a:endParaRPr sz="1600" dirty="0"/>
          </a:p>
          <a:p>
            <a:pPr marL="914400" lvl="1" indent="-317500" algn="l" rtl="0">
              <a:lnSpc>
                <a:spcPct val="100000"/>
              </a:lnSpc>
              <a:spcBef>
                <a:spcPct val="0"/>
              </a:spcBef>
              <a:spcAft>
                <a:spcPct val="0"/>
              </a:spcAft>
              <a:buSzPts val="1400"/>
              <a:buChar char="○"/>
            </a:pPr>
            <a:r>
              <a:rPr lang="fr-FR" sz="1200" b="0" i="0" strike="noStrike" cap="none" spc="0" baseline="0" dirty="0">
                <a:solidFill>
                  <a:srgbClr val="000000"/>
                </a:solidFill>
                <a:effectLst/>
                <a:latin typeface="Montserrat"/>
                <a:ea typeface="Montserrat"/>
                <a:cs typeface="Montserrat"/>
              </a:rPr>
              <a:t>Ou les échantillons sont-ils prélevés au niveau de la communauté et transportés vers l’établissement pour être analysés ?</a:t>
            </a:r>
            <a:endParaRPr sz="1200" dirty="0"/>
          </a:p>
          <a:p>
            <a:pPr marL="914400" lvl="1" indent="-317500" algn="l" rtl="0">
              <a:lnSpc>
                <a:spcPct val="100000"/>
              </a:lnSpc>
              <a:spcBef>
                <a:spcPct val="0"/>
              </a:spcBef>
              <a:spcAft>
                <a:spcPct val="0"/>
              </a:spcAft>
              <a:buSzPts val="1400"/>
              <a:buChar char="○"/>
            </a:pPr>
            <a:r>
              <a:rPr lang="fr-FR" sz="1200" b="0" i="0" strike="noStrike" cap="none" spc="0" baseline="0" dirty="0">
                <a:solidFill>
                  <a:srgbClr val="000000"/>
                </a:solidFill>
                <a:effectLst/>
                <a:latin typeface="Montserrat"/>
                <a:ea typeface="Montserrat"/>
                <a:cs typeface="Montserrat"/>
              </a:rPr>
              <a:t>Ou est-ce que les tests sont effectués au niveau de la communauté et les patients atteints de TB sont-ils orientés vers l’établissement pour l’instauration du traitement contre la TB/TB-DR ?</a:t>
            </a:r>
            <a:endParaRPr sz="1200" dirty="0"/>
          </a:p>
          <a:p>
            <a:pPr marL="457200" lvl="0" indent="-228600" algn="l" rtl="0">
              <a:lnSpc>
                <a:spcPct val="100000"/>
              </a:lnSpc>
              <a:spcBef>
                <a:spcPct val="0"/>
              </a:spcBef>
              <a:spcAft>
                <a:spcPct val="0"/>
              </a:spcAft>
              <a:buSzPts val="1800"/>
              <a:buFont typeface="Arial"/>
              <a:buNone/>
            </a:pPr>
            <a:endParaRPr sz="500" dirty="0"/>
          </a:p>
          <a:p>
            <a:pPr marL="457200" lvl="0" indent="-342900" algn="l" rtl="0">
              <a:lnSpc>
                <a:spcPct val="100000"/>
              </a:lnSpc>
              <a:spcBef>
                <a:spcPct val="0"/>
              </a:spcBef>
              <a:spcAft>
                <a:spcPct val="0"/>
              </a:spcAft>
              <a:buSzPts val="1800"/>
              <a:buFont typeface="Arial"/>
              <a:buAutoNum type="arabicPeriod"/>
            </a:pPr>
            <a:r>
              <a:rPr lang="fr-FR" sz="1600" b="0" i="0" strike="noStrike" cap="none" spc="0" baseline="0" dirty="0">
                <a:solidFill>
                  <a:srgbClr val="000000"/>
                </a:solidFill>
                <a:effectLst/>
                <a:latin typeface="Montserrat"/>
                <a:ea typeface="Montserrat"/>
                <a:cs typeface="Montserrat"/>
              </a:rPr>
              <a:t>Comment les résultats sont-ils transmis au clinicien/à l’établissement/au patient ?</a:t>
            </a:r>
            <a:endParaRPr sz="1600" dirty="0"/>
          </a:p>
          <a:p>
            <a:pPr marL="457200" lvl="0" indent="-228600" algn="l" rtl="0">
              <a:lnSpc>
                <a:spcPct val="100000"/>
              </a:lnSpc>
              <a:spcBef>
                <a:spcPct val="0"/>
              </a:spcBef>
              <a:spcAft>
                <a:spcPct val="0"/>
              </a:spcAft>
              <a:buSzPts val="1800"/>
              <a:buFont typeface="Arial"/>
              <a:buNone/>
            </a:pPr>
            <a:endParaRPr sz="500" dirty="0"/>
          </a:p>
          <a:p>
            <a:pPr marL="457200" lvl="0" indent="-342900" algn="l" rtl="0">
              <a:lnSpc>
                <a:spcPct val="100000"/>
              </a:lnSpc>
              <a:spcBef>
                <a:spcPct val="0"/>
              </a:spcBef>
              <a:spcAft>
                <a:spcPct val="0"/>
              </a:spcAft>
              <a:buSzPts val="1800"/>
              <a:buFont typeface="Arial"/>
              <a:buAutoNum type="arabicPeriod"/>
            </a:pPr>
            <a:r>
              <a:rPr lang="fr-FR" sz="1600" b="0" i="0" strike="noStrike" cap="none" spc="0" baseline="0" dirty="0">
                <a:solidFill>
                  <a:srgbClr val="000000"/>
                </a:solidFill>
                <a:effectLst/>
                <a:latin typeface="Montserrat"/>
                <a:ea typeface="Montserrat"/>
                <a:cs typeface="Montserrat"/>
              </a:rPr>
              <a:t>Comment les patients diagnostiqués sont-ils orientés pour le suivi médical de la TB/TB-DR ?</a:t>
            </a:r>
            <a:endParaRPr sz="1600" dirty="0"/>
          </a:p>
          <a:p>
            <a:pPr marL="914400" lvl="1" indent="-228600" algn="l" rtl="0">
              <a:lnSpc>
                <a:spcPct val="100000"/>
              </a:lnSpc>
              <a:spcBef>
                <a:spcPts val="1600"/>
              </a:spcBef>
              <a:spcAft>
                <a:spcPct val="0"/>
              </a:spcAft>
              <a:buSzPts val="1400"/>
              <a:buNone/>
            </a:pPr>
            <a:endParaRPr sz="1200" dirty="0"/>
          </a:p>
          <a:p>
            <a:pPr marL="596900" lvl="1" indent="0" algn="l" rtl="0">
              <a:lnSpc>
                <a:spcPct val="100000"/>
              </a:lnSpc>
              <a:spcBef>
                <a:spcPts val="1600"/>
              </a:spcBef>
              <a:spcAft>
                <a:spcPct val="0"/>
              </a:spcAft>
              <a:buSzPts val="1400"/>
              <a:buNone/>
            </a:pPr>
            <a:endParaRPr sz="12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6"/>
          <p:cNvSpPr txBox="1">
            <a:spLocks noGrp="1"/>
          </p:cNvSpPr>
          <p:nvPr>
            <p:ph type="title"/>
          </p:nvPr>
        </p:nvSpPr>
        <p:spPr>
          <a:xfrm>
            <a:off x="348853" y="179955"/>
            <a:ext cx="8471297" cy="994172"/>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Exemple de parcours d’orientation des patients</a:t>
            </a:r>
            <a:endParaRPr/>
          </a:p>
        </p:txBody>
      </p:sp>
      <p:pic>
        <p:nvPicPr>
          <p:cNvPr id="442" name="Google Shape;442;p26" descr="Hospital with solid fill"/>
          <p:cNvPicPr preferRelativeResize="0"/>
          <p:nvPr/>
        </p:nvPicPr>
        <p:blipFill>
          <a:blip r:embed="rId3">
            <a:alphaModFix/>
          </a:blip>
          <a:stretch>
            <a:fillRect/>
          </a:stretch>
        </p:blipFill>
        <p:spPr>
          <a:xfrm>
            <a:off x="454473" y="760999"/>
            <a:ext cx="1269908" cy="1269908"/>
          </a:xfrm>
          <a:prstGeom prst="rect">
            <a:avLst/>
          </a:prstGeom>
          <a:noFill/>
          <a:ln>
            <a:noFill/>
          </a:ln>
        </p:spPr>
      </p:pic>
      <p:pic>
        <p:nvPicPr>
          <p:cNvPr id="443" name="Google Shape;443;p26" descr="Hospital with solid fill"/>
          <p:cNvPicPr preferRelativeResize="0"/>
          <p:nvPr/>
        </p:nvPicPr>
        <p:blipFill>
          <a:blip r:embed="rId4">
            <a:alphaModFix/>
          </a:blip>
          <a:stretch>
            <a:fillRect/>
          </a:stretch>
        </p:blipFill>
        <p:spPr>
          <a:xfrm>
            <a:off x="3319507" y="742128"/>
            <a:ext cx="1269908" cy="1269908"/>
          </a:xfrm>
          <a:prstGeom prst="rect">
            <a:avLst/>
          </a:prstGeom>
          <a:noFill/>
          <a:ln>
            <a:noFill/>
          </a:ln>
        </p:spPr>
      </p:pic>
      <p:pic>
        <p:nvPicPr>
          <p:cNvPr id="444" name="Google Shape;444;p26" descr="Hospital with solid fill"/>
          <p:cNvPicPr preferRelativeResize="0"/>
          <p:nvPr/>
        </p:nvPicPr>
        <p:blipFill>
          <a:blip r:embed="rId5">
            <a:alphaModFix/>
          </a:blip>
          <a:stretch>
            <a:fillRect/>
          </a:stretch>
        </p:blipFill>
        <p:spPr>
          <a:xfrm>
            <a:off x="6744841" y="811698"/>
            <a:ext cx="1269908" cy="1269908"/>
          </a:xfrm>
          <a:prstGeom prst="rect">
            <a:avLst/>
          </a:prstGeom>
          <a:noFill/>
          <a:ln>
            <a:noFill/>
          </a:ln>
        </p:spPr>
      </p:pic>
      <p:sp>
        <p:nvSpPr>
          <p:cNvPr id="445" name="Google Shape;445;p26"/>
          <p:cNvSpPr/>
          <p:nvPr/>
        </p:nvSpPr>
        <p:spPr>
          <a:xfrm>
            <a:off x="361994" y="1810410"/>
            <a:ext cx="1454867" cy="458827"/>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800" b="1" i="0" strike="noStrike" cap="none" spc="0" baseline="0" dirty="0">
                <a:solidFill>
                  <a:srgbClr val="FFFFFF"/>
                </a:solidFill>
                <a:effectLst/>
                <a:latin typeface="Montserrat"/>
                <a:ea typeface="Montserrat"/>
                <a:cs typeface="Montserrat"/>
              </a:rPr>
              <a:t>Site 1</a:t>
            </a: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r>
              <a:rPr lang="fr-FR" sz="600" b="0" i="0" strike="noStrike" cap="none" spc="0" baseline="0" dirty="0">
                <a:solidFill>
                  <a:srgbClr val="FFFFFF"/>
                </a:solidFill>
                <a:effectLst/>
                <a:latin typeface="Montserrat"/>
                <a:ea typeface="Montserrat"/>
                <a:cs typeface="Montserrat"/>
              </a:rPr>
              <a:t>Pas de test </a:t>
            </a:r>
            <a:r>
              <a:rPr lang="fr-FR" sz="600" b="0" i="0" strike="noStrike" cap="none" spc="0" baseline="0" dirty="0" err="1">
                <a:solidFill>
                  <a:srgbClr val="FFFFFF"/>
                </a:solidFill>
                <a:effectLst/>
                <a:latin typeface="Montserrat"/>
                <a:ea typeface="Montserrat"/>
                <a:cs typeface="Montserrat"/>
              </a:rPr>
              <a:t>Truenat</a:t>
            </a:r>
            <a:r>
              <a:rPr lang="fr-FR" sz="600" b="0" i="0" strike="noStrike" cap="none" spc="0" baseline="0" dirty="0">
                <a:solidFill>
                  <a:srgbClr val="FFFFFF"/>
                </a:solidFill>
                <a:effectLst/>
                <a:latin typeface="Montserrat"/>
                <a:ea typeface="Montserrat"/>
                <a:cs typeface="Montserrat"/>
              </a:rPr>
              <a:t>/recherche active de cas (Active case </a:t>
            </a:r>
            <a:r>
              <a:rPr lang="fr-FR" sz="600" b="0" i="0" strike="noStrike" cap="none" spc="0" baseline="0" dirty="0" err="1">
                <a:solidFill>
                  <a:srgbClr val="FFFFFF"/>
                </a:solidFill>
                <a:effectLst/>
                <a:latin typeface="Montserrat"/>
                <a:ea typeface="Montserrat"/>
                <a:cs typeface="Montserrat"/>
              </a:rPr>
              <a:t>finding</a:t>
            </a:r>
            <a:r>
              <a:rPr lang="fr-FR" sz="600" b="0" i="0" strike="noStrike" cap="none" spc="0" baseline="0" dirty="0">
                <a:solidFill>
                  <a:srgbClr val="FFFFFF"/>
                </a:solidFill>
                <a:effectLst/>
                <a:latin typeface="Montserrat"/>
                <a:ea typeface="Montserrat"/>
                <a:cs typeface="Montserrat"/>
              </a:rPr>
              <a:t>, </a:t>
            </a:r>
            <a:r>
              <a:rPr lang="fr-FR" sz="600" b="0" i="0" strike="noStrike" cap="none" spc="0" baseline="0" dirty="0" err="1">
                <a:solidFill>
                  <a:srgbClr val="FFFFFF"/>
                </a:solidFill>
                <a:effectLst/>
                <a:latin typeface="Montserrat"/>
                <a:ea typeface="Montserrat"/>
                <a:cs typeface="Montserrat"/>
              </a:rPr>
              <a:t>ACF</a:t>
            </a:r>
            <a:r>
              <a:rPr lang="fr-FR" sz="600" b="0" i="0" strike="noStrike" cap="none" spc="0" baseline="0" dirty="0">
                <a:solidFill>
                  <a:srgbClr val="FFFFFF"/>
                </a:solidFill>
                <a:effectLst/>
                <a:latin typeface="Montserrat"/>
                <a:ea typeface="Montserrat"/>
                <a:cs typeface="Montserrat"/>
              </a:rPr>
              <a:t>)</a:t>
            </a:r>
            <a:endParaRPr sz="700" b="0" i="0" u="none" strike="noStrike" cap="none" dirty="0">
              <a:solidFill>
                <a:srgbClr val="000000"/>
              </a:solidFill>
              <a:latin typeface="Arial"/>
              <a:ea typeface="Arial"/>
              <a:cs typeface="Arial"/>
              <a:sym typeface="Arial"/>
            </a:endParaRPr>
          </a:p>
        </p:txBody>
      </p:sp>
      <p:sp>
        <p:nvSpPr>
          <p:cNvPr id="446" name="Google Shape;446;p26"/>
          <p:cNvSpPr/>
          <p:nvPr/>
        </p:nvSpPr>
        <p:spPr>
          <a:xfrm>
            <a:off x="2963510" y="1760660"/>
            <a:ext cx="2029404" cy="4738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1200" b="1" i="0" strike="noStrike" cap="none" spc="0" baseline="0" dirty="0">
                <a:solidFill>
                  <a:srgbClr val="000000"/>
                </a:solidFill>
                <a:effectLst/>
                <a:latin typeface="Montserrat"/>
                <a:ea typeface="Montserrat"/>
                <a:cs typeface="Montserrat"/>
              </a:rPr>
              <a:t>Site 2</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r>
              <a:rPr lang="fr-FR" sz="1050" b="0" i="0" strike="noStrike" cap="none" spc="0" baseline="0" dirty="0" err="1">
                <a:solidFill>
                  <a:srgbClr val="000000"/>
                </a:solidFill>
                <a:effectLst/>
                <a:latin typeface="Montserrat"/>
                <a:ea typeface="Montserrat"/>
                <a:cs typeface="Montserrat"/>
              </a:rPr>
              <a:t>Truenat</a:t>
            </a:r>
            <a:r>
              <a:rPr lang="fr-FR" sz="1050" b="0" i="0" strike="noStrike" cap="none" spc="0" baseline="0" dirty="0">
                <a:solidFill>
                  <a:srgbClr val="000000"/>
                </a:solidFill>
                <a:effectLst/>
                <a:latin typeface="Montserrat"/>
                <a:ea typeface="Montserrat"/>
                <a:cs typeface="Montserrat"/>
              </a:rPr>
              <a:t> (</a:t>
            </a:r>
            <a:r>
              <a:rPr lang="fr-FR" sz="1050" b="0" i="0" strike="noStrike" cap="none" spc="0" baseline="0" dirty="0" err="1">
                <a:solidFill>
                  <a:srgbClr val="000000"/>
                </a:solidFill>
                <a:effectLst/>
                <a:latin typeface="Montserrat"/>
                <a:ea typeface="Montserrat"/>
                <a:cs typeface="Montserrat"/>
              </a:rPr>
              <a:t>ACF</a:t>
            </a:r>
            <a:r>
              <a:rPr lang="fr-FR" sz="1050" b="0" i="0" strike="noStrike" cap="none" spc="0" baseline="0" dirty="0">
                <a:solidFill>
                  <a:srgbClr val="000000"/>
                </a:solidFill>
                <a:effectLst/>
                <a:latin typeface="Montserrat"/>
                <a:ea typeface="Montserrat"/>
                <a:cs typeface="Montserrat"/>
              </a:rPr>
              <a:t> ou établissement)</a:t>
            </a:r>
            <a:endParaRPr sz="1100" b="0" i="0" u="none" strike="noStrike" cap="none" dirty="0">
              <a:solidFill>
                <a:srgbClr val="000000"/>
              </a:solidFill>
              <a:latin typeface="Arial"/>
              <a:ea typeface="Arial"/>
              <a:cs typeface="Arial"/>
              <a:sym typeface="Arial"/>
            </a:endParaRPr>
          </a:p>
        </p:txBody>
      </p:sp>
      <p:sp>
        <p:nvSpPr>
          <p:cNvPr id="447" name="Google Shape;447;p26"/>
          <p:cNvSpPr/>
          <p:nvPr/>
        </p:nvSpPr>
        <p:spPr>
          <a:xfrm>
            <a:off x="6458858" y="1861109"/>
            <a:ext cx="1792212" cy="4588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1050" b="1" i="0" strike="noStrike" cap="none" spc="0" baseline="0" dirty="0">
                <a:solidFill>
                  <a:srgbClr val="595959"/>
                </a:solidFill>
                <a:effectLst/>
                <a:latin typeface="Montserrat"/>
                <a:ea typeface="Montserrat"/>
                <a:cs typeface="Montserrat"/>
              </a:rPr>
              <a:t>Site 3</a:t>
            </a:r>
            <a:endParaRPr sz="10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r>
              <a:rPr lang="fr-FR" sz="900" b="0" i="0" strike="noStrike" cap="none" spc="0" baseline="0" dirty="0" err="1">
                <a:solidFill>
                  <a:srgbClr val="595959"/>
                </a:solidFill>
                <a:effectLst/>
                <a:latin typeface="Montserrat"/>
                <a:ea typeface="Montserrat"/>
                <a:cs typeface="Montserrat"/>
              </a:rPr>
              <a:t>BMU</a:t>
            </a:r>
            <a:r>
              <a:rPr lang="fr-FR" sz="900" b="0" i="0" strike="noStrike" cap="none" spc="0" baseline="0" dirty="0">
                <a:solidFill>
                  <a:srgbClr val="595959"/>
                </a:solidFill>
                <a:effectLst/>
                <a:latin typeface="Montserrat"/>
                <a:ea typeface="Montserrat"/>
                <a:cs typeface="Montserrat"/>
              </a:rPr>
              <a:t> ou hôpital spécialisé dans traitement de TB-DR</a:t>
            </a:r>
            <a:endParaRPr sz="1000" b="0" i="0" u="none" strike="noStrike" cap="none" dirty="0">
              <a:solidFill>
                <a:srgbClr val="000000"/>
              </a:solidFill>
              <a:latin typeface="Arial"/>
              <a:ea typeface="Arial"/>
              <a:cs typeface="Arial"/>
              <a:sym typeface="Arial"/>
            </a:endParaRPr>
          </a:p>
        </p:txBody>
      </p:sp>
      <p:pic>
        <p:nvPicPr>
          <p:cNvPr id="448" name="Google Shape;448;p26" descr="Hospital with solid fill"/>
          <p:cNvPicPr preferRelativeResize="0"/>
          <p:nvPr/>
        </p:nvPicPr>
        <p:blipFill>
          <a:blip r:embed="rId6">
            <a:alphaModFix/>
          </a:blip>
          <a:stretch>
            <a:fillRect/>
          </a:stretch>
        </p:blipFill>
        <p:spPr>
          <a:xfrm>
            <a:off x="6109888" y="3449912"/>
            <a:ext cx="1269908" cy="1269908"/>
          </a:xfrm>
          <a:prstGeom prst="rect">
            <a:avLst/>
          </a:prstGeom>
          <a:noFill/>
          <a:ln>
            <a:noFill/>
          </a:ln>
        </p:spPr>
      </p:pic>
      <p:sp>
        <p:nvSpPr>
          <p:cNvPr id="449" name="Google Shape;449;p26"/>
          <p:cNvSpPr/>
          <p:nvPr/>
        </p:nvSpPr>
        <p:spPr>
          <a:xfrm>
            <a:off x="5638125" y="4485131"/>
            <a:ext cx="2213434" cy="57972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050" b="1" i="0" strike="noStrike" cap="none" spc="0" baseline="0" dirty="0">
                <a:solidFill>
                  <a:srgbClr val="FFFFFF"/>
                </a:solidFill>
                <a:effectLst/>
                <a:latin typeface="Montserrat"/>
                <a:ea typeface="Montserrat"/>
                <a:cs typeface="Montserrat"/>
              </a:rPr>
              <a:t>Site 4</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r>
              <a:rPr lang="fr-FR" sz="1050" b="0" i="0" strike="noStrike" cap="none" spc="0" baseline="0" dirty="0">
                <a:solidFill>
                  <a:srgbClr val="FFFFFF"/>
                </a:solidFill>
                <a:effectLst/>
                <a:latin typeface="Montserrat"/>
                <a:ea typeface="Montserrat"/>
                <a:cs typeface="Montserrat"/>
              </a:rPr>
              <a:t>Autre hôpital spécialisé dans la </a:t>
            </a:r>
            <a:r>
              <a:rPr lang="fr-FR" sz="1050" b="0" i="0" strike="noStrike" cap="none" spc="0" baseline="0" dirty="0" err="1">
                <a:solidFill>
                  <a:srgbClr val="FFFFFF"/>
                </a:solidFill>
                <a:effectLst/>
                <a:latin typeface="Montserrat"/>
                <a:ea typeface="Montserrat"/>
                <a:cs typeface="Montserrat"/>
              </a:rPr>
              <a:t>MDR</a:t>
            </a:r>
            <a:r>
              <a:rPr lang="fr-FR" sz="1050" b="0" i="0" strike="noStrike" cap="none" spc="0" baseline="0" dirty="0">
                <a:solidFill>
                  <a:srgbClr val="FFFFFF"/>
                </a:solidFill>
                <a:effectLst/>
                <a:latin typeface="Montserrat"/>
                <a:ea typeface="Montserrat"/>
                <a:cs typeface="Montserrat"/>
              </a:rPr>
              <a:t> ou clinique préférée choisie par le patient </a:t>
            </a:r>
            <a:endParaRPr sz="1100" b="0" i="0" u="none" strike="noStrike" cap="none" dirty="0">
              <a:solidFill>
                <a:srgbClr val="000000"/>
              </a:solidFill>
              <a:latin typeface="Arial"/>
              <a:ea typeface="Arial"/>
              <a:cs typeface="Arial"/>
              <a:sym typeface="Arial"/>
            </a:endParaRPr>
          </a:p>
        </p:txBody>
      </p:sp>
      <p:sp>
        <p:nvSpPr>
          <p:cNvPr id="450" name="Google Shape;450;p26"/>
          <p:cNvSpPr/>
          <p:nvPr/>
        </p:nvSpPr>
        <p:spPr>
          <a:xfrm>
            <a:off x="220046" y="2311468"/>
            <a:ext cx="1738763" cy="1600132"/>
          </a:xfrm>
          <a:prstGeom prst="round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257175" marR="0" lvl="0" indent="-257175" algn="l" rtl="0">
              <a:lnSpc>
                <a:spcPct val="100000"/>
              </a:lnSpc>
              <a:spcBef>
                <a:spcPct val="0"/>
              </a:spcBef>
              <a:spcAft>
                <a:spcPct val="0"/>
              </a:spcAft>
              <a:buClr>
                <a:srgbClr val="000000"/>
              </a:buClr>
              <a:buSzPts val="1200"/>
              <a:buFont typeface="Arial"/>
              <a:buAutoNum type="arabicPeriod"/>
            </a:pPr>
            <a:r>
              <a:rPr lang="fr-FR" sz="1050" b="0" i="0" strike="noStrike" cap="none" spc="0" baseline="0" dirty="0">
                <a:solidFill>
                  <a:srgbClr val="000000"/>
                </a:solidFill>
                <a:effectLst/>
                <a:latin typeface="Montserrat"/>
                <a:ea typeface="Montserrat"/>
                <a:cs typeface="Montserrat"/>
              </a:rPr>
              <a:t>Sélection du patient</a:t>
            </a:r>
            <a:endParaRPr sz="110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050" b="0" i="0" strike="noStrike" cap="none" spc="0" baseline="0" dirty="0">
                <a:solidFill>
                  <a:srgbClr val="000000"/>
                </a:solidFill>
                <a:effectLst/>
                <a:latin typeface="Montserrat"/>
                <a:ea typeface="Montserrat"/>
                <a:cs typeface="Montserrat"/>
              </a:rPr>
              <a:t>Recueillir et envoyer l’échantillon ou orienter le patient vers le site 2 pour effectuer un test </a:t>
            </a:r>
            <a:r>
              <a:rPr lang="fr-FR" sz="1050" b="0" i="0" strike="noStrike" cap="none" spc="0" baseline="0" dirty="0" err="1">
                <a:solidFill>
                  <a:srgbClr val="000000"/>
                </a:solidFill>
                <a:effectLst/>
                <a:latin typeface="Montserrat"/>
                <a:ea typeface="Montserrat"/>
                <a:cs typeface="Montserrat"/>
              </a:rPr>
              <a:t>Truenat</a:t>
            </a:r>
            <a:endParaRPr sz="1100" b="0" i="0" u="none" strike="noStrike" cap="none" dirty="0">
              <a:solidFill>
                <a:srgbClr val="000000"/>
              </a:solidFill>
              <a:latin typeface="Arial"/>
              <a:ea typeface="Arial"/>
              <a:cs typeface="Arial"/>
              <a:sym typeface="Arial"/>
            </a:endParaRPr>
          </a:p>
        </p:txBody>
      </p:sp>
      <p:sp>
        <p:nvSpPr>
          <p:cNvPr id="451" name="Google Shape;451;p26"/>
          <p:cNvSpPr/>
          <p:nvPr/>
        </p:nvSpPr>
        <p:spPr>
          <a:xfrm>
            <a:off x="2856090" y="2269237"/>
            <a:ext cx="2196743" cy="1361498"/>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257175" marR="0" lvl="0" indent="-257175" algn="l" rtl="0">
              <a:lnSpc>
                <a:spcPct val="100000"/>
              </a:lnSpc>
              <a:spcBef>
                <a:spcPct val="0"/>
              </a:spcBef>
              <a:spcAft>
                <a:spcPct val="0"/>
              </a:spcAft>
              <a:buClr>
                <a:srgbClr val="000000"/>
              </a:buClr>
              <a:buSzPts val="1200"/>
              <a:buFont typeface="Arial"/>
              <a:buAutoNum type="arabicPeriod"/>
            </a:pPr>
            <a:r>
              <a:rPr lang="fr-FR" sz="1000" b="0" i="0" strike="noStrike" cap="none" spc="0" baseline="0" dirty="0">
                <a:solidFill>
                  <a:srgbClr val="000000"/>
                </a:solidFill>
                <a:effectLst/>
                <a:latin typeface="Montserrat"/>
                <a:ea typeface="Montserrat"/>
                <a:cs typeface="Montserrat"/>
              </a:rPr>
              <a:t>Effectuer le test </a:t>
            </a:r>
            <a:r>
              <a:rPr lang="fr-FR" sz="1000" b="0" i="0" strike="noStrike" cap="none" spc="0" baseline="0" dirty="0" err="1">
                <a:solidFill>
                  <a:srgbClr val="000000"/>
                </a:solidFill>
                <a:effectLst/>
                <a:latin typeface="Montserrat"/>
                <a:ea typeface="Montserrat"/>
                <a:cs typeface="Montserrat"/>
              </a:rPr>
              <a:t>Truenat</a:t>
            </a:r>
            <a:endParaRPr sz="105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000" b="0" i="0" strike="noStrike" cap="none" spc="0" baseline="0" dirty="0">
                <a:solidFill>
                  <a:srgbClr val="000000"/>
                </a:solidFill>
                <a:effectLst/>
                <a:latin typeface="Montserrat"/>
                <a:ea typeface="Montserrat"/>
                <a:cs typeface="Montserrat"/>
              </a:rPr>
              <a:t>Enregistrer le résultat</a:t>
            </a:r>
            <a:endParaRPr sz="105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000" b="0" i="0" strike="noStrike" cap="none" spc="0" baseline="0" dirty="0">
                <a:solidFill>
                  <a:srgbClr val="000000"/>
                </a:solidFill>
                <a:effectLst/>
                <a:latin typeface="Montserrat"/>
                <a:ea typeface="Montserrat"/>
                <a:cs typeface="Montserrat"/>
              </a:rPr>
              <a:t>Transmettre le résultat au médecin local au site 3, ou</a:t>
            </a:r>
            <a:endParaRPr sz="105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000" b="0" i="0" strike="noStrike" cap="none" spc="0" baseline="0" dirty="0">
                <a:solidFill>
                  <a:srgbClr val="000000"/>
                </a:solidFill>
                <a:effectLst/>
                <a:latin typeface="Montserrat"/>
                <a:ea typeface="Montserrat"/>
                <a:cs typeface="Montserrat"/>
              </a:rPr>
              <a:t>Orienter le patient vers le site 4 pour le traitement</a:t>
            </a:r>
            <a:endParaRPr sz="1050" b="0" i="0" u="none" strike="noStrike" cap="none" dirty="0">
              <a:solidFill>
                <a:srgbClr val="000000"/>
              </a:solidFill>
              <a:latin typeface="Arial"/>
              <a:ea typeface="Arial"/>
              <a:cs typeface="Arial"/>
              <a:sym typeface="Arial"/>
            </a:endParaRPr>
          </a:p>
        </p:txBody>
      </p:sp>
      <p:sp>
        <p:nvSpPr>
          <p:cNvPr id="452" name="Google Shape;452;p26"/>
          <p:cNvSpPr/>
          <p:nvPr/>
        </p:nvSpPr>
        <p:spPr>
          <a:xfrm>
            <a:off x="5979164" y="2360119"/>
            <a:ext cx="2673303" cy="1002132"/>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57175" marR="0" lvl="0" indent="-257175" algn="l" rtl="0">
              <a:lnSpc>
                <a:spcPct val="100000"/>
              </a:lnSpc>
              <a:spcBef>
                <a:spcPct val="0"/>
              </a:spcBef>
              <a:spcAft>
                <a:spcPct val="0"/>
              </a:spcAft>
              <a:buClr>
                <a:srgbClr val="000000"/>
              </a:buClr>
              <a:buSzPts val="1200"/>
              <a:buFont typeface="Arial"/>
              <a:buAutoNum type="arabicPeriod"/>
            </a:pPr>
            <a:r>
              <a:rPr lang="fr-FR" sz="1100" b="0" i="0" strike="noStrike" cap="none" spc="0" baseline="0" dirty="0">
                <a:solidFill>
                  <a:srgbClr val="000000"/>
                </a:solidFill>
                <a:effectLst/>
                <a:latin typeface="Montserrat"/>
                <a:ea typeface="Montserrat"/>
                <a:cs typeface="Montserrat"/>
              </a:rPr>
              <a:t>Réception des résultats électroniques du test </a:t>
            </a:r>
            <a:r>
              <a:rPr lang="fr-FR" sz="1100" b="0" i="0" strike="noStrike" cap="none" spc="0" baseline="0" dirty="0" err="1">
                <a:solidFill>
                  <a:srgbClr val="000000"/>
                </a:solidFill>
                <a:effectLst/>
                <a:latin typeface="Montserrat"/>
                <a:ea typeface="Montserrat"/>
                <a:cs typeface="Montserrat"/>
              </a:rPr>
              <a:t>Truenat</a:t>
            </a:r>
            <a:endParaRPr sz="120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100" b="0" i="0" strike="noStrike" cap="none" spc="0" baseline="0" dirty="0">
                <a:solidFill>
                  <a:srgbClr val="000000"/>
                </a:solidFill>
                <a:effectLst/>
                <a:latin typeface="Montserrat"/>
                <a:ea typeface="Montserrat"/>
                <a:cs typeface="Montserrat"/>
              </a:rPr>
              <a:t>Instaurer le traitement, ou</a:t>
            </a:r>
            <a:endParaRPr sz="120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100" b="0" i="0" strike="noStrike" cap="none" spc="0" baseline="0" dirty="0">
                <a:solidFill>
                  <a:srgbClr val="000000"/>
                </a:solidFill>
                <a:effectLst/>
                <a:latin typeface="Montserrat"/>
                <a:ea typeface="Montserrat"/>
                <a:cs typeface="Montserrat"/>
              </a:rPr>
              <a:t>Orienter le patient vers le site 4 pour le traitement</a:t>
            </a:r>
            <a:endParaRPr sz="1200" b="0" i="0" u="none" strike="noStrike" cap="none" dirty="0">
              <a:solidFill>
                <a:srgbClr val="000000"/>
              </a:solidFill>
              <a:latin typeface="Arial"/>
              <a:ea typeface="Arial"/>
              <a:cs typeface="Arial"/>
              <a:sym typeface="Arial"/>
            </a:endParaRPr>
          </a:p>
        </p:txBody>
      </p:sp>
      <p:cxnSp>
        <p:nvCxnSpPr>
          <p:cNvPr id="453" name="Google Shape;453;p26"/>
          <p:cNvCxnSpPr/>
          <p:nvPr/>
        </p:nvCxnSpPr>
        <p:spPr>
          <a:xfrm>
            <a:off x="2065564" y="2953209"/>
            <a:ext cx="710343" cy="0"/>
          </a:xfrm>
          <a:prstGeom prst="straightConnector1">
            <a:avLst/>
          </a:prstGeom>
          <a:noFill/>
          <a:ln w="76200" cap="flat" cmpd="sng">
            <a:solidFill>
              <a:schemeClr val="accent1"/>
            </a:solidFill>
            <a:prstDash val="solid"/>
            <a:round/>
            <a:headEnd type="none" w="sm" len="sm"/>
            <a:tailEnd type="triangle" w="med" len="med"/>
          </a:ln>
        </p:spPr>
      </p:cxnSp>
      <p:cxnSp>
        <p:nvCxnSpPr>
          <p:cNvPr id="454" name="Google Shape;454;p26"/>
          <p:cNvCxnSpPr/>
          <p:nvPr/>
        </p:nvCxnSpPr>
        <p:spPr>
          <a:xfrm flipH="1">
            <a:off x="7070270" y="3432787"/>
            <a:ext cx="245545" cy="474963"/>
          </a:xfrm>
          <a:prstGeom prst="straightConnector1">
            <a:avLst/>
          </a:prstGeom>
          <a:noFill/>
          <a:ln w="76200" cap="flat" cmpd="sng">
            <a:solidFill>
              <a:schemeClr val="accent1"/>
            </a:solidFill>
            <a:prstDash val="solid"/>
            <a:round/>
            <a:headEnd type="none" w="sm" len="sm"/>
            <a:tailEnd type="triangle" w="med" len="med"/>
          </a:ln>
        </p:spPr>
      </p:cxnSp>
      <p:cxnSp>
        <p:nvCxnSpPr>
          <p:cNvPr id="455" name="Google Shape;455;p26"/>
          <p:cNvCxnSpPr/>
          <p:nvPr/>
        </p:nvCxnSpPr>
        <p:spPr>
          <a:xfrm>
            <a:off x="5176157" y="2977093"/>
            <a:ext cx="726622" cy="0"/>
          </a:xfrm>
          <a:prstGeom prst="straightConnector1">
            <a:avLst/>
          </a:prstGeom>
          <a:noFill/>
          <a:ln w="76200" cap="flat" cmpd="sng">
            <a:solidFill>
              <a:schemeClr val="accent1"/>
            </a:solidFill>
            <a:prstDash val="solid"/>
            <a:round/>
            <a:headEnd type="none" w="sm" len="sm"/>
            <a:tailEnd type="triangle" w="med" len="med"/>
          </a:ln>
        </p:spPr>
      </p:cxnSp>
      <p:cxnSp>
        <p:nvCxnSpPr>
          <p:cNvPr id="456" name="Google Shape;456;p26"/>
          <p:cNvCxnSpPr/>
          <p:nvPr/>
        </p:nvCxnSpPr>
        <p:spPr>
          <a:xfrm>
            <a:off x="5154911" y="3573653"/>
            <a:ext cx="954976" cy="707183"/>
          </a:xfrm>
          <a:prstGeom prst="straightConnector1">
            <a:avLst/>
          </a:prstGeom>
          <a:noFill/>
          <a:ln w="76200" cap="flat" cmpd="sng">
            <a:solidFill>
              <a:schemeClr val="accent1"/>
            </a:solidFill>
            <a:prstDash val="solid"/>
            <a:round/>
            <a:headEnd type="none" w="sm" len="sm"/>
            <a:tailEnd type="triangle" w="med" len="med"/>
          </a:ln>
        </p:spPr>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pSp>
        <p:nvGrpSpPr>
          <p:cNvPr id="461" name="Google Shape;461;p27"/>
          <p:cNvGrpSpPr/>
          <p:nvPr/>
        </p:nvGrpSpPr>
        <p:grpSpPr>
          <a:xfrm>
            <a:off x="2442270" y="917152"/>
            <a:ext cx="6603955" cy="1605534"/>
            <a:chOff x="2482615" y="-566766"/>
            <a:chExt cx="6508968" cy="2721947"/>
          </a:xfrm>
        </p:grpSpPr>
        <p:sp>
          <p:nvSpPr>
            <p:cNvPr id="462" name="Google Shape;462;p27"/>
            <p:cNvSpPr/>
            <p:nvPr/>
          </p:nvSpPr>
          <p:spPr>
            <a:xfrm>
              <a:off x="2482615" y="-566766"/>
              <a:ext cx="6508968" cy="2721947"/>
            </a:xfrm>
            <a:prstGeom prst="rightArrow">
              <a:avLst>
                <a:gd name="adj1" fmla="val 75000"/>
                <a:gd name="adj2" fmla="val 50000"/>
              </a:avLst>
            </a:prstGeom>
            <a:solidFill>
              <a:srgbClr val="FFD4D2">
                <a:alpha val="89411"/>
              </a:srgbClr>
            </a:solidFill>
            <a:ln w="25400" cap="flat" cmpd="sng">
              <a:solidFill>
                <a:srgbClr val="FFD4D2">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7"/>
            <p:cNvSpPr txBox="1"/>
            <p:nvPr/>
          </p:nvSpPr>
          <p:spPr>
            <a:xfrm>
              <a:off x="2630457" y="300573"/>
              <a:ext cx="5553203" cy="979829"/>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ct val="0"/>
                </a:spcBef>
                <a:spcAft>
                  <a:spcPct val="0"/>
                </a:spcAft>
                <a:buClr>
                  <a:srgbClr val="000000"/>
                </a:buClr>
                <a:buSzPts val="1600"/>
                <a:buFont typeface="Arial"/>
                <a:buChar char="•"/>
              </a:pPr>
              <a:r>
                <a:rPr lang="fr-FR" b="0" i="0" strike="noStrike" cap="none" spc="0" baseline="0" dirty="0">
                  <a:solidFill>
                    <a:srgbClr val="000000"/>
                  </a:solidFill>
                  <a:effectLst/>
                  <a:latin typeface="Montserrat"/>
                  <a:ea typeface="Montserrat"/>
                  <a:cs typeface="Montserrat"/>
                </a:rPr>
                <a:t>Accompagner le patient vers les soins et le traitement</a:t>
              </a:r>
              <a:endParaRPr sz="12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240"/>
                </a:spcBef>
                <a:spcAft>
                  <a:spcPct val="0"/>
                </a:spcAft>
                <a:buClr>
                  <a:srgbClr val="000000"/>
                </a:buClr>
                <a:buSzPts val="1600"/>
                <a:buFont typeface="Arial"/>
                <a:buChar char="•"/>
              </a:pPr>
              <a:r>
                <a:rPr lang="fr-FR" b="0" i="0" strike="noStrike" cap="none" spc="0" baseline="0" dirty="0">
                  <a:solidFill>
                    <a:srgbClr val="000000"/>
                  </a:solidFill>
                  <a:effectLst/>
                  <a:latin typeface="Montserrat"/>
                  <a:ea typeface="Montserrat"/>
                  <a:cs typeface="Montserrat"/>
                </a:rPr>
                <a:t>Fournir les résultats des tests aux centres de soins et de traitement</a:t>
              </a:r>
              <a:endParaRPr sz="1200" b="0" i="0" u="none" strike="noStrike" cap="none" dirty="0">
                <a:solidFill>
                  <a:srgbClr val="000000"/>
                </a:solidFill>
                <a:latin typeface="Arial"/>
                <a:ea typeface="Arial"/>
                <a:cs typeface="Arial"/>
                <a:sym typeface="Arial"/>
              </a:endParaRPr>
            </a:p>
          </p:txBody>
        </p:sp>
      </p:grpSp>
      <p:grpSp>
        <p:nvGrpSpPr>
          <p:cNvPr id="464" name="Google Shape;464;p27"/>
          <p:cNvGrpSpPr/>
          <p:nvPr/>
        </p:nvGrpSpPr>
        <p:grpSpPr>
          <a:xfrm>
            <a:off x="15963" y="916652"/>
            <a:ext cx="2441709" cy="1555233"/>
            <a:chOff x="0" y="260039"/>
            <a:chExt cx="2441709" cy="1675944"/>
          </a:xfrm>
        </p:grpSpPr>
        <p:sp>
          <p:nvSpPr>
            <p:cNvPr id="465" name="Google Shape;465;p27"/>
            <p:cNvSpPr/>
            <p:nvPr/>
          </p:nvSpPr>
          <p:spPr>
            <a:xfrm>
              <a:off x="0" y="260039"/>
              <a:ext cx="2441709" cy="1675944"/>
            </a:xfrm>
            <a:prstGeom prst="roundRect">
              <a:avLst>
                <a:gd name="adj" fmla="val 16667"/>
              </a:avLst>
            </a:prstGeom>
            <a:solidFill>
              <a:srgbClr val="FF6D6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27"/>
            <p:cNvSpPr txBox="1"/>
            <p:nvPr/>
          </p:nvSpPr>
          <p:spPr>
            <a:xfrm>
              <a:off x="81812" y="341851"/>
              <a:ext cx="2278083" cy="15123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rgbClr val="000000"/>
                </a:buClr>
                <a:buSzPts val="1800"/>
                <a:buFont typeface="Arial"/>
                <a:buNone/>
              </a:pPr>
              <a:r>
                <a:rPr lang="fr-FR" sz="1800" b="1" i="0" strike="noStrike" cap="none" spc="0" baseline="0">
                  <a:solidFill>
                    <a:srgbClr val="000000"/>
                  </a:solidFill>
                  <a:effectLst/>
                  <a:latin typeface="Montserrat"/>
                  <a:ea typeface="Montserrat"/>
                  <a:cs typeface="Montserrat"/>
                </a:rPr>
                <a:t>Si des services de lutte contre la TB sont disponibles dans le même établissement</a:t>
              </a:r>
              <a:endParaRPr sz="1400" b="0" i="0" u="none" strike="noStrike" cap="none">
                <a:solidFill>
                  <a:srgbClr val="000000"/>
                </a:solidFill>
                <a:latin typeface="Arial"/>
                <a:ea typeface="Arial"/>
                <a:cs typeface="Arial"/>
                <a:sym typeface="Arial"/>
              </a:endParaRPr>
            </a:p>
          </p:txBody>
        </p:sp>
      </p:grpSp>
      <p:grpSp>
        <p:nvGrpSpPr>
          <p:cNvPr id="467" name="Google Shape;467;p27"/>
          <p:cNvGrpSpPr/>
          <p:nvPr/>
        </p:nvGrpSpPr>
        <p:grpSpPr>
          <a:xfrm>
            <a:off x="2507563" y="2330451"/>
            <a:ext cx="6508968" cy="2768498"/>
            <a:chOff x="2522324" y="2142439"/>
            <a:chExt cx="6368459" cy="2128298"/>
          </a:xfrm>
        </p:grpSpPr>
        <p:sp>
          <p:nvSpPr>
            <p:cNvPr id="468" name="Google Shape;468;p27"/>
            <p:cNvSpPr/>
            <p:nvPr/>
          </p:nvSpPr>
          <p:spPr>
            <a:xfrm>
              <a:off x="2522324" y="2142439"/>
              <a:ext cx="6368459" cy="2128298"/>
            </a:xfrm>
            <a:prstGeom prst="rightArrow">
              <a:avLst>
                <a:gd name="adj1" fmla="val 75000"/>
                <a:gd name="adj2" fmla="val 50000"/>
              </a:avLst>
            </a:prstGeom>
            <a:solidFill>
              <a:srgbClr val="FFD4D2">
                <a:alpha val="89411"/>
              </a:srgbClr>
            </a:solidFill>
            <a:ln w="25400" cap="flat" cmpd="sng">
              <a:solidFill>
                <a:srgbClr val="FFD4D2">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7"/>
            <p:cNvSpPr txBox="1"/>
            <p:nvPr/>
          </p:nvSpPr>
          <p:spPr>
            <a:xfrm>
              <a:off x="2671435" y="2469506"/>
              <a:ext cx="5364984" cy="1552346"/>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ct val="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Fournir aux patients atteints de TB un document de demande de transfert vers un établissement de soins et de traitement</a:t>
              </a:r>
              <a:endParaRPr sz="11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Conseiller le patient sur la nécessité d’un traitement immédiat</a:t>
              </a:r>
              <a:endParaRPr sz="11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Appeler l’établissement de soins et de traitement de la TB pour les avertir du transfert et transmettre les résultats des tests par voie électronique</a:t>
              </a:r>
              <a:endParaRPr sz="11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Indiquer le nom et les coordonnées du patient et la date du résultat positif du test</a:t>
              </a:r>
              <a:endParaRPr sz="11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Faire le suivi avec le patient et l’établissement de traitement</a:t>
              </a:r>
              <a:endParaRPr sz="1100" b="0" i="0" u="none" strike="noStrike" cap="none" dirty="0">
                <a:solidFill>
                  <a:srgbClr val="000000"/>
                </a:solidFill>
                <a:latin typeface="Arial"/>
                <a:ea typeface="Arial"/>
                <a:cs typeface="Arial"/>
                <a:sym typeface="Arial"/>
              </a:endParaRPr>
            </a:p>
          </p:txBody>
        </p:sp>
      </p:grpSp>
      <p:grpSp>
        <p:nvGrpSpPr>
          <p:cNvPr id="470" name="Google Shape;470;p27"/>
          <p:cNvGrpSpPr/>
          <p:nvPr/>
        </p:nvGrpSpPr>
        <p:grpSpPr>
          <a:xfrm>
            <a:off x="15963" y="2522686"/>
            <a:ext cx="2562187" cy="2347763"/>
            <a:chOff x="0" y="2537405"/>
            <a:chExt cx="2562187" cy="1675944"/>
          </a:xfrm>
        </p:grpSpPr>
        <p:sp>
          <p:nvSpPr>
            <p:cNvPr id="471" name="Google Shape;471;p27"/>
            <p:cNvSpPr/>
            <p:nvPr/>
          </p:nvSpPr>
          <p:spPr>
            <a:xfrm>
              <a:off x="0" y="2537405"/>
              <a:ext cx="2562187" cy="1675944"/>
            </a:xfrm>
            <a:prstGeom prst="roundRect">
              <a:avLst>
                <a:gd name="adj" fmla="val 16667"/>
              </a:avLst>
            </a:prstGeom>
            <a:solidFill>
              <a:srgbClr val="FF6D6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7"/>
            <p:cNvSpPr txBox="1"/>
            <p:nvPr/>
          </p:nvSpPr>
          <p:spPr>
            <a:xfrm>
              <a:off x="81813" y="2619218"/>
              <a:ext cx="2398561" cy="15123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rgbClr val="000000"/>
                </a:buClr>
                <a:buSzPts val="1800"/>
                <a:buFont typeface="Arial"/>
                <a:buNone/>
              </a:pPr>
              <a:r>
                <a:rPr lang="fr-FR" sz="1800" b="1" i="0" strike="noStrike" cap="none" spc="0" baseline="0">
                  <a:solidFill>
                    <a:srgbClr val="000000"/>
                  </a:solidFill>
                  <a:effectLst/>
                  <a:latin typeface="Montserrat"/>
                  <a:ea typeface="Montserrat"/>
                  <a:cs typeface="Montserrat"/>
                </a:rPr>
                <a:t>Si des services de lutte contre la TB ne sont pas disponibles dans le même établissement</a:t>
              </a:r>
              <a:endParaRPr sz="1400" b="0" i="0" u="none" strike="noStrike" cap="none">
                <a:solidFill>
                  <a:srgbClr val="000000"/>
                </a:solidFill>
                <a:latin typeface="Arial"/>
                <a:ea typeface="Arial"/>
                <a:cs typeface="Arial"/>
                <a:sym typeface="Arial"/>
              </a:endParaRPr>
            </a:p>
          </p:txBody>
        </p:sp>
      </p:grpSp>
      <p:sp>
        <p:nvSpPr>
          <p:cNvPr id="473" name="Google Shape;473;p27"/>
          <p:cNvSpPr txBox="1"/>
          <p:nvPr/>
        </p:nvSpPr>
        <p:spPr>
          <a:xfrm>
            <a:off x="0" y="221813"/>
            <a:ext cx="931407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800"/>
              <a:buFont typeface="Arial"/>
              <a:buNone/>
            </a:pPr>
            <a:r>
              <a:rPr lang="fr-FR" sz="2400" b="1" i="0" strike="noStrike" cap="none" spc="0" baseline="0" dirty="0">
                <a:solidFill>
                  <a:srgbClr val="FF6E68"/>
                </a:solidFill>
                <a:effectLst/>
                <a:latin typeface="Montserrat ExtraBold"/>
                <a:ea typeface="Montserrat ExtraBold"/>
                <a:cs typeface="Montserrat ExtraBold"/>
              </a:rPr>
              <a:t>Procédures pour les transferts et les orientations des patients</a:t>
            </a:r>
            <a:endParaRPr sz="12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Rapports de résultats numériques</a:t>
            </a:r>
            <a:endParaRPr/>
          </a:p>
        </p:txBody>
      </p:sp>
      <p:sp>
        <p:nvSpPr>
          <p:cNvPr id="479" name="Google Shape;479;p28"/>
          <p:cNvSpPr txBox="1">
            <a:spLocks noGrp="1"/>
          </p:cNvSpPr>
          <p:nvPr>
            <p:ph type="body" idx="1"/>
          </p:nvPr>
        </p:nvSpPr>
        <p:spPr>
          <a:xfrm>
            <a:off x="311150" y="1206500"/>
            <a:ext cx="8521700" cy="349197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L’instrument </a:t>
            </a:r>
            <a:r>
              <a:rPr lang="fr-FR" sz="1800" b="0" i="0" strike="noStrike" cap="none" spc="0" baseline="0" dirty="0" err="1">
                <a:solidFill>
                  <a:srgbClr val="000000"/>
                </a:solidFill>
                <a:effectLst/>
                <a:latin typeface="Montserrat"/>
                <a:ea typeface="Montserrat"/>
                <a:cs typeface="Montserrat"/>
              </a:rPr>
              <a:t>Truelab</a:t>
            </a:r>
            <a:r>
              <a:rPr lang="fr-FR" sz="1800" b="0" i="0" strike="noStrike" cap="none" spc="0" baseline="0" dirty="0">
                <a:solidFill>
                  <a:srgbClr val="000000"/>
                </a:solidFill>
                <a:effectLst/>
                <a:latin typeface="Montserrat"/>
                <a:ea typeface="Montserrat"/>
                <a:cs typeface="Montserrat"/>
              </a:rPr>
              <a:t> dispose d’un logiciel intégré pour le rapport numérique des résultats, lorsqu’une carte SIM est utilisée avec un ensemble de données</a:t>
            </a:r>
            <a:endParaRPr dirty="0"/>
          </a:p>
          <a:p>
            <a:pPr marL="114300" lvl="0" indent="0" algn="l" rtl="0">
              <a:lnSpc>
                <a:spcPct val="100000"/>
              </a:lnSpc>
              <a:spcBef>
                <a:spcPct val="0"/>
              </a:spcBef>
              <a:spcAft>
                <a:spcPct val="0"/>
              </a:spcAft>
              <a:buSzPts val="1800"/>
              <a:buNone/>
            </a:pP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Les rapports de résultats numériques peuvent être utilisés pour :</a:t>
            </a:r>
            <a:endParaRPr dirty="0"/>
          </a:p>
          <a:p>
            <a:pPr marL="914400" lvl="1" indent="-317500" algn="l" rtl="0">
              <a:lnSpc>
                <a:spcPct val="100000"/>
              </a:lnSpc>
              <a:spcBef>
                <a:spcPct val="0"/>
              </a:spcBef>
              <a:spcAft>
                <a:spcPct val="0"/>
              </a:spcAft>
              <a:buSzPts val="1400"/>
              <a:buChar char="○"/>
            </a:pPr>
            <a:r>
              <a:rPr lang="fr-FR" sz="1400" b="0" i="0" strike="noStrike" cap="none" spc="0" baseline="0" dirty="0">
                <a:solidFill>
                  <a:srgbClr val="000000"/>
                </a:solidFill>
                <a:effectLst/>
                <a:latin typeface="Montserrat"/>
                <a:ea typeface="Montserrat"/>
                <a:cs typeface="Montserrat"/>
              </a:rPr>
              <a:t>Envoyer des résultats de test aux cliniciens</a:t>
            </a:r>
            <a:endParaRPr dirty="0"/>
          </a:p>
          <a:p>
            <a:pPr marL="914400" lvl="1" indent="-317500" algn="l" rtl="0">
              <a:lnSpc>
                <a:spcPct val="100000"/>
              </a:lnSpc>
              <a:spcBef>
                <a:spcPct val="0"/>
              </a:spcBef>
              <a:spcAft>
                <a:spcPct val="0"/>
              </a:spcAft>
              <a:buSzPts val="1400"/>
              <a:buChar char="○"/>
            </a:pPr>
            <a:r>
              <a:rPr lang="fr-FR" sz="1400" b="0" i="0" strike="noStrike" cap="none" spc="0" baseline="0" dirty="0">
                <a:solidFill>
                  <a:srgbClr val="000000"/>
                </a:solidFill>
                <a:effectLst/>
                <a:latin typeface="Montserrat"/>
                <a:ea typeface="Montserrat"/>
                <a:cs typeface="Montserrat"/>
              </a:rPr>
              <a:t>Envoyer des informations sur les performances et les problèmes à </a:t>
            </a:r>
            <a:r>
              <a:rPr lang="fr-FR" sz="1400" b="0" i="0" strike="noStrike" cap="none" spc="0" baseline="0" dirty="0" err="1">
                <a:solidFill>
                  <a:srgbClr val="000000"/>
                </a:solidFill>
                <a:effectLst/>
                <a:latin typeface="Montserrat"/>
                <a:ea typeface="Montserrat"/>
                <a:cs typeface="Montserrat"/>
              </a:rPr>
              <a:t>Molbio</a:t>
            </a:r>
            <a:r>
              <a:rPr lang="fr-FR" sz="1400" b="0" i="0" strike="noStrike" cap="none" spc="0" baseline="0" dirty="0">
                <a:solidFill>
                  <a:srgbClr val="000000"/>
                </a:solidFill>
                <a:effectLst/>
                <a:latin typeface="Montserrat"/>
                <a:ea typeface="Montserrat"/>
                <a:cs typeface="Montserrat"/>
              </a:rPr>
              <a:t> (lectures d’erreurs, informations sur le traitement des échantillons)</a:t>
            </a:r>
            <a:endParaRPr dirty="0"/>
          </a:p>
          <a:p>
            <a:pPr marL="914400" lvl="1" indent="-317500" algn="l" rtl="0">
              <a:lnSpc>
                <a:spcPct val="100000"/>
              </a:lnSpc>
              <a:spcBef>
                <a:spcPct val="0"/>
              </a:spcBef>
              <a:spcAft>
                <a:spcPct val="0"/>
              </a:spcAft>
              <a:buSzPts val="1400"/>
              <a:buChar char="○"/>
            </a:pPr>
            <a:r>
              <a:rPr lang="fr-FR" sz="1400" b="0" i="0" strike="noStrike" cap="none" spc="0" baseline="0" dirty="0">
                <a:solidFill>
                  <a:srgbClr val="000000"/>
                </a:solidFill>
                <a:effectLst/>
                <a:latin typeface="Montserrat"/>
                <a:ea typeface="Montserrat"/>
                <a:cs typeface="Montserrat"/>
              </a:rPr>
              <a:t>Envoyer les données aux serveurs nationaux à des fins </a:t>
            </a:r>
            <a:r>
              <a:rPr lang="fr-FR" sz="1400" b="0" i="0" strike="noStrike" cap="none" spc="0" baseline="0">
                <a:solidFill>
                  <a:srgbClr val="000000"/>
                </a:solidFill>
                <a:effectLst/>
                <a:latin typeface="Montserrat"/>
                <a:ea typeface="Montserrat"/>
                <a:cs typeface="Montserrat"/>
              </a:rPr>
              <a:t>de surveillance</a:t>
            </a:r>
            <a:endParaRPr dirty="0"/>
          </a:p>
          <a:p>
            <a:pPr marL="596900" lvl="1" indent="0" algn="l" rtl="0">
              <a:lnSpc>
                <a:spcPct val="100000"/>
              </a:lnSpc>
              <a:spcBef>
                <a:spcPct val="0"/>
              </a:spcBef>
              <a:spcAft>
                <a:spcPct val="0"/>
              </a:spcAft>
              <a:buSzPts val="1400"/>
              <a:buNone/>
            </a:pPr>
            <a:endParaRPr dirty="0"/>
          </a:p>
          <a:p>
            <a:pPr marL="461963" lvl="1" indent="-285750" algn="l" rtl="0">
              <a:lnSpc>
                <a:spcPct val="100000"/>
              </a:lnSpc>
              <a:spcBef>
                <a:spcPct val="0"/>
              </a:spcBef>
              <a:spcAft>
                <a:spcPct val="0"/>
              </a:spcAft>
              <a:buSzPts val="1400"/>
              <a:buFont typeface="Arial"/>
              <a:buChar char="•"/>
            </a:pPr>
            <a:r>
              <a:rPr lang="fr-FR" sz="1800" b="0" i="0" strike="noStrike" cap="none" spc="0" baseline="0" dirty="0">
                <a:solidFill>
                  <a:srgbClr val="000000"/>
                </a:solidFill>
                <a:effectLst/>
                <a:latin typeface="Montserrat"/>
                <a:ea typeface="Montserrat"/>
                <a:cs typeface="Montserrat"/>
              </a:rPr>
              <a:t>Les entreprises de la plateforme logicielle de connectivité tierce (Aspect et </a:t>
            </a:r>
            <a:r>
              <a:rPr lang="fr-FR" sz="1800" b="0" i="0" strike="noStrike" cap="none" spc="0" baseline="0" dirty="0" err="1">
                <a:solidFill>
                  <a:srgbClr val="000000"/>
                </a:solidFill>
                <a:effectLst/>
                <a:latin typeface="Montserrat"/>
                <a:ea typeface="Montserrat"/>
                <a:cs typeface="Montserrat"/>
              </a:rPr>
              <a:t>DataToCare</a:t>
            </a:r>
            <a:r>
              <a:rPr lang="fr-FR" sz="1800" b="0" i="0" strike="noStrike" cap="none" spc="0" baseline="0" dirty="0">
                <a:solidFill>
                  <a:srgbClr val="000000"/>
                </a:solidFill>
                <a:effectLst/>
                <a:latin typeface="Montserrat"/>
                <a:ea typeface="Montserrat"/>
                <a:cs typeface="Montserrat"/>
              </a:rPr>
              <a:t>) travaillent actuellement pour permettre un flux de données fluide vers ces plateformes</a:t>
            </a:r>
            <a:endParaRPr dirty="0"/>
          </a:p>
          <a:p>
            <a:pPr marL="269875" lvl="1" indent="0" algn="l" rtl="0">
              <a:lnSpc>
                <a:spcPct val="100000"/>
              </a:lnSpc>
              <a:spcBef>
                <a:spcPct val="0"/>
              </a:spcBef>
              <a:spcAft>
                <a:spcPct val="0"/>
              </a:spcAft>
              <a:buSzPts val="1400"/>
              <a:buNone/>
            </a:pPr>
            <a:endParaRPr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xfrm>
            <a:off x="780550" y="445025"/>
            <a:ext cx="805175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Introduction</a:t>
            </a:r>
            <a:endParaRPr b="1"/>
          </a:p>
        </p:txBody>
      </p:sp>
      <p:sp>
        <p:nvSpPr>
          <p:cNvPr id="142" name="Google Shape;142;p2"/>
          <p:cNvSpPr txBox="1">
            <a:spLocks noGrp="1"/>
          </p:cNvSpPr>
          <p:nvPr>
            <p:ph type="body" idx="1"/>
          </p:nvPr>
        </p:nvSpPr>
        <p:spPr>
          <a:xfrm>
            <a:off x="781100" y="1206500"/>
            <a:ext cx="8051750" cy="33194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ts val="1600"/>
              </a:spcAft>
              <a:buSzPts val="1800"/>
              <a:buNone/>
            </a:pPr>
            <a:r>
              <a:rPr lang="fr-FR" sz="1800" b="0" i="0" strike="noStrike" cap="none" spc="0" baseline="0">
                <a:solidFill>
                  <a:srgbClr val="000000"/>
                </a:solidFill>
                <a:effectLst/>
                <a:latin typeface="Montserrat"/>
                <a:ea typeface="Montserrat"/>
                <a:cs typeface="Montserrat"/>
              </a:rPr>
              <a:t>Ce module présente l’algorithme de diagnostic pour Truenat et la manière d’interpréter les résultats.</a:t>
            </a:r>
            <a:endParaRPr/>
          </a:p>
        </p:txBody>
      </p:sp>
      <p:cxnSp>
        <p:nvCxnSpPr>
          <p:cNvPr id="143" name="Google Shape;143;p2"/>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9"/>
          <p:cNvSpPr txBox="1">
            <a:spLocks noGrp="1"/>
          </p:cNvSpPr>
          <p:nvPr>
            <p:ph type="title"/>
          </p:nvPr>
        </p:nvSpPr>
        <p:spPr>
          <a:xfrm>
            <a:off x="1502202" y="-90890"/>
            <a:ext cx="28080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FFFF"/>
                </a:solidFill>
                <a:effectLst/>
                <a:latin typeface="Montserrat"/>
                <a:ea typeface="Montserrat"/>
                <a:cs typeface="Montserrat"/>
              </a:rPr>
              <a:t>RÉSUMÉ</a:t>
            </a:r>
            <a:endParaRPr/>
          </a:p>
        </p:txBody>
      </p:sp>
      <p:sp>
        <p:nvSpPr>
          <p:cNvPr id="485" name="Google Shape;485;p29"/>
          <p:cNvSpPr txBox="1">
            <a:spLocks noGrp="1"/>
          </p:cNvSpPr>
          <p:nvPr>
            <p:ph type="body" idx="1"/>
          </p:nvPr>
        </p:nvSpPr>
        <p:spPr>
          <a:xfrm>
            <a:off x="76728" y="551542"/>
            <a:ext cx="5637474" cy="433251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600"/>
              <a:buNone/>
            </a:pPr>
            <a:r>
              <a:rPr lang="fr-FR" sz="1400" b="1" i="0" strike="noStrike" cap="none" spc="0" baseline="0" dirty="0">
                <a:solidFill>
                  <a:srgbClr val="FFFFFF"/>
                </a:solidFill>
                <a:effectLst/>
                <a:latin typeface="Montserrat"/>
                <a:ea typeface="Montserrat"/>
                <a:cs typeface="Montserrat"/>
              </a:rPr>
              <a:t>Recommandations de l’OMS</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L’OMS recommande d’utiliser </a:t>
            </a:r>
            <a:r>
              <a:rPr lang="fr-FR" sz="1400" b="0" i="0" strike="noStrike" cap="none" spc="0" baseline="0" dirty="0" err="1">
                <a:solidFill>
                  <a:srgbClr val="FFFFFF"/>
                </a:solidFill>
                <a:effectLst/>
                <a:latin typeface="Montserrat"/>
                <a:ea typeface="Montserrat"/>
                <a:cs typeface="Montserrat"/>
              </a:rPr>
              <a:t>Truenat</a:t>
            </a:r>
            <a:r>
              <a:rPr lang="fr-FR" sz="1400" b="0" i="0" strike="noStrike" cap="none" spc="0" baseline="0" dirty="0">
                <a:solidFill>
                  <a:srgbClr val="FFFFFF"/>
                </a:solidFill>
                <a:effectLst/>
                <a:latin typeface="Montserrat"/>
                <a:ea typeface="Montserrat"/>
                <a:cs typeface="Montserrat"/>
              </a:rPr>
              <a:t> </a:t>
            </a:r>
            <a:r>
              <a:rPr lang="fr-FR" sz="1400" b="0" i="0" strike="noStrike" cap="none" spc="0" baseline="0" dirty="0" err="1">
                <a:solidFill>
                  <a:srgbClr val="FFFFFF"/>
                </a:solidFill>
                <a:effectLst/>
                <a:latin typeface="Montserrat"/>
                <a:ea typeface="Montserrat"/>
                <a:cs typeface="Montserrat"/>
              </a:rPr>
              <a:t>MTB</a:t>
            </a:r>
            <a:r>
              <a:rPr lang="fr-FR" sz="1400" b="0" i="0" strike="noStrike" cap="none" spc="0" baseline="0" dirty="0">
                <a:solidFill>
                  <a:srgbClr val="FFFFFF"/>
                </a:solidFill>
                <a:effectLst/>
                <a:latin typeface="Montserrat"/>
                <a:ea typeface="Montserrat"/>
                <a:cs typeface="Montserrat"/>
              </a:rPr>
              <a:t> ou </a:t>
            </a:r>
            <a:r>
              <a:rPr lang="fr-FR" sz="1400" b="0" i="0" strike="noStrike" cap="none" spc="0" baseline="0" dirty="0" err="1">
                <a:solidFill>
                  <a:srgbClr val="FFFFFF"/>
                </a:solidFill>
                <a:effectLst/>
                <a:latin typeface="Montserrat"/>
                <a:ea typeface="Montserrat"/>
                <a:cs typeface="Montserrat"/>
              </a:rPr>
              <a:t>MTB</a:t>
            </a:r>
            <a:r>
              <a:rPr lang="fr-FR" sz="1400" b="0" i="0" strike="noStrike" cap="none" spc="0" baseline="0" dirty="0">
                <a:solidFill>
                  <a:srgbClr val="FFFFFF"/>
                </a:solidFill>
                <a:effectLst/>
                <a:latin typeface="Montserrat"/>
                <a:ea typeface="Montserrat"/>
                <a:cs typeface="Montserrat"/>
              </a:rPr>
              <a:t> Plus pour tous les adultes et les enfants présentant des signes et des symptômes de TB pulmonaire. Le test </a:t>
            </a:r>
            <a:r>
              <a:rPr lang="fr-FR" sz="1400" b="0" i="0" strike="noStrike" cap="none" spc="0" baseline="0" dirty="0" err="1">
                <a:solidFill>
                  <a:srgbClr val="FFFFFF"/>
                </a:solidFill>
                <a:effectLst/>
                <a:latin typeface="Montserrat"/>
                <a:ea typeface="Montserrat"/>
                <a:cs typeface="Montserrat"/>
              </a:rPr>
              <a:t>Truenat</a:t>
            </a:r>
            <a:r>
              <a:rPr lang="fr-FR" sz="1400" b="0" i="0" strike="noStrike" cap="none" spc="0" baseline="0" dirty="0">
                <a:solidFill>
                  <a:srgbClr val="FFFFFF"/>
                </a:solidFill>
                <a:effectLst/>
                <a:latin typeface="Montserrat"/>
                <a:ea typeface="Montserrat"/>
                <a:cs typeface="Montserrat"/>
              </a:rPr>
              <a:t> </a:t>
            </a:r>
            <a:r>
              <a:rPr lang="fr-FR" sz="1400" b="0" i="0" strike="noStrike" cap="none" spc="0" baseline="0" dirty="0" err="1">
                <a:solidFill>
                  <a:srgbClr val="FFFFFF"/>
                </a:solidFill>
                <a:effectLst/>
                <a:latin typeface="Montserrat"/>
                <a:ea typeface="Montserrat"/>
                <a:cs typeface="Montserrat"/>
              </a:rPr>
              <a:t>MTB</a:t>
            </a:r>
            <a:r>
              <a:rPr lang="fr-FR" sz="1400" b="0" i="0" strike="noStrike" cap="none" spc="0" baseline="0" dirty="0">
                <a:solidFill>
                  <a:srgbClr val="FFFFFF"/>
                </a:solidFill>
                <a:effectLst/>
                <a:latin typeface="Montserrat"/>
                <a:ea typeface="Montserrat"/>
                <a:cs typeface="Montserrat"/>
              </a:rPr>
              <a:t>-RIF </a:t>
            </a:r>
            <a:r>
              <a:rPr lang="fr-FR" sz="1400" b="0" i="0" strike="noStrike" cap="none" spc="0" baseline="0" dirty="0" err="1">
                <a:solidFill>
                  <a:srgbClr val="FFFFFF"/>
                </a:solidFill>
                <a:effectLst/>
                <a:latin typeface="Montserrat"/>
                <a:ea typeface="Montserrat"/>
                <a:cs typeface="Montserrat"/>
              </a:rPr>
              <a:t>Dx</a:t>
            </a:r>
            <a:r>
              <a:rPr lang="fr-FR" sz="1400" b="0" i="0" strike="noStrike" cap="none" spc="0" baseline="0" dirty="0">
                <a:solidFill>
                  <a:srgbClr val="FFFFFF"/>
                </a:solidFill>
                <a:effectLst/>
                <a:latin typeface="Montserrat"/>
                <a:ea typeface="Montserrat"/>
                <a:cs typeface="Montserrat"/>
              </a:rPr>
              <a:t> peut être utilisé comme test diagnostique initial pour la résistance à la RIF.</a:t>
            </a:r>
            <a:endParaRPr sz="1400" dirty="0"/>
          </a:p>
          <a:p>
            <a:pPr marL="0" lvl="0" indent="0" algn="l" rtl="0">
              <a:lnSpc>
                <a:spcPct val="100000"/>
              </a:lnSpc>
              <a:spcBef>
                <a:spcPts val="1600"/>
              </a:spcBef>
              <a:spcAft>
                <a:spcPct val="0"/>
              </a:spcAft>
              <a:buSzPts val="1600"/>
              <a:buNone/>
            </a:pPr>
            <a:r>
              <a:rPr lang="fr-FR" sz="1400" b="1" i="0" strike="noStrike" cap="none" spc="0" baseline="0" dirty="0">
                <a:solidFill>
                  <a:srgbClr val="FFFFFF"/>
                </a:solidFill>
                <a:effectLst/>
                <a:latin typeface="Montserrat"/>
                <a:ea typeface="Montserrat"/>
                <a:cs typeface="Montserrat"/>
              </a:rPr>
              <a:t>Algorithme pour </a:t>
            </a:r>
            <a:r>
              <a:rPr lang="fr-FR" sz="1400" b="1" i="0" strike="noStrike" cap="none" spc="0" baseline="0" dirty="0" err="1">
                <a:solidFill>
                  <a:srgbClr val="FFFFFF"/>
                </a:solidFill>
                <a:effectLst/>
                <a:latin typeface="Montserrat"/>
                <a:ea typeface="Montserrat"/>
                <a:cs typeface="Montserrat"/>
              </a:rPr>
              <a:t>Truenat</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L’algorithme montre comment utiliser </a:t>
            </a:r>
            <a:r>
              <a:rPr lang="fr-FR" sz="1400" b="0" i="0" strike="noStrike" cap="none" spc="0" baseline="0" dirty="0" err="1">
                <a:solidFill>
                  <a:srgbClr val="FFFFFF"/>
                </a:solidFill>
                <a:effectLst/>
                <a:latin typeface="Montserrat"/>
                <a:ea typeface="Montserrat"/>
                <a:cs typeface="Montserrat"/>
              </a:rPr>
              <a:t>Truenat</a:t>
            </a:r>
            <a:r>
              <a:rPr lang="fr-FR" sz="1400" b="0" i="0" strike="noStrike" cap="none" spc="0" baseline="0" dirty="0">
                <a:solidFill>
                  <a:srgbClr val="FFFFFF"/>
                </a:solidFill>
                <a:effectLst/>
                <a:latin typeface="Montserrat"/>
                <a:ea typeface="Montserrat"/>
                <a:cs typeface="Montserrat"/>
              </a:rPr>
              <a:t>.</a:t>
            </a:r>
            <a:endParaRPr sz="1400" dirty="0"/>
          </a:p>
          <a:p>
            <a:pPr marL="0" lvl="0" indent="0" algn="l" rtl="0">
              <a:lnSpc>
                <a:spcPct val="100000"/>
              </a:lnSpc>
              <a:spcBef>
                <a:spcPts val="1600"/>
              </a:spcBef>
              <a:spcAft>
                <a:spcPct val="0"/>
              </a:spcAft>
              <a:buSzPts val="1600"/>
              <a:buNone/>
            </a:pPr>
            <a:r>
              <a:rPr lang="fr-FR" sz="1400" b="1" i="0" strike="noStrike" cap="none" spc="0" baseline="0" dirty="0">
                <a:solidFill>
                  <a:srgbClr val="FFFFFF"/>
                </a:solidFill>
                <a:effectLst/>
                <a:latin typeface="Montserrat"/>
                <a:ea typeface="Montserrat"/>
                <a:cs typeface="Montserrat"/>
              </a:rPr>
              <a:t>Transfert ou orientations du patient</a:t>
            </a:r>
            <a:endParaRPr sz="1400" dirty="0"/>
          </a:p>
          <a:p>
            <a:pPr marL="285750" lvl="0" indent="-285750" algn="l" rtl="0">
              <a:lnSpc>
                <a:spcPct val="100000"/>
              </a:lnSpc>
              <a:spcBef>
                <a:spcPts val="1600"/>
              </a:spcBef>
              <a:spcAft>
                <a:spcPts val="1600"/>
              </a:spcAft>
              <a:buSzPts val="1600"/>
              <a:buChar char="●"/>
            </a:pPr>
            <a:r>
              <a:rPr lang="fr-FR" sz="1400" b="0" i="0" strike="noStrike" cap="none" spc="0" baseline="0" dirty="0">
                <a:solidFill>
                  <a:srgbClr val="FFFFFF"/>
                </a:solidFill>
                <a:effectLst/>
                <a:latin typeface="Montserrat"/>
                <a:ea typeface="Montserrat"/>
                <a:cs typeface="Montserrat"/>
              </a:rPr>
              <a:t>Les procédures de transfert ou d’orientation des patients seront spécifiques à chaque pays. En cas de résultats positifs pour la TB, le patient doit être orienté vers des services de soins et de traitement de la TB.</a:t>
            </a:r>
            <a:endParaRPr sz="14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1</a:t>
            </a:r>
            <a:endParaRPr/>
          </a:p>
        </p:txBody>
      </p:sp>
      <p:sp>
        <p:nvSpPr>
          <p:cNvPr id="491" name="Google Shape;491;p30"/>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1. </a:t>
            </a:r>
            <a:r>
              <a:rPr lang="fr-FR" sz="1800" b="0" i="0" strike="noStrike" cap="none" spc="0" baseline="0">
                <a:solidFill>
                  <a:srgbClr val="000000"/>
                </a:solidFill>
                <a:effectLst/>
                <a:latin typeface="Montserrat"/>
                <a:ea typeface="Montserrat"/>
                <a:cs typeface="Montserrat"/>
              </a:rPr>
              <a:t>Quels sont les trois tests Truenat et comment doivent-ils être utilisés ?</a:t>
            </a:r>
            <a:endParaRPr/>
          </a:p>
          <a:p>
            <a:pPr marL="457200" lvl="0" indent="-228600" algn="l" rtl="0">
              <a:lnSpc>
                <a:spcPct val="100000"/>
              </a:lnSpc>
              <a:spcBef>
                <a:spcPct val="0"/>
              </a:spcBef>
              <a:spcAft>
                <a:spcPct val="0"/>
              </a:spcAft>
              <a:buSzPts val="1800"/>
              <a:buNone/>
            </a:pPr>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2</a:t>
            </a:r>
            <a:endParaRPr/>
          </a:p>
        </p:txBody>
      </p:sp>
      <p:sp>
        <p:nvSpPr>
          <p:cNvPr id="497" name="Google Shape;497;p31"/>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2. </a:t>
            </a:r>
            <a:r>
              <a:rPr lang="fr-FR" sz="1800" b="0" i="0" strike="noStrike" cap="none" spc="0" baseline="0">
                <a:solidFill>
                  <a:srgbClr val="000000"/>
                </a:solidFill>
                <a:effectLst/>
                <a:latin typeface="Montserrat"/>
                <a:ea typeface="Montserrat"/>
                <a:cs typeface="Montserrat"/>
              </a:rPr>
              <a:t>Quelles sont les trois parties principales de l’algorithme pour Truenat ? </a:t>
            </a:r>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3</a:t>
            </a:r>
            <a:endParaRPr/>
          </a:p>
        </p:txBody>
      </p:sp>
      <p:sp>
        <p:nvSpPr>
          <p:cNvPr id="503" name="Google Shape;503;p32"/>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3. </a:t>
            </a:r>
            <a:r>
              <a:rPr lang="fr-FR" sz="1800" b="0" i="0" strike="noStrike" cap="none" spc="0" baseline="0">
                <a:solidFill>
                  <a:srgbClr val="000000"/>
                </a:solidFill>
                <a:effectLst/>
                <a:latin typeface="Montserrat"/>
                <a:ea typeface="Montserrat"/>
                <a:cs typeface="Montserrat"/>
              </a:rPr>
              <a:t>Quelles sont les deux choses qui devraient se passer après qu’un patient ait eu un résultat positif au test de dépistage de la TB avec le test Truenat TB ?</a:t>
            </a:r>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1481580" y="2046216"/>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6E68"/>
                </a:solidFill>
                <a:effectLst/>
                <a:latin typeface="Montserrat ExtraBold"/>
                <a:ea typeface="Montserrat ExtraBold"/>
                <a:cs typeface="Montserrat ExtraBold"/>
              </a:rPr>
              <a:t>Recommandations de l’OMS</a:t>
            </a:r>
            <a:endParaRPr/>
          </a:p>
        </p:txBody>
      </p:sp>
      <p:sp>
        <p:nvSpPr>
          <p:cNvPr id="149" name="Google Shape;149;p3"/>
          <p:cNvSpPr txBox="1">
            <a:spLocks noGrp="1"/>
          </p:cNvSpPr>
          <p:nvPr>
            <p:ph type="title" idx="2"/>
          </p:nvPr>
        </p:nvSpPr>
        <p:spPr>
          <a:xfrm>
            <a:off x="677610" y="1953366"/>
            <a:ext cx="895052" cy="54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01.</a:t>
            </a:r>
            <a:endParaRPr/>
          </a:p>
        </p:txBody>
      </p:sp>
      <p:sp>
        <p:nvSpPr>
          <p:cNvPr id="150" name="Google Shape;150;p3"/>
          <p:cNvSpPr txBox="1">
            <a:spLocks noGrp="1"/>
          </p:cNvSpPr>
          <p:nvPr>
            <p:ph type="title" idx="3"/>
          </p:nvPr>
        </p:nvSpPr>
        <p:spPr>
          <a:xfrm>
            <a:off x="1481580" y="271079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6E68"/>
                </a:solidFill>
                <a:effectLst/>
                <a:latin typeface="Montserrat ExtraBold"/>
                <a:ea typeface="Montserrat ExtraBold"/>
                <a:cs typeface="Montserrat ExtraBold"/>
              </a:rPr>
              <a:t>Algorithme pour Truenat</a:t>
            </a:r>
            <a:endParaRPr/>
          </a:p>
        </p:txBody>
      </p:sp>
      <p:sp>
        <p:nvSpPr>
          <p:cNvPr id="151" name="Google Shape;151;p3"/>
          <p:cNvSpPr txBox="1">
            <a:spLocks noGrp="1"/>
          </p:cNvSpPr>
          <p:nvPr>
            <p:ph type="title" idx="5"/>
          </p:nvPr>
        </p:nvSpPr>
        <p:spPr>
          <a:xfrm>
            <a:off x="677610" y="2617941"/>
            <a:ext cx="895052" cy="54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02.</a:t>
            </a:r>
            <a:endParaRPr/>
          </a:p>
        </p:txBody>
      </p:sp>
      <p:sp>
        <p:nvSpPr>
          <p:cNvPr id="152" name="Google Shape;152;p3"/>
          <p:cNvSpPr txBox="1">
            <a:spLocks noGrp="1"/>
          </p:cNvSpPr>
          <p:nvPr>
            <p:ph type="title" idx="6"/>
          </p:nvPr>
        </p:nvSpPr>
        <p:spPr>
          <a:xfrm>
            <a:off x="1481580" y="3381716"/>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6E68"/>
                </a:solidFill>
                <a:effectLst/>
                <a:latin typeface="Montserrat ExtraBold"/>
                <a:ea typeface="Montserrat ExtraBold"/>
                <a:cs typeface="Montserrat ExtraBold"/>
              </a:rPr>
              <a:t>Rapports de résultats numériques </a:t>
            </a:r>
            <a:endParaRPr/>
          </a:p>
        </p:txBody>
      </p:sp>
      <p:sp>
        <p:nvSpPr>
          <p:cNvPr id="153" name="Google Shape;153;p3"/>
          <p:cNvSpPr txBox="1">
            <a:spLocks noGrp="1"/>
          </p:cNvSpPr>
          <p:nvPr>
            <p:ph type="title" idx="8"/>
          </p:nvPr>
        </p:nvSpPr>
        <p:spPr>
          <a:xfrm>
            <a:off x="677610" y="3288866"/>
            <a:ext cx="895052" cy="54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03.</a:t>
            </a:r>
            <a:endParaRPr/>
          </a:p>
        </p:txBody>
      </p:sp>
      <p:sp>
        <p:nvSpPr>
          <p:cNvPr id="154" name="Google Shape;154;p3"/>
          <p:cNvSpPr txBox="1">
            <a:spLocks noGrp="1"/>
          </p:cNvSpPr>
          <p:nvPr>
            <p:ph type="title" idx="9"/>
          </p:nvPr>
        </p:nvSpPr>
        <p:spPr>
          <a:xfrm>
            <a:off x="1481580" y="403821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6E68"/>
                </a:solidFill>
                <a:effectLst/>
                <a:latin typeface="Montserrat ExtraBold"/>
                <a:ea typeface="Montserrat ExtraBold"/>
                <a:cs typeface="Montserrat ExtraBold"/>
              </a:rPr>
              <a:t>Flux des patients</a:t>
            </a:r>
            <a:endParaRPr/>
          </a:p>
        </p:txBody>
      </p:sp>
      <p:sp>
        <p:nvSpPr>
          <p:cNvPr id="155" name="Google Shape;155;p3"/>
          <p:cNvSpPr txBox="1">
            <a:spLocks noGrp="1"/>
          </p:cNvSpPr>
          <p:nvPr>
            <p:ph type="title" idx="14"/>
          </p:nvPr>
        </p:nvSpPr>
        <p:spPr>
          <a:xfrm>
            <a:off x="677610" y="3945361"/>
            <a:ext cx="895052" cy="54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04.</a:t>
            </a:r>
            <a:endParaRPr/>
          </a:p>
        </p:txBody>
      </p:sp>
      <p:sp>
        <p:nvSpPr>
          <p:cNvPr id="156" name="Google Shape;156;p3"/>
          <p:cNvSpPr txBox="1"/>
          <p:nvPr/>
        </p:nvSpPr>
        <p:spPr>
          <a:xfrm>
            <a:off x="681705" y="657539"/>
            <a:ext cx="5763545" cy="83644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ct val="0"/>
              </a:spcBef>
              <a:spcAft>
                <a:spcPct val="0"/>
              </a:spcAft>
              <a:buClr>
                <a:schemeClr val="accent1"/>
              </a:buClr>
              <a:buSzPts val="1400"/>
              <a:buFont typeface="Montserrat ExtraBold"/>
              <a:buNone/>
            </a:pPr>
            <a:r>
              <a:rPr lang="fr-FR" sz="2800" b="1" i="0" strike="noStrike" cap="none" spc="0" baseline="0">
                <a:solidFill>
                  <a:srgbClr val="FF6E68"/>
                </a:solidFill>
                <a:effectLst/>
                <a:latin typeface="Montserrat ExtraBold"/>
                <a:ea typeface="Montserrat ExtraBold"/>
                <a:cs typeface="Montserrat ExtraBold"/>
              </a:rPr>
              <a:t>APERÇU DU COURS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Objectifs d’apprentissage</a:t>
            </a:r>
            <a:endParaRPr/>
          </a:p>
        </p:txBody>
      </p:sp>
      <p:sp>
        <p:nvSpPr>
          <p:cNvPr id="162" name="Google Shape;162;p4"/>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la fin de ce module, les participants doivent être en mesure de :</a:t>
            </a:r>
            <a:endParaRPr/>
          </a:p>
          <a:p>
            <a:pPr marL="285750" lvl="0" indent="-285750" algn="l" rtl="0">
              <a:lnSpc>
                <a:spcPct val="100000"/>
              </a:lnSpc>
              <a:spcBef>
                <a:spcPts val="600"/>
              </a:spcBef>
              <a:spcAft>
                <a:spcPct val="0"/>
              </a:spcAft>
              <a:buSzPts val="1800"/>
              <a:buChar char="●"/>
            </a:pPr>
            <a:r>
              <a:rPr lang="fr-FR" sz="1800" b="0" i="0" strike="noStrike" cap="none" spc="0" baseline="0">
                <a:solidFill>
                  <a:srgbClr val="000000"/>
                </a:solidFill>
                <a:effectLst/>
                <a:latin typeface="Montserrat"/>
                <a:ea typeface="Montserrat"/>
                <a:cs typeface="Montserrat"/>
              </a:rPr>
              <a:t>Comprendre les recommandations de l’OMS concernant l’utilisation de Truenat. </a:t>
            </a:r>
            <a:endParaRPr/>
          </a:p>
          <a:p>
            <a:pPr marL="285750" lvl="0" indent="-285750" algn="l" rtl="0">
              <a:lnSpc>
                <a:spcPct val="100000"/>
              </a:lnSpc>
              <a:spcBef>
                <a:spcPts val="600"/>
              </a:spcBef>
              <a:spcAft>
                <a:spcPct val="0"/>
              </a:spcAft>
              <a:buSzPts val="1800"/>
              <a:buChar char="●"/>
            </a:pPr>
            <a:r>
              <a:rPr lang="fr-FR" sz="1800" b="0" i="0" strike="noStrike" cap="none" spc="0" baseline="0">
                <a:solidFill>
                  <a:srgbClr val="000000"/>
                </a:solidFill>
                <a:effectLst/>
                <a:latin typeface="Montserrat"/>
                <a:ea typeface="Montserrat"/>
                <a:cs typeface="Montserrat"/>
              </a:rPr>
              <a:t>Suivre l’algorithme pour Truenat et l’arbre de décision pour utiliser Truenat.</a:t>
            </a:r>
            <a:endParaRPr/>
          </a:p>
          <a:p>
            <a:pPr marL="285750" lvl="0" indent="-285750" algn="l" rtl="0">
              <a:lnSpc>
                <a:spcPct val="100000"/>
              </a:lnSpc>
              <a:spcBef>
                <a:spcPts val="600"/>
              </a:spcBef>
              <a:spcAft>
                <a:spcPts val="600"/>
              </a:spcAft>
              <a:buSzPts val="1800"/>
              <a:buChar char="●"/>
            </a:pPr>
            <a:r>
              <a:rPr lang="fr-FR" sz="1800" b="0" i="0" strike="noStrike" cap="none" spc="0" baseline="0">
                <a:solidFill>
                  <a:srgbClr val="000000"/>
                </a:solidFill>
                <a:effectLst/>
                <a:latin typeface="Montserrat"/>
                <a:ea typeface="Montserrat"/>
                <a:cs typeface="Montserrat"/>
              </a:rPr>
              <a:t>Comprendre le flux des patients au sein du réseau diagnostique de la TB et décrire les procédures d’orientation des patients.</a:t>
            </a:r>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1602339" y="3700979"/>
            <a:ext cx="5939321"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RECOMMANDATIONS DE L’OMS</a:t>
            </a:r>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723018" y="659298"/>
            <a:ext cx="5803906" cy="458147"/>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Recommandations de l’OMS</a:t>
            </a:r>
            <a:endParaRPr/>
          </a:p>
        </p:txBody>
      </p:sp>
      <p:sp>
        <p:nvSpPr>
          <p:cNvPr id="173" name="Google Shape;173;p6"/>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FF6E68"/>
                </a:solidFill>
                <a:effectLst/>
                <a:latin typeface="Montserrat"/>
                <a:ea typeface="Montserrat"/>
                <a:cs typeface="Montserrat"/>
              </a:rPr>
              <a:t>Truenat MTB ou MTB Plus</a:t>
            </a:r>
            <a:endParaRPr/>
          </a:p>
        </p:txBody>
      </p:sp>
      <p:sp>
        <p:nvSpPr>
          <p:cNvPr id="174" name="Google Shape;174;p6"/>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FF6E68"/>
                </a:solidFill>
                <a:effectLst/>
                <a:latin typeface="Montserrat"/>
                <a:ea typeface="Montserrat"/>
                <a:cs typeface="Montserrat"/>
              </a:rPr>
              <a:t>Truenat MTB-RIF Dx</a:t>
            </a:r>
            <a:endParaRPr/>
          </a:p>
        </p:txBody>
      </p:sp>
      <p:sp>
        <p:nvSpPr>
          <p:cNvPr id="175" name="Google Shape;175;p6"/>
          <p:cNvSpPr txBox="1">
            <a:spLocks noGrp="1"/>
          </p:cNvSpPr>
          <p:nvPr>
            <p:ph type="body" idx="3"/>
          </p:nvPr>
        </p:nvSpPr>
        <p:spPr>
          <a:xfrm>
            <a:off x="723017" y="2225487"/>
            <a:ext cx="3620384"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Peut être utilisé comme test diagnostique initial pour la TB plutôt que l’examen microscopique d’un frottis/la culture 	</a:t>
            </a:r>
            <a:endParaRPr/>
          </a:p>
        </p:txBody>
      </p:sp>
      <p:sp>
        <p:nvSpPr>
          <p:cNvPr id="176" name="Google Shape;176;p6"/>
          <p:cNvSpPr txBox="1">
            <a:spLocks noGrp="1"/>
          </p:cNvSpPr>
          <p:nvPr>
            <p:ph type="body" idx="4"/>
          </p:nvPr>
        </p:nvSpPr>
        <p:spPr>
          <a:xfrm>
            <a:off x="4778466" y="2225487"/>
            <a:ext cx="3567181"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Peut être utilisé comme test initial pour la détection de la résistance à la RIF plutôt que la culture et le TDS phénotypique</a:t>
            </a:r>
            <a:endParaRPr/>
          </a:p>
        </p:txBody>
      </p:sp>
      <p:sp>
        <p:nvSpPr>
          <p:cNvPr id="177" name="Google Shape;177;p6"/>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8" name="Google Shape;178;p6"/>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79" name="Google Shape;179;p6"/>
          <p:cNvSpPr/>
          <p:nvPr/>
        </p:nvSpPr>
        <p:spPr>
          <a:xfrm>
            <a:off x="1246658" y="3093057"/>
            <a:ext cx="1146735" cy="1236337"/>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FFFFFF"/>
                </a:solidFill>
                <a:effectLst/>
                <a:latin typeface="Arial"/>
                <a:ea typeface="Arial"/>
                <a:cs typeface="Arial"/>
              </a:rPr>
              <a:t>MTB</a:t>
            </a:r>
            <a:endParaRPr sz="1100" b="0" i="0" u="none" strike="noStrike" cap="none">
              <a:solidFill>
                <a:schemeClr val="lt1"/>
              </a:solidFill>
              <a:latin typeface="Arial"/>
              <a:ea typeface="Arial"/>
              <a:cs typeface="Arial"/>
              <a:sym typeface="Arial"/>
            </a:endParaRPr>
          </a:p>
        </p:txBody>
      </p:sp>
      <p:sp>
        <p:nvSpPr>
          <p:cNvPr id="180" name="Google Shape;180;p6"/>
          <p:cNvSpPr/>
          <p:nvPr/>
        </p:nvSpPr>
        <p:spPr>
          <a:xfrm>
            <a:off x="2558205" y="3093057"/>
            <a:ext cx="1146735" cy="1236337"/>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FFFFFF"/>
                </a:solidFill>
                <a:effectLst/>
                <a:latin typeface="Arial"/>
                <a:ea typeface="Arial"/>
                <a:cs typeface="Arial"/>
              </a:rPr>
              <a:t>MTB Plus</a:t>
            </a:r>
            <a:endParaRPr sz="1100" b="0" i="0" u="none" strike="noStrike" cap="none">
              <a:solidFill>
                <a:schemeClr val="lt1"/>
              </a:solidFill>
              <a:latin typeface="Arial"/>
              <a:ea typeface="Arial"/>
              <a:cs typeface="Arial"/>
              <a:sym typeface="Arial"/>
            </a:endParaRPr>
          </a:p>
        </p:txBody>
      </p:sp>
      <p:sp>
        <p:nvSpPr>
          <p:cNvPr id="181" name="Google Shape;181;p6"/>
          <p:cNvSpPr/>
          <p:nvPr/>
        </p:nvSpPr>
        <p:spPr>
          <a:xfrm>
            <a:off x="5953556" y="3093057"/>
            <a:ext cx="1146735" cy="1236337"/>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FFFFFF"/>
                </a:solidFill>
                <a:effectLst/>
                <a:latin typeface="Arial"/>
                <a:ea typeface="Arial"/>
                <a:cs typeface="Arial"/>
              </a:rPr>
              <a:t>MTB-RIF Dx</a:t>
            </a:r>
            <a:endParaRPr sz="1100" b="0" i="0" u="none" strike="noStrike" cap="none">
              <a:solidFill>
                <a:schemeClr val="lt1"/>
              </a:solidFill>
              <a:latin typeface="Arial"/>
              <a:ea typeface="Arial"/>
              <a:cs typeface="Arial"/>
              <a:sym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723018" y="659298"/>
            <a:ext cx="8420982" cy="458147"/>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000" b="1" i="0" strike="noStrike" cap="none" spc="0" baseline="0">
                <a:solidFill>
                  <a:srgbClr val="FF6E68"/>
                </a:solidFill>
                <a:effectLst/>
                <a:latin typeface="Montserrat ExtraBold"/>
                <a:ea typeface="Montserrat ExtraBold"/>
                <a:cs typeface="Montserrat ExtraBold"/>
              </a:rPr>
              <a:t>Truenat peut être utilisé chez tous les adultes et les enfants présentant des signes et des symptômes de TB pulmonaire</a:t>
            </a:r>
            <a:endParaRPr/>
          </a:p>
        </p:txBody>
      </p:sp>
      <p:sp>
        <p:nvSpPr>
          <p:cNvPr id="187" name="Google Shape;187;p7"/>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FF6E68"/>
                </a:solidFill>
                <a:effectLst/>
                <a:latin typeface="Montserrat"/>
                <a:ea typeface="Montserrat"/>
                <a:cs typeface="Montserrat"/>
              </a:rPr>
              <a:t>Quand utiliser Truenat</a:t>
            </a:r>
            <a:endParaRPr/>
          </a:p>
        </p:txBody>
      </p:sp>
      <p:sp>
        <p:nvSpPr>
          <p:cNvPr id="188" name="Google Shape;188;p7"/>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FF6E68"/>
                </a:solidFill>
                <a:effectLst/>
                <a:latin typeface="Montserrat"/>
                <a:ea typeface="Montserrat"/>
                <a:cs typeface="Montserrat"/>
              </a:rPr>
              <a:t>Quand </a:t>
            </a:r>
            <a:r>
              <a:rPr lang="fr-FR" sz="2000" b="1" i="0" u="sng" strike="noStrike" cap="none" spc="0" baseline="0">
                <a:solidFill>
                  <a:srgbClr val="FF6E68"/>
                </a:solidFill>
                <a:effectLst/>
                <a:uFill>
                  <a:solidFill>
                    <a:srgbClr val="FF6E68"/>
                  </a:solidFill>
                </a:uFill>
                <a:latin typeface="Montserrat"/>
                <a:ea typeface="Montserrat"/>
                <a:cs typeface="Montserrat"/>
              </a:rPr>
              <a:t>NE PAS</a:t>
            </a:r>
            <a:r>
              <a:rPr lang="fr-FR" sz="2000" b="1" i="0" strike="noStrike" cap="none" spc="0" baseline="0">
                <a:solidFill>
                  <a:srgbClr val="FF6E68"/>
                </a:solidFill>
                <a:effectLst/>
                <a:latin typeface="Montserrat"/>
                <a:ea typeface="Montserrat"/>
                <a:cs typeface="Montserrat"/>
              </a:rPr>
              <a:t> utiliser Truenat</a:t>
            </a:r>
            <a:endParaRPr/>
          </a:p>
        </p:txBody>
      </p:sp>
      <p:sp>
        <p:nvSpPr>
          <p:cNvPr id="189" name="Google Shape;189;p7"/>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fontScale="95000" lnSpcReduction="10000"/>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Pour détecter le MTBC dans des échantillons provenant de personnes présentant des signes et des symptômes récents de TB pulmonaire</a:t>
            </a:r>
            <a:endParaRPr/>
          </a:p>
          <a:p>
            <a:pPr marL="0" lvl="0" indent="0" algn="l" rtl="0">
              <a:lnSpc>
                <a:spcPct val="100000"/>
              </a:lnSpc>
              <a:spcBef>
                <a:spcPct val="0"/>
              </a:spcBef>
              <a:spcAft>
                <a:spcPct val="0"/>
              </a:spcAft>
              <a:buSzPts val="1800"/>
              <a:buFont typeface="Noto Sans Symbols"/>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Pour détecter la résistance à la RIF chez des personnes ayant un test Truenat MTB ou MTB Plus positif, et chez des personnes atteintes de TB qui peuvent avoir développé une résistance à la RIF.</a:t>
            </a:r>
            <a:endParaRPr/>
          </a:p>
        </p:txBody>
      </p:sp>
      <p:sp>
        <p:nvSpPr>
          <p:cNvPr id="190" name="Google Shape;190;p7"/>
          <p:cNvSpPr txBox="1">
            <a:spLocks noGrp="1"/>
          </p:cNvSpPr>
          <p:nvPr>
            <p:ph type="body" idx="4"/>
          </p:nvPr>
        </p:nvSpPr>
        <p:spPr>
          <a:xfrm>
            <a:off x="4778466" y="2492635"/>
            <a:ext cx="3567181" cy="1456604"/>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Truenat n’est pas encore recommandé pour une suspicion de TB extra-pulmonaire (en raison de preuves insuffisantes)</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1" i="0" u="sng" strike="noStrike" cap="none" spc="0" baseline="0">
                <a:solidFill>
                  <a:srgbClr val="000000"/>
                </a:solidFill>
                <a:effectLst/>
                <a:uFill>
                  <a:solidFill>
                    <a:srgbClr val="000000"/>
                  </a:solidFill>
                </a:uFill>
                <a:latin typeface="Montserrat"/>
                <a:ea typeface="Montserrat"/>
                <a:cs typeface="Montserrat"/>
              </a:rPr>
              <a:t>NE PAS </a:t>
            </a:r>
            <a:r>
              <a:rPr lang="fr-FR" sz="1200" b="0" i="0" strike="noStrike" cap="none" spc="0" baseline="0">
                <a:solidFill>
                  <a:srgbClr val="000000"/>
                </a:solidFill>
                <a:effectLst/>
                <a:latin typeface="Montserrat"/>
                <a:ea typeface="Montserrat"/>
                <a:cs typeface="Montserrat"/>
              </a:rPr>
              <a:t>UTILISER Truenat pour la surveillance du traitement</a:t>
            </a:r>
            <a:endParaRPr b="1" u="sng"/>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ALGORITHME POUR TRUENAT</a:t>
            </a:r>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ronavirus Clinical Case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fe2ed4-8445-407b-8d6f-a9dfa1499704">
      <Terms xmlns="http://schemas.microsoft.com/office/infopath/2007/PartnerControls"/>
    </lcf76f155ced4ddcb4097134ff3c332f>
    <TaxCatchAll xmlns="dc0367c1-6341-473f-ac25-ae64240a61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BC14D8E8400648A1F59FEF75926BDC" ma:contentTypeVersion="17" ma:contentTypeDescription="Create a new document." ma:contentTypeScope="" ma:versionID="64586cea808e5671c2405369e53dbfa7">
  <xsd:schema xmlns:xsd="http://www.w3.org/2001/XMLSchema" xmlns:xs="http://www.w3.org/2001/XMLSchema" xmlns:p="http://schemas.microsoft.com/office/2006/metadata/properties" xmlns:ns2="9cfe2ed4-8445-407b-8d6f-a9dfa1499704" xmlns:ns3="dc0367c1-6341-473f-ac25-ae64240a61d9" targetNamespace="http://schemas.microsoft.com/office/2006/metadata/properties" ma:root="true" ma:fieldsID="5e07d6a89e3357004ec4f6d1f60b69f1" ns2:_="" ns3:_="">
    <xsd:import namespace="9cfe2ed4-8445-407b-8d6f-a9dfa1499704"/>
    <xsd:import namespace="dc0367c1-6341-473f-ac25-ae64240a61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e2ed4-8445-407b-8d6f-a9dfa14997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7ceef-f2b0-4869-8dd2-99de07b744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0367c1-6341-473f-ac25-ae64240a61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328dff1-39b8-4375-879e-5037e982791e}" ma:internalName="TaxCatchAll" ma:showField="CatchAllData" ma:web="dc0367c1-6341-473f-ac25-ae64240a61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E21FB5-C650-468A-9BF0-6275D1DCA702}">
  <ds:schemaRefs>
    <ds:schemaRef ds:uri="http://www.w3.org/XML/1998/namespace"/>
    <ds:schemaRef ds:uri="http://schemas.openxmlformats.org/package/2006/metadata/core-properties"/>
    <ds:schemaRef ds:uri="http://schemas.microsoft.com/office/2006/documentManagement/types"/>
    <ds:schemaRef ds:uri="http://purl.org/dc/terms/"/>
    <ds:schemaRef ds:uri="9cfe2ed4-8445-407b-8d6f-a9dfa1499704"/>
    <ds:schemaRef ds:uri="http://purl.org/dc/dcmitype/"/>
    <ds:schemaRef ds:uri="http://schemas.microsoft.com/office/2006/metadata/properties"/>
    <ds:schemaRef ds:uri="http://schemas.microsoft.com/office/infopath/2007/PartnerControls"/>
    <ds:schemaRef ds:uri="dc0367c1-6341-473f-ac25-ae64240a61d9"/>
    <ds:schemaRef ds:uri="http://purl.org/dc/elements/1.1/"/>
  </ds:schemaRefs>
</ds:datastoreItem>
</file>

<file path=customXml/itemProps2.xml><?xml version="1.0" encoding="utf-8"?>
<ds:datastoreItem xmlns:ds="http://schemas.openxmlformats.org/officeDocument/2006/customXml" ds:itemID="{A03B0261-A3A0-4A65-AC7C-70F42C672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e2ed4-8445-407b-8d6f-a9dfa1499704"/>
    <ds:schemaRef ds:uri="dc0367c1-6341-473f-ac25-ae64240a61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616704-05C1-4022-8644-54DED666AA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TotalTime>
  <Words>3300</Words>
  <Application>Microsoft Macintosh PowerPoint</Application>
  <PresentationFormat>On-screen Show (16:9)</PresentationFormat>
  <Paragraphs>299</Paragraphs>
  <Slides>33</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Roboto</vt:lpstr>
      <vt:lpstr>SofiaProLight</vt:lpstr>
      <vt:lpstr>Montserrat</vt:lpstr>
      <vt:lpstr>Calibri</vt:lpstr>
      <vt:lpstr>Gill Sans</vt:lpstr>
      <vt:lpstr>Courier New</vt:lpstr>
      <vt:lpstr>Noto Sans Symbols</vt:lpstr>
      <vt:lpstr>Montserrat ExtraBold</vt:lpstr>
      <vt:lpstr>Coronavirus Clinical Case by Slidesgo</vt:lpstr>
      <vt:lpstr>Coronavirus Clinical Case by Slidesgo</vt:lpstr>
      <vt:lpstr>MODULE 2 : ALGORITHME DE DIAGNOSTIC ET INTERPRÉTATION DES RÉSULTATS</vt:lpstr>
      <vt:lpstr>RECONNAISSANCES</vt:lpstr>
      <vt:lpstr>Introduction</vt:lpstr>
      <vt:lpstr>Recommandations de l’OMS</vt:lpstr>
      <vt:lpstr>Objectifs d’apprentissage</vt:lpstr>
      <vt:lpstr>RECOMMANDATIONS DE L’OMS</vt:lpstr>
      <vt:lpstr>Recommandations de l’OMS</vt:lpstr>
      <vt:lpstr>Truenat peut être utilisé chez tous les adultes et les enfants présentant des signes et des symptômes de TB pulmonaire</vt:lpstr>
      <vt:lpstr>ALGORITHME POUR TRUENAT</vt:lpstr>
      <vt:lpstr>Algorithme pour Truenat</vt:lpstr>
      <vt:lpstr>Algorithme Partie 1 : Isolement de l’ADN</vt:lpstr>
      <vt:lpstr>Algorithme Partie 1 : Isolement de l’ADN</vt:lpstr>
      <vt:lpstr>Algorithme Partie 1 : Isolement de l’ADN</vt:lpstr>
      <vt:lpstr>Algorithme Partie 2 : Test de dépistage de la TB</vt:lpstr>
      <vt:lpstr>Algorithme Partie 2 : Test de dépistage de la TB</vt:lpstr>
      <vt:lpstr>Algorithme Partie 2 : Test de dépistage de la TB</vt:lpstr>
      <vt:lpstr>Algorithme Partie 2 : Test de dépistage de la TB</vt:lpstr>
      <vt:lpstr>Algorithme Partie 3 : Test de dépistage de la résistance à la RIF</vt:lpstr>
      <vt:lpstr>Algorithme Partie 3 : Test de dépistage de la résistance à la RIF </vt:lpstr>
      <vt:lpstr>Algorithme Partie 3 : Test de dépistage de la résistance à la RIF</vt:lpstr>
      <vt:lpstr>Algorithme Partie 3 : Test de dépistage de la résistance à la RIF</vt:lpstr>
      <vt:lpstr>Algorithme Partie 3 : Test de dépistage de la résistance à la RIF</vt:lpstr>
      <vt:lpstr>Activité : Algorithme pour Truenat </vt:lpstr>
      <vt:lpstr>FLUX DES PATIENTS</vt:lpstr>
      <vt:lpstr>Flux des patients</vt:lpstr>
      <vt:lpstr>Questions à prendre en compte concernant le flux des patients</vt:lpstr>
      <vt:lpstr>Exemple de parcours d’orientation des patients</vt:lpstr>
      <vt:lpstr>PowerPoint Presentation</vt:lpstr>
      <vt:lpstr>Rapports de résultats numériques</vt:lpstr>
      <vt:lpstr>RÉSUMÉ</vt:lpstr>
      <vt:lpstr>Contrôle des connaissances – Question 1</vt:lpstr>
      <vt:lpstr>Contrôle des connaissances – Question 2</vt:lpstr>
      <vt:lpstr>Contrôle des connaissances – 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US1049032</dc:title>
  <dc:creator>Thomas Shinnick</dc:creator>
  <cp:lastModifiedBy>Lucy</cp:lastModifiedBy>
  <cp:revision>5</cp:revision>
  <dcterms:modified xsi:type="dcterms:W3CDTF">2023-09-15T13:54:37Z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0x01010028BC14D8E8400648A1F59FEF75926BDC</vt:lpwstr>
  </property>
  <property fmtid="{D5CDD505-2E9C-101B-9397-08002B2CF9AE}" pid="3" name="MediaServiceImageTags">
    <vt:lpwstr/>
  </property>
</Properties>
</file>